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10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12" r:id="rId4"/>
    <p:sldId id="258" r:id="rId5"/>
    <p:sldId id="259" r:id="rId6"/>
    <p:sldId id="260" r:id="rId7"/>
    <p:sldId id="261" r:id="rId8"/>
    <p:sldId id="262" r:id="rId9"/>
    <p:sldId id="263" r:id="rId10"/>
    <p:sldId id="264" r:id="rId11"/>
    <p:sldId id="265" r:id="rId12"/>
    <p:sldId id="266" r:id="rId13"/>
    <p:sldId id="267" r:id="rId14"/>
    <p:sldId id="269" r:id="rId15"/>
    <p:sldId id="274"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 id="308" r:id="rId49"/>
    <p:sldId id="310" r:id="rId50"/>
    <p:sldId id="311"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customXml" Target="../customXml/item1.xml"/><Relationship Id="rId55" Type="http://schemas.openxmlformats.org/officeDocument/2006/relationships/customXmlProps" Target="../customXml/itemProps10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5400" y="-52070"/>
            <a:ext cx="12946380" cy="736282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2" descr="wpp"/>
          <p:cNvPicPr>
            <a:picLocks noChangeAspect="1"/>
          </p:cNvPicPr>
          <p:nvPr/>
        </p:nvPicPr>
        <p:blipFill>
          <a:blip r:embed="rId1"/>
          <a:stretch>
            <a:fillRect/>
          </a:stretch>
        </p:blipFill>
        <p:spPr>
          <a:xfrm>
            <a:off x="0" y="1290320"/>
            <a:ext cx="12192000" cy="427672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15720"/>
            <a:ext cx="10334625" cy="3415030"/>
          </a:xfrm>
          <a:prstGeom prst="rect">
            <a:avLst/>
          </a:prstGeom>
          <a:noFill/>
          <a:ln w="9525">
            <a:noFill/>
          </a:ln>
        </p:spPr>
        <p:txBody>
          <a:bodyPr wrap="square" anchor="t" anchorCtr="0">
            <a:spAutoFit/>
          </a:bodyPr>
          <a:p>
            <a:pPr>
              <a:lnSpc>
                <a:spcPct val="200000"/>
              </a:lnSpc>
            </a:pPr>
            <a:r>
              <a:rPr lang="zh-CN" altLang="en-US" sz="1800" b="1">
                <a:sym typeface="+mn-ea"/>
              </a:rPr>
              <a:t>起跑反应：</a:t>
            </a:r>
            <a:r>
              <a:rPr lang="zh-CN" altLang="en-US" sz="1800">
                <a:latin typeface="Calibri" panose="020F0502020204030204" charset="0"/>
                <a:sym typeface="+mn-ea"/>
              </a:rPr>
              <a:t>起跑反应快可以使运动者在起跑阶段占据优势，节省一定时间，提高运动成绩</a:t>
            </a:r>
            <a:br>
              <a:rPr lang="zh-CN" altLang="en-US">
                <a:latin typeface="宋体" panose="02010600030101010101" pitchFamily="2" charset="-122"/>
                <a:ea typeface="宋体" panose="02010600030101010101" pitchFamily="2" charset="-122"/>
                <a:sym typeface="+mn-ea"/>
              </a:rPr>
            </a:b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①控球折返绕杆：起点处放置一根标志杆，三米处放置多根标志杆成</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一</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字型摆放，</a:t>
            </a:r>
            <a:r>
              <a:rPr lang="zh-CN" altLang="en-US">
                <a:latin typeface="Calibri" panose="020F0502020204030204" charset="0"/>
                <a:ea typeface="微软雅黑" panose="020B0503020204020204" charset="-122"/>
              </a:rPr>
              <a:t>运动者观察亮灯标志杆快速运球到亮灯标志杆处感应</a:t>
            </a:r>
            <a:r>
              <a:rPr lang="zh-CN" altLang="en-US">
                <a:latin typeface="Calibri" panose="020F0502020204030204" charset="0"/>
                <a:ea typeface="微软雅黑" panose="020B0503020204020204" charset="-122"/>
              </a:rPr>
              <a:t>标志杆</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②反应拍灯：将多个光电球粘贴在墙壁上，设置随机亮灯模式，运动者观察亮灯光电球并快速将其</a:t>
            </a:r>
            <a:r>
              <a:rPr lang="zh-CN" altLang="en-US">
                <a:latin typeface="Calibri" panose="020F0502020204030204" charset="0"/>
                <a:ea typeface="微软雅黑" panose="020B0503020204020204" charset="-122"/>
              </a:rPr>
              <a:t>拍灭</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sz="1800" b="1">
                <a:latin typeface="宋体" panose="02010600030101010101" pitchFamily="2" charset="-122"/>
                <a:ea typeface="宋体" panose="02010600030101010101" pitchFamily="2" charset="-122"/>
                <a:sym typeface="+mn-ea"/>
              </a:rPr>
              <a:t>左右手交替</a:t>
            </a:r>
            <a:r>
              <a:rPr lang="zh-CN" altLang="en-US" sz="1800" b="1">
                <a:latin typeface="宋体" panose="02010600030101010101" pitchFamily="2" charset="-122"/>
                <a:ea typeface="宋体" panose="02010600030101010101" pitchFamily="2" charset="-122"/>
                <a:sym typeface="+mn-ea"/>
              </a:rPr>
              <a:t>控球稳定性</a:t>
            </a:r>
            <a:r>
              <a:rPr lang="zh-CN" altLang="en-US" sz="1800">
                <a:latin typeface="宋体" panose="02010600030101010101" pitchFamily="2" charset="-122"/>
                <a:ea typeface="宋体" panose="02010600030101010101" pitchFamily="2" charset="-122"/>
                <a:sym typeface="+mn-ea"/>
              </a:rPr>
              <a:t>：篮球绕杆一般采用左右手交替运球的方式来维持身体的平衡性，获得更快的跑动速度</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①灯光控球：运动者站立于标志杆前，设置标志杆亮灯时间与颜色，不同颜色灯光对应左、右、左右交替控球，运动者观察标志杆亮灯颜色进行控球</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②低重心单手控球：将标志杆成一直线摆放，运动者降低重心进行单手控球绕杆</a:t>
            </a:r>
            <a:r>
              <a:rPr lang="zh-CN" altLang="en-US">
                <a:latin typeface="Calibri" panose="020F0502020204030204" charset="0"/>
                <a:ea typeface="微软雅黑" panose="020B0503020204020204" charset="-122"/>
              </a:rPr>
              <a:t>训练</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sz="1800">
                <a:latin typeface="宋体" panose="02010600030101010101" pitchFamily="2" charset="-122"/>
                <a:ea typeface="宋体" panose="02010600030101010101" pitchFamily="2" charset="-122"/>
                <a:sym typeface="+mn-ea"/>
              </a:rPr>
              <a:t>绕杆跑耐力：运球绕杆长时间处于加速-减速制动-加速的运动模式，对运动者的耐力素质要求极高</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①绕杆</a:t>
            </a:r>
            <a:r>
              <a:rPr lang="zh-CN" altLang="en-US">
                <a:latin typeface="Calibri" panose="020F0502020204030204" charset="0"/>
                <a:sym typeface="+mn-ea"/>
              </a:rPr>
              <a:t>折返跑：将标志杆成直线摆放，两杆间隔</a:t>
            </a:r>
            <a:r>
              <a:rPr lang="en-US" altLang="zh-CN">
                <a:latin typeface="Calibri" panose="020F0502020204030204" charset="0"/>
                <a:sym typeface="+mn-ea"/>
              </a:rPr>
              <a:t>10</a:t>
            </a:r>
            <a:r>
              <a:rPr lang="zh-CN" altLang="en-US">
                <a:latin typeface="Calibri" panose="020F0502020204030204" charset="0"/>
                <a:sym typeface="+mn-ea"/>
              </a:rPr>
              <a:t>米，标志杆随机亮灯，设置运动时长，运动者快速</a:t>
            </a:r>
            <a:r>
              <a:rPr lang="zh-CN" altLang="en-US">
                <a:latin typeface="Calibri" panose="020F0502020204030204" charset="0"/>
                <a:sym typeface="+mn-ea"/>
              </a:rPr>
              <a:t>绕过亮灯标志杆</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②运球绕杆：摆放两列标志杆，同一排标志杆间隔</a:t>
            </a:r>
            <a:r>
              <a:rPr lang="en-US" altLang="zh-CN">
                <a:latin typeface="Calibri" panose="020F0502020204030204" charset="0"/>
                <a:ea typeface="微软雅黑" panose="020B0503020204020204" charset="-122"/>
              </a:rPr>
              <a:t>5</a:t>
            </a:r>
            <a:r>
              <a:rPr lang="zh-CN" altLang="en-US">
                <a:latin typeface="Calibri" panose="020F0502020204030204" charset="0"/>
                <a:ea typeface="微软雅黑" panose="020B0503020204020204" charset="-122"/>
              </a:rPr>
              <a:t>米，同一列标志杆间隔</a:t>
            </a:r>
            <a:r>
              <a:rPr lang="en-US" altLang="zh-CN">
                <a:latin typeface="Calibri" panose="020F0502020204030204" charset="0"/>
                <a:ea typeface="微软雅黑" panose="020B0503020204020204" charset="-122"/>
              </a:rPr>
              <a:t>3</a:t>
            </a:r>
            <a:r>
              <a:rPr lang="zh-CN" altLang="en-US">
                <a:latin typeface="Calibri" panose="020F0502020204030204" charset="0"/>
                <a:ea typeface="微软雅黑" panose="020B0503020204020204" charset="-122"/>
              </a:rPr>
              <a:t>米，设置标志杆亮灯模式，使运动者根据灯光提示进行</a:t>
            </a:r>
            <a:r>
              <a:rPr lang="en-US" altLang="zh-CN">
                <a:latin typeface="Calibri" panose="020F0502020204030204" charset="0"/>
                <a:ea typeface="微软雅黑" panose="020B0503020204020204" charset="-122"/>
              </a:rPr>
              <a:t>“8”</a:t>
            </a:r>
            <a:r>
              <a:rPr lang="zh-CN" altLang="en-US">
                <a:latin typeface="Calibri" panose="020F0502020204030204" charset="0"/>
                <a:ea typeface="微软雅黑" panose="020B0503020204020204" charset="-122"/>
              </a:rPr>
              <a:t>字绕杆</a:t>
            </a:r>
            <a:r>
              <a:rPr lang="zh-CN" altLang="en-US">
                <a:latin typeface="Calibri" panose="020F0502020204030204" charset="0"/>
                <a:ea typeface="微软雅黑" panose="020B0503020204020204" charset="-122"/>
              </a:rPr>
              <a:t>训练</a:t>
            </a:r>
            <a:endParaRPr lang="zh-CN" altLang="en-US">
              <a:latin typeface="Calibri" panose="020F050202020403020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9F754DE-2CAD-44b6-B708-469DEB6407EB-3" descr="wpp"/>
          <p:cNvPicPr>
            <a:picLocks noChangeAspect="1"/>
          </p:cNvPicPr>
          <p:nvPr/>
        </p:nvPicPr>
        <p:blipFill>
          <a:blip r:embed="rId1"/>
          <a:stretch>
            <a:fillRect/>
          </a:stretch>
        </p:blipFill>
        <p:spPr>
          <a:xfrm>
            <a:off x="0" y="0"/>
            <a:ext cx="12296775" cy="685863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188085"/>
            <a:ext cx="10334625" cy="3415030"/>
          </a:xfrm>
          <a:prstGeom prst="rect">
            <a:avLst/>
          </a:prstGeom>
          <a:noFill/>
          <a:ln w="9525">
            <a:noFill/>
          </a:ln>
        </p:spPr>
        <p:txBody>
          <a:bodyPr wrap="square" anchor="t" anchorCtr="0">
            <a:spAutoFit/>
          </a:bodyPr>
          <a:p>
            <a:pPr>
              <a:lnSpc>
                <a:spcPct val="200000"/>
              </a:lnSpc>
            </a:pPr>
            <a:r>
              <a:rPr lang="zh-CN" altLang="en-US" sz="1800" b="1">
                <a:latin typeface="Arial" panose="020B0604020202020204" pitchFamily="34" charset="0"/>
                <a:ea typeface="微软雅黑" panose="020B0503020204020204" charset="-122"/>
                <a:sym typeface="+mn-ea"/>
              </a:rPr>
              <a:t>下肢控球稳定性：</a:t>
            </a:r>
            <a:r>
              <a:rPr lang="zh-CN" altLang="en-US" sz="1800">
                <a:latin typeface="Calibri" panose="020F0502020204030204" charset="0"/>
                <a:sym typeface="+mn-ea"/>
              </a:rPr>
              <a:t>球性球感的熟悉程度决定了控球的稳定性，控球的稳定性决定运球绕杆的速度</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a:t>
            </a:r>
            <a:r>
              <a:rPr lang="zh-CN" altLang="en-US">
                <a:latin typeface="Calibri" panose="020F0502020204030204" charset="0"/>
              </a:rPr>
              <a:t>单脚踩灯运球</a:t>
            </a:r>
            <a:r>
              <a:rPr lang="zh-CN" altLang="en-US">
                <a:latin typeface="Calibri" panose="020F0502020204030204" charset="0"/>
                <a:sym typeface="+mn-ea"/>
              </a:rPr>
              <a:t>：将光电球随意摆放，随机亮起一个光电球，运动者运球到亮灯光电球位置处踩灭光电球，随后观察下一个亮灯光电球，重复动作</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②鸭子步推球：将标志桶成直线摆放，标志桶依次亮灯，运动者全蹲脚内侧推球前进绕过所有</a:t>
            </a:r>
            <a:r>
              <a:rPr lang="zh-CN" altLang="en-US">
                <a:latin typeface="Calibri" panose="020F0502020204030204" charset="0"/>
                <a:ea typeface="微软雅黑" panose="020B0503020204020204" charset="-122"/>
              </a:rPr>
              <a:t>标志桶</a:t>
            </a:r>
            <a:endParaRPr lang="zh-CN" altLang="en-US">
              <a:latin typeface="Calibri" panose="020F050202020403020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444625"/>
            <a:ext cx="10334625" cy="3969385"/>
          </a:xfrm>
          <a:prstGeom prst="rect">
            <a:avLst/>
          </a:prstGeom>
          <a:noFill/>
          <a:ln w="9525">
            <a:noFill/>
          </a:ln>
        </p:spPr>
        <p:txBody>
          <a:bodyPr wrap="square" anchor="t" anchorCtr="0">
            <a:spAutoFit/>
          </a:bodyPr>
          <a:p>
            <a:pPr>
              <a:lnSpc>
                <a:spcPct val="200000"/>
              </a:lnSpc>
            </a:pPr>
            <a:r>
              <a:rPr lang="zh-CN" altLang="en-US" sz="1800" b="1">
                <a:latin typeface="Arial" panose="020B0604020202020204" pitchFamily="34" charset="0"/>
                <a:ea typeface="微软雅黑" panose="020B0503020204020204" charset="-122"/>
                <a:sym typeface="+mn-ea"/>
              </a:rPr>
              <a:t>眼/脚/脑协调配合：</a:t>
            </a:r>
            <a:r>
              <a:rPr lang="zh-CN" altLang="en-US" sz="1800">
                <a:latin typeface="Calibri" panose="020F0502020204030204" charset="0"/>
                <a:sym typeface="+mn-ea"/>
              </a:rPr>
              <a:t>绕杆过程中对于运动者的身体协调能力与专注力有极高的要求，能有效避免意外情况发生</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①灯光跳跃：将</a:t>
            </a:r>
            <a:r>
              <a:rPr lang="en-US" altLang="zh-CN">
                <a:latin typeface="Calibri" panose="020F0502020204030204" charset="0"/>
                <a:ea typeface="微软雅黑" panose="020B0503020204020204" charset="-122"/>
              </a:rPr>
              <a:t>4</a:t>
            </a:r>
            <a:r>
              <a:rPr lang="zh-CN" altLang="en-US">
                <a:latin typeface="Calibri" panose="020F0502020204030204" charset="0"/>
                <a:ea typeface="微软雅黑" panose="020B0503020204020204" charset="-122"/>
              </a:rPr>
              <a:t>个标志桶放置于地面上，设置标志桶亮灯顺序对应开合跳、左弓步跳、右弓步跳，运动者观察标志桶亮灯位置做相应跳跃</a:t>
            </a:r>
            <a:r>
              <a:rPr lang="zh-CN" altLang="en-US">
                <a:latin typeface="Calibri" panose="020F0502020204030204" charset="0"/>
                <a:ea typeface="微软雅黑" panose="020B0503020204020204" charset="-122"/>
              </a:rPr>
              <a:t>动作</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②跳跃前进：将光电球成直线摆放，光电球间隔</a:t>
            </a:r>
            <a:r>
              <a:rPr lang="en-US" altLang="zh-CN">
                <a:latin typeface="Calibri" panose="020F0502020204030204" charset="0"/>
                <a:ea typeface="微软雅黑" panose="020B0503020204020204" charset="-122"/>
              </a:rPr>
              <a:t>10</a:t>
            </a:r>
            <a:r>
              <a:rPr lang="zh-CN" altLang="en-US">
                <a:latin typeface="Calibri" panose="020F0502020204030204" charset="0"/>
                <a:ea typeface="微软雅黑" panose="020B0503020204020204" charset="-122"/>
              </a:rPr>
              <a:t>米，依次亮不同颜色灯光对应左、右单脚跳，双脚收腹跳动作，运动者快速移动到亮灯光电球位置进行相应动作</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428115"/>
            <a:ext cx="10334625" cy="2861310"/>
          </a:xfrm>
          <a:prstGeom prst="rect">
            <a:avLst/>
          </a:prstGeom>
          <a:noFill/>
          <a:ln w="9525">
            <a:noFill/>
          </a:ln>
        </p:spPr>
        <p:txBody>
          <a:bodyPr wrap="square" anchor="t" anchorCtr="0">
            <a:spAutoFit/>
          </a:bodyPr>
          <a:p>
            <a:pPr>
              <a:lnSpc>
                <a:spcPct val="200000"/>
              </a:lnSpc>
            </a:pPr>
            <a:r>
              <a:rPr lang="zh-CN" altLang="en-US" sz="1800" b="1">
                <a:latin typeface="Arial" panose="020B0604020202020204" pitchFamily="34" charset="0"/>
                <a:ea typeface="微软雅黑" panose="020B0503020204020204" charset="-122"/>
                <a:sym typeface="+mn-ea"/>
              </a:rPr>
              <a:t>下肢灵敏性：</a:t>
            </a:r>
            <a:r>
              <a:rPr lang="zh-CN" altLang="en-US" sz="1800">
                <a:latin typeface="Calibri" panose="020F0502020204030204" charset="0"/>
                <a:sym typeface="+mn-ea"/>
              </a:rPr>
              <a:t>足球运动主要是躯干与下肢的运动，下肢灵敏性强，运动表现也相对强</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①步伐训练：按适当位置摆放光电球进行交叉步、小碎步、踮脚点地等</a:t>
            </a:r>
            <a:r>
              <a:rPr lang="zh-CN" altLang="en-US">
                <a:latin typeface="Calibri" panose="020F0502020204030204" charset="0"/>
                <a:ea typeface="微软雅黑" panose="020B0503020204020204" charset="-122"/>
              </a:rPr>
              <a:t>训练</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②移动</a:t>
            </a:r>
            <a:r>
              <a:rPr lang="zh-CN" altLang="en-US">
                <a:latin typeface="Calibri" panose="020F0502020204030204" charset="0"/>
                <a:ea typeface="微软雅黑" panose="020B0503020204020204" charset="-122"/>
              </a:rPr>
              <a:t>小碎步：将光电球摆放成圆形，运动者站立于光电球中间，随机亮起一个光电球，运动者小碎步快速移动到亮灯光电球处踩灭光电球后返回原来的</a:t>
            </a:r>
            <a:r>
              <a:rPr lang="zh-CN" altLang="en-US">
                <a:latin typeface="Calibri" panose="020F0502020204030204" charset="0"/>
                <a:ea typeface="微软雅黑" panose="020B0503020204020204" charset="-122"/>
              </a:rPr>
              <a:t>位置</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C9F754DE-2CAD-44b6-B708-469DEB6407EB-4" descr="wpp"/>
          <p:cNvPicPr>
            <a:picLocks noChangeAspect="1"/>
          </p:cNvPicPr>
          <p:nvPr/>
        </p:nvPicPr>
        <p:blipFill>
          <a:blip r:embed="rId1"/>
          <a:stretch>
            <a:fillRect/>
          </a:stretch>
        </p:blipFill>
        <p:spPr>
          <a:xfrm>
            <a:off x="387350" y="882650"/>
            <a:ext cx="11417300" cy="5092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sz="1800">
                <a:latin typeface="Calibri" panose="020F0502020204030204" charset="0"/>
                <a:sym typeface="+mn-ea"/>
              </a:rPr>
              <a:t>起跳力量：起跳腿部力量决定远度，提高腿部力量能相对提高成绩</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①拉力器蛙跳：将拉力器一端固定在运动者腰腹位置，设置拉力器重量，运动者背对拉力方向进行抗阻蛙跳</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②拉力器提踵：运动者站立于台阶边缘，两脚跟悬空，将拉力器一端进行固定在地板上，运动者双手握紧拉力器做提踵</a:t>
            </a:r>
            <a:r>
              <a:rPr lang="zh-CN" altLang="en-US">
                <a:latin typeface="Calibri" panose="020F0502020204030204" charset="0"/>
                <a:ea typeface="微软雅黑" panose="020B0503020204020204" charset="-122"/>
              </a:rPr>
              <a:t>训练</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9F754DE-2CAD-44b6-B708-469DEB6407EB-11" descr="wpp"/>
          <p:cNvPicPr>
            <a:picLocks noChangeAspect="1"/>
          </p:cNvPicPr>
          <p:nvPr/>
        </p:nvPicPr>
        <p:blipFill>
          <a:blip r:embed="rId1"/>
          <a:stretch>
            <a:fillRect/>
          </a:stretch>
        </p:blipFill>
        <p:spPr>
          <a:xfrm>
            <a:off x="0" y="683260"/>
            <a:ext cx="12192000" cy="5490845"/>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sz="1800">
                <a:latin typeface="Calibri" panose="020F0502020204030204" charset="0"/>
                <a:sym typeface="+mn-ea"/>
              </a:rPr>
              <a:t>跳跃过程</a:t>
            </a:r>
            <a:r>
              <a:rPr lang="zh-CN" altLang="en-US" sz="1800">
                <a:latin typeface="Calibri" panose="020F0502020204030204" charset="0"/>
                <a:sym typeface="+mn-ea"/>
              </a:rPr>
              <a:t>核心力量</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①拉力器侧向爬行：将拉力器一端固定在运动者腰腹位置，设置拉力器重量，运动者侧对拉力方向，四足支撑向拉力方向相反的位置爬行，到达适当位置后向拉力方向相同的位置爬行，控制爬行</a:t>
            </a:r>
            <a:r>
              <a:rPr lang="zh-CN" altLang="en-US">
                <a:latin typeface="Calibri" panose="020F0502020204030204" charset="0"/>
                <a:ea typeface="微软雅黑" panose="020B0503020204020204" charset="-122"/>
              </a:rPr>
              <a:t>速度</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②匍匐前进：调节标志桶高度，成直线摆放，设置标志桶全部亮灯，运动者采取匍匐前进的方法从标志桶</a:t>
            </a:r>
            <a:r>
              <a:rPr lang="zh-CN" altLang="en-US">
                <a:latin typeface="Calibri" panose="020F0502020204030204" charset="0"/>
                <a:ea typeface="微软雅黑" panose="020B0503020204020204" charset="-122"/>
              </a:rPr>
              <a:t>下方经过，但不感应</a:t>
            </a:r>
            <a:r>
              <a:rPr lang="zh-CN" altLang="en-US">
                <a:latin typeface="Calibri" panose="020F0502020204030204" charset="0"/>
                <a:ea typeface="微软雅黑" panose="020B0503020204020204" charset="-122"/>
              </a:rPr>
              <a:t>标志桶</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2861310"/>
          </a:xfrm>
          <a:prstGeom prst="rect">
            <a:avLst/>
          </a:prstGeom>
          <a:noFill/>
          <a:ln w="9525">
            <a:noFill/>
          </a:ln>
        </p:spPr>
        <p:txBody>
          <a:bodyPr wrap="square" anchor="t" anchorCtr="0">
            <a:spAutoFit/>
          </a:bodyPr>
          <a:p>
            <a:pPr>
              <a:lnSpc>
                <a:spcPct val="200000"/>
              </a:lnSpc>
            </a:pPr>
            <a:r>
              <a:rPr lang="zh-CN" altLang="en-US" sz="1800">
                <a:latin typeface="Calibri" panose="020F0502020204030204" charset="0"/>
                <a:sym typeface="+mn-ea"/>
              </a:rPr>
              <a:t>跳跃过程</a:t>
            </a:r>
            <a:r>
              <a:rPr lang="zh-CN" altLang="en-US" sz="1800">
                <a:latin typeface="Calibri" panose="020F0502020204030204" charset="0"/>
                <a:sym typeface="+mn-ea"/>
              </a:rPr>
              <a:t>灵敏性：协调性有助于运动轨迹更加稳定</a:t>
            </a:r>
            <a:endParaRPr lang="zh-CN" altLang="en-US" sz="1800">
              <a:latin typeface="Calibri" panose="020F0502020204030204" charset="0"/>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①拉力器收腹跳：将拉力器一端固定在运动者腰腹位置，运动者侧对拉力方向，拉力器给予运动者适当拉力，运动者在此基础上进行收腹跳练习，尽可能保持起跳点与落地点保持</a:t>
            </a:r>
            <a:r>
              <a:rPr lang="zh-CN" altLang="en-US">
                <a:latin typeface="Calibri" panose="020F0502020204030204" charset="0"/>
                <a:ea typeface="微软雅黑" panose="020B0503020204020204" charset="-122"/>
              </a:rPr>
              <a:t>一致</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大</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字跳：运动者站立于跳箱上，跳箱设置运动时长模式，运动者向上纵跳成</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大</a:t>
            </a:r>
            <a:r>
              <a:rPr lang="en-US" altLang="zh-CN">
                <a:latin typeface="Calibri" panose="020F0502020204030204" charset="0"/>
                <a:ea typeface="微软雅黑" panose="020B0503020204020204" charset="-122"/>
              </a:rPr>
              <a:t>”</a:t>
            </a:r>
            <a:r>
              <a:rPr lang="zh-CN" altLang="en-US">
                <a:latin typeface="Calibri" panose="020F0502020204030204" charset="0"/>
                <a:ea typeface="微软雅黑" panose="020B0503020204020204" charset="-122"/>
              </a:rPr>
              <a:t>字型，重复</a:t>
            </a:r>
            <a:r>
              <a:rPr lang="zh-CN" altLang="en-US">
                <a:latin typeface="Calibri" panose="020F0502020204030204" charset="0"/>
                <a:ea typeface="微软雅黑" panose="020B0503020204020204" charset="-122"/>
              </a:rPr>
              <a:t>运动</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341755"/>
            <a:ext cx="10334625" cy="5077460"/>
          </a:xfrm>
          <a:prstGeom prst="rect">
            <a:avLst/>
          </a:prstGeom>
          <a:noFill/>
          <a:ln w="9525">
            <a:noFill/>
          </a:ln>
        </p:spPr>
        <p:txBody>
          <a:bodyPr wrap="square" anchor="t" anchorCtr="0">
            <a:spAutoFit/>
          </a:bodyPr>
          <a:p>
            <a:pPr>
              <a:lnSpc>
                <a:spcPct val="200000"/>
              </a:lnSpc>
            </a:pPr>
            <a:r>
              <a:rPr lang="zh-CN" altLang="en-US" sz="1800" b="1">
                <a:sym typeface="+mn-ea"/>
              </a:rPr>
              <a:t>落地核心稳定性：良好的落地核心稳定性能有效的让运动者落在指定的落点</a:t>
            </a:r>
            <a:r>
              <a:rPr lang="zh-CN" altLang="en-US" sz="1800" b="1">
                <a:sym typeface="+mn-ea"/>
              </a:rPr>
              <a:t>上。</a:t>
            </a:r>
            <a:endParaRPr lang="zh-CN" altLang="en-US" sz="1800" b="1">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①俯撑登山跑：将跳箱竖立紧靠墙面，设置跳箱模式，运动者双脚蹬在跳箱上，双手俯撑于地面进行登山跑</a:t>
            </a:r>
            <a:r>
              <a:rPr lang="zh-CN" altLang="en-US">
                <a:latin typeface="Arial" panose="020B0604020202020204" pitchFamily="34" charset="0"/>
                <a:ea typeface="微软雅黑" panose="020B0503020204020204" charset="-122"/>
              </a:rPr>
              <a:t>练习，增强核心力量，提高运动中上下肢协调性，强大的腰腹力量不仅可以提高运动表现，还能降低运动损伤的概率</a:t>
            </a:r>
            <a:endParaRPr lang="zh-CN" altLang="en-US">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②仰卧起坐时间挑战：将智能标志桶放在运动者的一侧，设置亮灯模式与运动</a:t>
            </a:r>
            <a:r>
              <a:rPr lang="zh-CN" altLang="en-US">
                <a:latin typeface="Arial" panose="020B0604020202020204" pitchFamily="34" charset="0"/>
                <a:ea typeface="微软雅黑" panose="020B0503020204020204" charset="-122"/>
              </a:rPr>
              <a:t>时长，让运动者做快速的仰卧起坐运动</a:t>
            </a:r>
            <a:endParaRPr lang="zh-CN" altLang="en-US">
              <a:latin typeface="Arial" panose="020B0604020202020204" pitchFamily="34" charset="0"/>
              <a:ea typeface="微软雅黑" panose="020B0503020204020204" charset="-122"/>
            </a:endParaRPr>
          </a:p>
          <a:p>
            <a:pPr>
              <a:lnSpc>
                <a:spcPct val="200000"/>
              </a:lnSpc>
            </a:pPr>
            <a:endParaRPr lang="zh-CN" altLang="en-US" b="1">
              <a:latin typeface="Arial" panose="020B0604020202020204" pitchFamily="3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C9F754DE-2CAD-44b6-B708-469DEB6407EB-5" descr="wpp"/>
          <p:cNvPicPr>
            <a:picLocks noChangeAspect="1"/>
          </p:cNvPicPr>
          <p:nvPr/>
        </p:nvPicPr>
        <p:blipFill>
          <a:blip r:embed="rId1"/>
          <a:stretch>
            <a:fillRect/>
          </a:stretch>
        </p:blipFill>
        <p:spPr>
          <a:xfrm>
            <a:off x="901700" y="806450"/>
            <a:ext cx="10388600" cy="52451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341755"/>
            <a:ext cx="10334625" cy="2861310"/>
          </a:xfrm>
          <a:prstGeom prst="rect">
            <a:avLst/>
          </a:prstGeom>
          <a:noFill/>
          <a:ln w="9525">
            <a:noFill/>
          </a:ln>
        </p:spPr>
        <p:txBody>
          <a:bodyPr wrap="square" anchor="t" anchorCtr="0">
            <a:spAutoFit/>
          </a:bodyPr>
          <a:p>
            <a:pPr>
              <a:lnSpc>
                <a:spcPct val="200000"/>
              </a:lnSpc>
            </a:pPr>
            <a:r>
              <a:rPr lang="zh-CN" altLang="en-US" sz="1800" b="1">
                <a:sym typeface="+mn-ea"/>
              </a:rPr>
              <a:t>手掌</a:t>
            </a:r>
            <a:r>
              <a:rPr lang="zh-CN" altLang="en-US" sz="1800" b="1">
                <a:sym typeface="+mn-ea"/>
              </a:rPr>
              <a:t>握力：抓杠的稳定取决于手掌握力的强弱。</a:t>
            </a:r>
            <a:endParaRPr lang="zh-CN" altLang="en-US" sz="1800" b="1">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手指支撑拍灯：将光电球成扇形摆放，设置随机亮灯模式，运动者用手指俯撑于地面，观察光电球亮灯迅速将其拍灭</a:t>
            </a:r>
            <a:endParaRPr lang="zh-CN" altLang="en-US" b="1">
              <a:latin typeface="Arial" panose="020B0604020202020204" pitchFamily="3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341755"/>
            <a:ext cx="10334625" cy="3969385"/>
          </a:xfrm>
          <a:prstGeom prst="rect">
            <a:avLst/>
          </a:prstGeom>
          <a:noFill/>
          <a:ln w="9525">
            <a:noFill/>
          </a:ln>
        </p:spPr>
        <p:txBody>
          <a:bodyPr wrap="square" anchor="t" anchorCtr="0">
            <a:spAutoFit/>
          </a:bodyPr>
          <a:p>
            <a:pPr>
              <a:lnSpc>
                <a:spcPct val="200000"/>
              </a:lnSpc>
            </a:pPr>
            <a:r>
              <a:rPr lang="zh-CN" altLang="en-US" sz="1800" b="1">
                <a:sym typeface="+mn-ea"/>
              </a:rPr>
              <a:t>手臂力量：肱二头肌力量很大程度决定了引体能否完成。</a:t>
            </a:r>
            <a:endParaRPr lang="zh-CN" altLang="en-US" sz="1800" b="1">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①拉力器弯举：将拉力器一端固定于地面，运动者双手反握拉力器，调节身体位置，运动者进行</a:t>
            </a:r>
            <a:r>
              <a:rPr lang="zh-CN" altLang="en-US">
                <a:latin typeface="Arial" panose="020B0604020202020204" pitchFamily="34" charset="0"/>
                <a:ea typeface="微软雅黑" panose="020B0503020204020204" charset="-122"/>
              </a:rPr>
              <a:t>手臂弯举</a:t>
            </a:r>
            <a:r>
              <a:rPr lang="zh-CN" altLang="en-US">
                <a:latin typeface="Arial" panose="020B0604020202020204" pitchFamily="34" charset="0"/>
                <a:ea typeface="微软雅黑" panose="020B0503020204020204" charset="-122"/>
              </a:rPr>
              <a:t>练习</a:t>
            </a:r>
            <a:endParaRPr lang="zh-CN" altLang="en-US">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②信号俯卧撑：在运动者的身体两侧放置标志桶，设置标志桶亮灯</a:t>
            </a:r>
            <a:r>
              <a:rPr lang="zh-CN" altLang="en-US">
                <a:latin typeface="Arial" panose="020B0604020202020204" pitchFamily="34" charset="0"/>
                <a:ea typeface="微软雅黑" panose="020B0503020204020204" charset="-122"/>
              </a:rPr>
              <a:t>模式，运动者根据标志桶亮起的指示灯去做俯卧撑，标志桶可以记录数值</a:t>
            </a:r>
            <a:endParaRPr lang="zh-CN" altLang="en-US" b="1">
              <a:latin typeface="Arial" panose="020B0604020202020204" pitchFamily="3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341755"/>
            <a:ext cx="10334625" cy="3969385"/>
          </a:xfrm>
          <a:prstGeom prst="rect">
            <a:avLst/>
          </a:prstGeom>
          <a:noFill/>
          <a:ln w="9525">
            <a:noFill/>
          </a:ln>
        </p:spPr>
        <p:txBody>
          <a:bodyPr wrap="square" anchor="t" anchorCtr="0">
            <a:spAutoFit/>
          </a:bodyPr>
          <a:p>
            <a:pPr>
              <a:lnSpc>
                <a:spcPct val="200000"/>
              </a:lnSpc>
            </a:pPr>
            <a:r>
              <a:rPr lang="zh-CN" altLang="en-US" sz="1800" b="1">
                <a:sym typeface="+mn-ea"/>
              </a:rPr>
              <a:t>背部</a:t>
            </a:r>
            <a:r>
              <a:rPr lang="zh-CN" altLang="en-US" sz="1800" b="1">
                <a:sym typeface="+mn-ea"/>
              </a:rPr>
              <a:t>力量：背部力量做为辅助力量，对引体向上的完成有一定的辅助作用。</a:t>
            </a:r>
            <a:endParaRPr lang="zh-CN" altLang="en-US" sz="1800" b="1">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①拉力器</a:t>
            </a:r>
            <a:r>
              <a:rPr lang="zh-CN" altLang="en-US">
                <a:latin typeface="Arial" panose="020B0604020202020204" pitchFamily="34" charset="0"/>
                <a:ea typeface="微软雅黑" panose="020B0503020204020204" charset="-122"/>
              </a:rPr>
              <a:t>划船：将拉力器固定在固定物上，运动者俯身双手抓握拉力器进行俯身划船的</a:t>
            </a:r>
            <a:r>
              <a:rPr lang="zh-CN" altLang="en-US">
                <a:latin typeface="Arial" panose="020B0604020202020204" pitchFamily="34" charset="0"/>
                <a:ea typeface="微软雅黑" panose="020B0503020204020204" charset="-122"/>
              </a:rPr>
              <a:t>动作</a:t>
            </a:r>
            <a:endParaRPr lang="zh-CN" altLang="en-US">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②拉力器硬拉：将拉力器一端固定于地面上，运动者双手紧握拉力器，调节身体姿势与位置，进行硬拉</a:t>
            </a:r>
            <a:r>
              <a:rPr lang="zh-CN" altLang="en-US">
                <a:latin typeface="Arial" panose="020B0604020202020204" pitchFamily="34" charset="0"/>
                <a:ea typeface="微软雅黑" panose="020B0503020204020204" charset="-122"/>
              </a:rPr>
              <a:t>训练</a:t>
            </a:r>
            <a:endParaRPr lang="zh-CN" altLang="en-US">
              <a:latin typeface="Arial" panose="020B0604020202020204" pitchFamily="34" charset="0"/>
              <a:ea typeface="微软雅黑" panose="020B0503020204020204" charset="-122"/>
            </a:endParaRPr>
          </a:p>
          <a:p>
            <a:pPr>
              <a:lnSpc>
                <a:spcPct val="200000"/>
              </a:lnSpc>
            </a:pPr>
            <a:endParaRPr lang="zh-CN" altLang="en-US" b="1">
              <a:latin typeface="Arial" panose="020B0604020202020204" pitchFamily="3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688" y="1341755"/>
            <a:ext cx="10334625" cy="4523105"/>
          </a:xfrm>
          <a:prstGeom prst="rect">
            <a:avLst/>
          </a:prstGeom>
          <a:noFill/>
          <a:ln w="9525">
            <a:noFill/>
          </a:ln>
        </p:spPr>
        <p:txBody>
          <a:bodyPr wrap="square" anchor="t" anchorCtr="0">
            <a:spAutoFit/>
          </a:bodyPr>
          <a:p>
            <a:pPr>
              <a:lnSpc>
                <a:spcPct val="200000"/>
              </a:lnSpc>
            </a:pPr>
            <a:r>
              <a:rPr lang="zh-CN" altLang="en-US" sz="1800" b="1">
                <a:sym typeface="+mn-ea"/>
              </a:rPr>
              <a:t>腰腹核心</a:t>
            </a:r>
            <a:r>
              <a:rPr lang="zh-CN" altLang="en-US" sz="1800" b="1">
                <a:sym typeface="+mn-ea"/>
              </a:rPr>
              <a:t>力量：核心力量不稳定会导致向上拉的时候会出现晃动的情况发生，导致力量不必要的消耗。</a:t>
            </a:r>
            <a:endParaRPr lang="zh-CN" altLang="en-US" sz="1800" b="1">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①四足支撑爬行：将拉力器一端固定在运动者脚踝处，运动者背对拉力方向，四足支撑向前</a:t>
            </a:r>
            <a:r>
              <a:rPr lang="zh-CN" altLang="en-US">
                <a:latin typeface="Arial" panose="020B0604020202020204" pitchFamily="34" charset="0"/>
                <a:ea typeface="微软雅黑" panose="020B0503020204020204" charset="-122"/>
              </a:rPr>
              <a:t>爬行，提高核心力量，增加稳定性，核心力量强可以改善身体的控制力和平衡程度。</a:t>
            </a:r>
            <a:endParaRPr lang="zh-CN" altLang="en-US">
              <a:latin typeface="Arial" panose="020B0604020202020204" pitchFamily="34" charset="0"/>
              <a:ea typeface="微软雅黑" panose="020B0503020204020204" charset="-122"/>
            </a:endParaRPr>
          </a:p>
          <a:p>
            <a:pPr>
              <a:lnSpc>
                <a:spcPct val="200000"/>
              </a:lnSpc>
            </a:pPr>
            <a:r>
              <a:rPr lang="zh-CN" altLang="en-US">
                <a:latin typeface="Arial" panose="020B0604020202020204" pitchFamily="34" charset="0"/>
                <a:ea typeface="微软雅黑" panose="020B0503020204020204" charset="-122"/>
              </a:rPr>
              <a:t>②跳箱</a:t>
            </a:r>
            <a:r>
              <a:rPr lang="zh-CN" altLang="en-US">
                <a:latin typeface="Arial" panose="020B0604020202020204" pitchFamily="34" charset="0"/>
                <a:ea typeface="微软雅黑" panose="020B0503020204020204" charset="-122"/>
              </a:rPr>
              <a:t>波比跳：让运动者执行波比跳的</a:t>
            </a:r>
            <a:r>
              <a:rPr lang="zh-CN" altLang="en-US">
                <a:latin typeface="Arial" panose="020B0604020202020204" pitchFamily="34" charset="0"/>
                <a:ea typeface="微软雅黑" panose="020B0503020204020204" charset="-122"/>
              </a:rPr>
              <a:t>动作，运用智能跳箱进行腰腹力量练习，增强核心力量，提高运动中上下肢协调性，强大的腰腹力量不仅可以提高运动表现，还能降低运动损伤的概率</a:t>
            </a:r>
            <a:endParaRPr lang="zh-CN" altLang="en-US">
              <a:latin typeface="Arial" panose="020B0604020202020204" pitchFamily="34" charset="0"/>
              <a:ea typeface="微软雅黑" panose="020B0503020204020204" charset="-122"/>
            </a:endParaRPr>
          </a:p>
          <a:p>
            <a:pPr>
              <a:lnSpc>
                <a:spcPct val="200000"/>
              </a:lnSpc>
            </a:pPr>
            <a:endParaRPr lang="zh-CN" altLang="en-US" b="1">
              <a:latin typeface="Arial" panose="020B0604020202020204" pitchFamily="3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C9F754DE-2CAD-44b6-B708-469DEB6407EB-6" descr="wpp"/>
          <p:cNvPicPr>
            <a:picLocks noChangeAspect="1"/>
          </p:cNvPicPr>
          <p:nvPr/>
        </p:nvPicPr>
        <p:blipFill>
          <a:blip r:embed="rId1"/>
          <a:stretch>
            <a:fillRect/>
          </a:stretch>
        </p:blipFill>
        <p:spPr>
          <a:xfrm>
            <a:off x="584200" y="844550"/>
            <a:ext cx="11023600" cy="51689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sz="1800">
                <a:latin typeface="宋体" panose="02010600030101010101" pitchFamily="2" charset="-122"/>
                <a:ea typeface="宋体" panose="02010600030101010101" pitchFamily="2" charset="-122"/>
                <a:sym typeface="+mn-ea"/>
              </a:rPr>
              <a:t>起跳反应能力：在有限的时间内迅速的起跳反应能力能相应的节省时间和提高成绩。</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①下肢反应</a:t>
            </a:r>
            <a:r>
              <a:rPr lang="zh-CN" altLang="en-US">
                <a:latin typeface="Calibri" panose="020F0502020204030204" charset="0"/>
                <a:ea typeface="微软雅黑" panose="020B0503020204020204" charset="-122"/>
              </a:rPr>
              <a:t>训练：在地面随意放置三个光电球，设置成随机亮光模式，运动者根据亮灯信号用脚尖快速反应去触碰光电球。</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②采</a:t>
            </a:r>
            <a:r>
              <a:rPr lang="zh-CN" altLang="en-US">
                <a:latin typeface="Calibri" panose="020F0502020204030204" charset="0"/>
                <a:ea typeface="微软雅黑" panose="020B0503020204020204" charset="-122"/>
              </a:rPr>
              <a:t>星星：以运动者为中心前后左右各放置一个标志桶距离为三米，设置成随机亮灯模式运动者根据随机亮灯信号去触摸标志桶，然后迅速返回中心位置，标志桶记录运动者的反应时间。</a:t>
            </a:r>
            <a:endParaRPr lang="zh-CN" altLang="en-US">
              <a:latin typeface="Calibri" panose="020F050202020403020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b="1">
                <a:latin typeface="Arial" panose="020B0604020202020204" pitchFamily="34" charset="0"/>
                <a:ea typeface="微软雅黑" panose="020B0503020204020204" charset="-122"/>
                <a:sym typeface="微软雅黑" panose="020B0503020204020204" charset="-122"/>
              </a:rPr>
              <a:t>起跑反应</a:t>
            </a:r>
            <a:r>
              <a:rPr lang="zh-CN" altLang="en-US">
                <a:latin typeface="Arial" panose="020B0604020202020204" pitchFamily="34" charset="0"/>
                <a:ea typeface="微软雅黑" panose="020B0503020204020204" charset="-122"/>
                <a:sym typeface="微软雅黑" panose="020B0503020204020204" charset="-122"/>
              </a:rPr>
              <a:t>：优秀的起跑反应可以给运动者创造优势，获得更大的初速度</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a:t>
            </a:r>
            <a:r>
              <a:rPr lang="zh-CN" altLang="en-US">
                <a:latin typeface="Arial" panose="020B0604020202020204" pitchFamily="34" charset="0"/>
                <a:ea typeface="微软雅黑" panose="020B0503020204020204" charset="-122"/>
              </a:rPr>
              <a:t>光电球多姿式起跑：将光电球按相应位置摆放，设置光电球颜色和亮灯时间，指导者指定准备姿势和出发灯光，运动者快速起跑至远处将灯光拍灭</a:t>
            </a:r>
            <a:endParaRPr lang="zh-CN" altLang="en-US">
              <a:latin typeface="Arial" panose="020B0604020202020204" pitchFamily="3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a:t>
            </a:r>
            <a:r>
              <a:rPr lang="zh-CN" altLang="en-US">
                <a:latin typeface="Calibri" panose="020F0502020204030204" charset="0"/>
                <a:ea typeface="微软雅黑" panose="020B0503020204020204" charset="-122"/>
              </a:rPr>
              <a:t>摘星星：两位运动者面对站立，将光电球放置于两位运动者中间，设置光电球亮灯颜色与时间，指导者指定出发灯光，运动者快速反应，抢先拍灭灯光</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③踩地鼠：将光电球成扇形摆放至运动者身体前，光电球随机亮灯，运动者快速将光电球</a:t>
            </a:r>
            <a:r>
              <a:rPr lang="zh-CN" altLang="en-US">
                <a:latin typeface="Calibri" panose="020F0502020204030204" charset="0"/>
                <a:ea typeface="微软雅黑" panose="020B0503020204020204" charset="-122"/>
              </a:rPr>
              <a:t>踩灭</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sz="1800">
                <a:latin typeface="宋体" panose="02010600030101010101" pitchFamily="2" charset="-122"/>
                <a:ea typeface="宋体" panose="02010600030101010101" pitchFamily="2" charset="-122"/>
                <a:sym typeface="+mn-ea"/>
              </a:rPr>
              <a:t>腿部耐力爆发力：良好的腿部力量可以跳的更快，取得更好的成绩。</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①跳箱</a:t>
            </a:r>
            <a:r>
              <a:rPr lang="zh-CN" altLang="en-US">
                <a:latin typeface="Calibri" panose="020F0502020204030204" charset="0"/>
                <a:ea typeface="微软雅黑" panose="020B0503020204020204" charset="-122"/>
              </a:rPr>
              <a:t>深蹲：将智能跳箱匹配到运动者合适的高度，根据智能跳箱的亮灯信号，运动者去执行深蹲跳跃动作，可以根据运动者的能力去提高跳箱的高度，由智能跳箱去记录运动者的力量，跳箱高度的</a:t>
            </a:r>
            <a:r>
              <a:rPr lang="zh-CN" altLang="en-US">
                <a:latin typeface="Calibri" panose="020F0502020204030204" charset="0"/>
                <a:ea typeface="微软雅黑" panose="020B0503020204020204" charset="-122"/>
              </a:rPr>
              <a:t>变化。</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②爆发提</a:t>
            </a:r>
            <a:r>
              <a:rPr lang="zh-CN" altLang="en-US">
                <a:latin typeface="Calibri" panose="020F0502020204030204" charset="0"/>
                <a:ea typeface="微软雅黑" panose="020B0503020204020204" charset="-122"/>
              </a:rPr>
              <a:t>踵：将拉力器固定在运动者的脚踝处做一个快速站姿提踵的动作，循序渐进的去加大拉力器的阻力，由拉力器去记录运动者的力量变化以及所适应的阻力</a:t>
            </a:r>
            <a:r>
              <a:rPr lang="zh-CN" altLang="en-US">
                <a:latin typeface="Calibri" panose="020F0502020204030204" charset="0"/>
                <a:ea typeface="微软雅黑" panose="020B0503020204020204" charset="-122"/>
              </a:rPr>
              <a:t>数值。</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sz="1800">
                <a:latin typeface="宋体" panose="02010600030101010101" pitchFamily="2" charset="-122"/>
                <a:ea typeface="宋体" panose="02010600030101010101" pitchFamily="2" charset="-122"/>
                <a:sym typeface="+mn-ea"/>
              </a:rPr>
              <a:t>核心</a:t>
            </a:r>
            <a:r>
              <a:rPr lang="zh-CN" altLang="en-US" sz="1800">
                <a:latin typeface="宋体" panose="02010600030101010101" pitchFamily="2" charset="-122"/>
                <a:ea typeface="宋体" panose="02010600030101010101" pitchFamily="2" charset="-122"/>
                <a:sym typeface="+mn-ea"/>
              </a:rPr>
              <a:t>稳定性：良好的核心稳定在跳绳的过程中可以使躯干更加的稳定。。</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①平板支撑开合跳：运动者做一个平板支撑的</a:t>
            </a:r>
            <a:r>
              <a:rPr lang="zh-CN" altLang="en-US">
                <a:latin typeface="Calibri" panose="020F0502020204030204" charset="0"/>
                <a:ea typeface="微软雅黑" panose="020B0503020204020204" charset="-122"/>
              </a:rPr>
              <a:t>姿势，在运动者脚两侧放置两个光电球设置有节奏的亮灯频率，根据亮灯频率运动者做有节奏的开合跳</a:t>
            </a:r>
            <a:r>
              <a:rPr lang="zh-CN" altLang="en-US">
                <a:latin typeface="Calibri" panose="020F0502020204030204" charset="0"/>
                <a:ea typeface="微软雅黑" panose="020B0503020204020204" charset="-122"/>
              </a:rPr>
              <a:t>动作。</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②并步走药球转体：将标志杆成直线</a:t>
            </a:r>
            <a:r>
              <a:rPr lang="zh-CN" altLang="en-US">
                <a:latin typeface="Calibri" panose="020F0502020204030204" charset="0"/>
                <a:ea typeface="微软雅黑" panose="020B0503020204020204" charset="-122"/>
              </a:rPr>
              <a:t>摆放，运动者通过标志杆亮灯的信号做并步走加</a:t>
            </a:r>
            <a:r>
              <a:rPr lang="zh-CN" altLang="en-US">
                <a:latin typeface="Calibri" panose="020F0502020204030204" charset="0"/>
                <a:ea typeface="微软雅黑" panose="020B0503020204020204" charset="-122"/>
              </a:rPr>
              <a:t>药球侧转体这个动作来加强核心</a:t>
            </a:r>
            <a:r>
              <a:rPr lang="zh-CN" altLang="en-US">
                <a:latin typeface="Calibri" panose="020F0502020204030204" charset="0"/>
                <a:ea typeface="微软雅黑" panose="020B0503020204020204" charset="-122"/>
              </a:rPr>
              <a:t>稳定性。</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4523105"/>
          </a:xfrm>
          <a:prstGeom prst="rect">
            <a:avLst/>
          </a:prstGeom>
          <a:noFill/>
          <a:ln w="9525">
            <a:noFill/>
          </a:ln>
        </p:spPr>
        <p:txBody>
          <a:bodyPr wrap="square" anchor="t" anchorCtr="0">
            <a:spAutoFit/>
          </a:bodyPr>
          <a:p>
            <a:pPr>
              <a:lnSpc>
                <a:spcPct val="200000"/>
              </a:lnSpc>
            </a:pPr>
            <a:r>
              <a:rPr lang="zh-CN" altLang="en-US" sz="1800">
                <a:latin typeface="宋体" panose="02010600030101010101" pitchFamily="2" charset="-122"/>
                <a:ea typeface="宋体" panose="02010600030101010101" pitchFamily="2" charset="-122"/>
                <a:sym typeface="+mn-ea"/>
              </a:rPr>
              <a:t>四肢协调</a:t>
            </a:r>
            <a:r>
              <a:rPr lang="zh-CN" altLang="en-US" sz="1800">
                <a:latin typeface="宋体" panose="02010600030101010101" pitchFamily="2" charset="-122"/>
                <a:ea typeface="宋体" panose="02010600030101010101" pitchFamily="2" charset="-122"/>
                <a:sym typeface="+mn-ea"/>
              </a:rPr>
              <a:t>性：由于跳绳是四肢共用的动作，四肢不协调的运动者很难去进行这项运动，专项性的协调性训练是有助于成绩的提高。</a:t>
            </a:r>
            <a:endParaRPr lang="zh-CN" altLang="en-US" sz="1800">
              <a:latin typeface="宋体" panose="02010600030101010101" pitchFamily="2" charset="-122"/>
              <a:ea typeface="宋体" panose="02010600030101010101" pitchFamily="2" charset="-122"/>
              <a:sym typeface="+mn-ea"/>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a:t>
            </a:r>
            <a:r>
              <a:rPr lang="zh-CN" altLang="en-US">
                <a:latin typeface="Calibri" panose="020F0502020204030204" charset="0"/>
                <a:ea typeface="微软雅黑" panose="020B0503020204020204" charset="-122"/>
              </a:rPr>
              <a:t>交叉步：将标志桶放置成一条直线，设置好程序，运动者以交叉步的动作协调有序的通过标志桶，标志桶记录运动者通过的速度、</a:t>
            </a:r>
            <a:r>
              <a:rPr lang="zh-CN" altLang="en-US">
                <a:latin typeface="Calibri" panose="020F0502020204030204" charset="0"/>
                <a:ea typeface="微软雅黑" panose="020B0503020204020204" charset="-122"/>
              </a:rPr>
              <a:t>频率。</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②组合跳：运动者将以双脚单脚</a:t>
            </a:r>
            <a:r>
              <a:rPr lang="zh-CN" altLang="en-US">
                <a:latin typeface="Calibri" panose="020F0502020204030204" charset="0"/>
                <a:ea typeface="微软雅黑" panose="020B0503020204020204" charset="-122"/>
              </a:rPr>
              <a:t>组合跳的方式去进行四肢协调性的训练，智能跳绳将会去记录数值以便于更好的发现问题</a:t>
            </a:r>
            <a:r>
              <a:rPr lang="zh-CN" altLang="en-US">
                <a:latin typeface="Calibri" panose="020F0502020204030204" charset="0"/>
                <a:ea typeface="微软雅黑" panose="020B0503020204020204" charset="-122"/>
              </a:rPr>
              <a:t>所在。</a:t>
            </a:r>
            <a:endParaRPr lang="zh-CN" altLang="en-US">
              <a:latin typeface="Calibri" panose="020F0502020204030204" charset="0"/>
              <a:ea typeface="微软雅黑" panose="020B0503020204020204" charset="-122"/>
            </a:endParaRPr>
          </a:p>
          <a:p>
            <a:pPr>
              <a:lnSpc>
                <a:spcPct val="200000"/>
              </a:lnSpc>
            </a:pP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9F754DE-2CAD-44b6-B708-469DEB6407EB-7" descr="wpp"/>
          <p:cNvPicPr>
            <a:picLocks noChangeAspect="1"/>
          </p:cNvPicPr>
          <p:nvPr/>
        </p:nvPicPr>
        <p:blipFill>
          <a:blip r:embed="rId1"/>
          <a:stretch>
            <a:fillRect/>
          </a:stretch>
        </p:blipFill>
        <p:spPr>
          <a:xfrm>
            <a:off x="4305300" y="882650"/>
            <a:ext cx="3581400" cy="5092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5077460"/>
          </a:xfrm>
          <a:prstGeom prst="rect">
            <a:avLst/>
          </a:prstGeom>
          <a:noFill/>
          <a:ln w="9525">
            <a:noFill/>
          </a:ln>
        </p:spPr>
        <p:txBody>
          <a:bodyPr wrap="square" anchor="t" anchorCtr="0">
            <a:spAutoFit/>
          </a:bodyPr>
          <a:p>
            <a:pPr>
              <a:lnSpc>
                <a:spcPct val="200000"/>
              </a:lnSpc>
            </a:pPr>
            <a:r>
              <a:rPr lang="zh-CN" altLang="en-US" b="1">
                <a:latin typeface="Arial" panose="020B0604020202020204" pitchFamily="34" charset="0"/>
                <a:ea typeface="微软雅黑" panose="020B0503020204020204" charset="-122"/>
              </a:rPr>
              <a:t>仰卧起坐：</a:t>
            </a:r>
            <a:r>
              <a:rPr lang="zh-CN" altLang="en-US">
                <a:latin typeface="Arial" panose="020B0604020202020204" pitchFamily="34" charset="0"/>
                <a:ea typeface="微软雅黑" panose="020B0503020204020204" charset="-122"/>
              </a:rPr>
              <a:t>仰卧起坐是一项向上卷腹的运动，力量集中于腰腹部，对腰腹部核心力量进行针对性训练有利于仰卧起坐成绩的提高</a:t>
            </a:r>
            <a:endParaRPr lang="zh-CN" altLang="en-US" b="1">
              <a:latin typeface="Arial" panose="020B0604020202020204" pitchFamily="34" charset="0"/>
              <a:ea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①拉力器辅助练习：将拉力器一端进行固定，使拉力方向与运动方向相同，</a:t>
            </a:r>
            <a:r>
              <a:rPr lang="zh-CN" altLang="en-US">
                <a:latin typeface="Calibri" panose="020F0502020204030204" charset="0"/>
                <a:sym typeface="+mn-ea"/>
              </a:rPr>
              <a:t>设置拉力器重量，</a:t>
            </a:r>
            <a:r>
              <a:rPr lang="zh-CN" altLang="en-US">
                <a:latin typeface="Calibri" panose="020F0502020204030204" charset="0"/>
                <a:ea typeface="微软雅黑" panose="020B0503020204020204" charset="-122"/>
              </a:rPr>
              <a:t>运动者借助拉力做仰卧起坐</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②拉力器抗阻练习：</a:t>
            </a:r>
            <a:r>
              <a:rPr lang="zh-CN" altLang="en-US">
                <a:latin typeface="Calibri" panose="020F0502020204030204" charset="0"/>
                <a:sym typeface="+mn-ea"/>
              </a:rPr>
              <a:t>将拉力器一端进行固定，使拉力方向与运动方向相反，</a:t>
            </a:r>
            <a:r>
              <a:rPr lang="zh-CN" altLang="en-US">
                <a:latin typeface="Calibri" panose="020F0502020204030204" charset="0"/>
                <a:sym typeface="+mn-ea"/>
              </a:rPr>
              <a:t>设置拉力器重量，</a:t>
            </a:r>
            <a:r>
              <a:rPr lang="zh-CN" altLang="en-US">
                <a:latin typeface="Calibri" panose="020F0502020204030204" charset="0"/>
                <a:sym typeface="+mn-ea"/>
              </a:rPr>
              <a:t>运动者</a:t>
            </a:r>
            <a:r>
              <a:rPr lang="zh-CN" altLang="en-US">
                <a:latin typeface="Calibri" panose="020F0502020204030204" charset="0"/>
                <a:sym typeface="+mn-ea"/>
              </a:rPr>
              <a:t>克服拉力做仰卧起坐练习</a:t>
            </a:r>
            <a:endParaRPr lang="zh-CN" altLang="en-US">
              <a:latin typeface="Calibri" panose="020F0502020204030204" charset="0"/>
              <a:sym typeface="+mn-ea"/>
            </a:endParaRPr>
          </a:p>
          <a:p>
            <a:pPr>
              <a:lnSpc>
                <a:spcPct val="200000"/>
              </a:lnSpc>
            </a:pPr>
            <a:r>
              <a:rPr lang="zh-CN" altLang="en-US">
                <a:latin typeface="Calibri" panose="020F0502020204030204" charset="0"/>
                <a:ea typeface="微软雅黑" panose="020B0503020204020204" charset="-122"/>
              </a:rPr>
              <a:t>③药球仰卧起坐：将跳箱竖立紧靠墙面，跳箱设置为时间模式，运动者仰卧于跳箱正面，双手持药球于胸前做仰卧起坐，坐起后将药球快速扔向跳箱，等药球反弹后运动者手持药球重复</a:t>
            </a:r>
            <a:r>
              <a:rPr lang="zh-CN" altLang="en-US">
                <a:latin typeface="Calibri" panose="020F0502020204030204" charset="0"/>
                <a:ea typeface="微软雅黑" panose="020B0503020204020204" charset="-122"/>
              </a:rPr>
              <a:t>运动</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8" descr="wpp"/>
          <p:cNvPicPr>
            <a:picLocks noChangeAspect="1"/>
          </p:cNvPicPr>
          <p:nvPr/>
        </p:nvPicPr>
        <p:blipFill>
          <a:blip r:embed="rId1"/>
          <a:stretch>
            <a:fillRect/>
          </a:stretch>
        </p:blipFill>
        <p:spPr>
          <a:xfrm>
            <a:off x="0" y="1101725"/>
            <a:ext cx="12192000" cy="4654550"/>
          </a:xfrm>
          <a:prstGeom prst="rect">
            <a:avLst/>
          </a:prstGeom>
        </p:spPr>
      </p:pic>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b="1">
                <a:latin typeface="Arial" panose="020B0604020202020204" pitchFamily="34" charset="0"/>
                <a:ea typeface="微软雅黑" panose="020B0503020204020204" charset="-122"/>
                <a:sym typeface="微软雅黑" panose="020B0503020204020204" charset="-122"/>
              </a:rPr>
              <a:t>起跑反应</a:t>
            </a:r>
            <a:r>
              <a:rPr lang="zh-CN" altLang="en-US">
                <a:latin typeface="Arial" panose="020B0604020202020204" pitchFamily="34" charset="0"/>
                <a:ea typeface="微软雅黑" panose="020B0503020204020204" charset="-122"/>
                <a:sym typeface="微软雅黑" panose="020B0503020204020204" charset="-122"/>
              </a:rPr>
              <a:t>：中长跑是弯道与直道结合的项目，快速反应可以抢占内道，占据</a:t>
            </a:r>
            <a:r>
              <a:rPr lang="zh-CN" altLang="en-US">
                <a:latin typeface="Arial" panose="020B0604020202020204" pitchFamily="34" charset="0"/>
                <a:ea typeface="微软雅黑" panose="020B0503020204020204" charset="-122"/>
                <a:sym typeface="微软雅黑" panose="020B0503020204020204" charset="-122"/>
              </a:rPr>
              <a:t>有利位置。</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①圈圈追逐跑：将</a:t>
            </a:r>
            <a:r>
              <a:rPr lang="zh-CN" altLang="en-US">
                <a:latin typeface="Calibri" panose="020F0502020204030204" charset="0"/>
                <a:ea typeface="微软雅黑" panose="020B0503020204020204" charset="-122"/>
              </a:rPr>
              <a:t>智能标志杆摆放成圆形，多名运动者站立于圆圈外围，标志杆设置两种灯光颜色对应顺、逆时针，运动者根据灯光指示方向快速反应追上前面同学</a:t>
            </a:r>
            <a:endParaRPr lang="zh-CN" altLang="en-US">
              <a:latin typeface="Arial" panose="020B0604020202020204" pitchFamily="3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a:t>
            </a:r>
            <a:r>
              <a:rPr lang="zh-CN" altLang="en-US">
                <a:latin typeface="Calibri" panose="020F0502020204030204" charset="0"/>
                <a:ea typeface="微软雅黑" panose="020B0503020204020204" charset="-122"/>
              </a:rPr>
              <a:t>多人小碎步反应摸杆：将智能标志杆摆放成圆形，多名运动者站立于圆圈中间，设定智能标志杆颜色分别对应每一位运动者，运动者观察快速感应对应自己</a:t>
            </a:r>
            <a:r>
              <a:rPr lang="zh-CN" altLang="en-US">
                <a:latin typeface="Calibri" panose="020F0502020204030204" charset="0"/>
                <a:ea typeface="微软雅黑" panose="020B0503020204020204" charset="-122"/>
              </a:rPr>
              <a:t>颜色的</a:t>
            </a:r>
            <a:r>
              <a:rPr lang="zh-CN" altLang="en-US">
                <a:latin typeface="Calibri" panose="020F0502020204030204" charset="0"/>
                <a:ea typeface="微软雅黑" panose="020B0503020204020204" charset="-122"/>
              </a:rPr>
              <a:t>标志杆</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2861310"/>
          </a:xfrm>
          <a:prstGeom prst="rect">
            <a:avLst/>
          </a:prstGeom>
          <a:noFill/>
          <a:ln w="9525">
            <a:noFill/>
          </a:ln>
        </p:spPr>
        <p:txBody>
          <a:bodyPr wrap="square" anchor="t" anchorCtr="0">
            <a:spAutoFit/>
          </a:bodyPr>
          <a:p>
            <a:pPr>
              <a:lnSpc>
                <a:spcPct val="200000"/>
              </a:lnSpc>
            </a:pPr>
            <a:r>
              <a:rPr lang="zh-CN" altLang="en-US">
                <a:latin typeface="Arial" panose="020B0604020202020204" pitchFamily="34" charset="0"/>
                <a:ea typeface="微软雅黑" panose="020B0503020204020204" charset="-122"/>
                <a:sym typeface="微软雅黑" panose="020B0503020204020204" charset="-122"/>
              </a:rPr>
              <a:t>途中跑耐力：掌握正确的</a:t>
            </a:r>
            <a:r>
              <a:rPr lang="zh-CN" altLang="en-US">
                <a:latin typeface="Arial" panose="020B0604020202020204" pitchFamily="34" charset="0"/>
                <a:ea typeface="微软雅黑" panose="020B0503020204020204" charset="-122"/>
                <a:sym typeface="微软雅黑" panose="020B0503020204020204" charset="-122"/>
              </a:rPr>
              <a:t>途中跑动作和呼吸</a:t>
            </a:r>
            <a:r>
              <a:rPr lang="zh-CN" altLang="en-US">
                <a:latin typeface="Arial" panose="020B0604020202020204" pitchFamily="34" charset="0"/>
                <a:ea typeface="微软雅黑" panose="020B0503020204020204" charset="-122"/>
                <a:sym typeface="微软雅黑" panose="020B0503020204020204" charset="-122"/>
              </a:rPr>
              <a:t>节奏，加强摆臂、摆腿动作以及上下肢的协调配合</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a:t>
            </a:r>
            <a:r>
              <a:rPr lang="en-US" altLang="zh-CN">
                <a:latin typeface="Calibri" panose="020F0502020204030204" charset="0"/>
                <a:ea typeface="微软雅黑" panose="020B0503020204020204" charset="-122"/>
              </a:rPr>
              <a:t>200</a:t>
            </a:r>
            <a:r>
              <a:rPr lang="zh-CN" altLang="en-US">
                <a:latin typeface="Calibri" panose="020F0502020204030204" charset="0"/>
                <a:ea typeface="微软雅黑" panose="020B0503020204020204" charset="-122"/>
              </a:rPr>
              <a:t>米往返跑：每</a:t>
            </a:r>
            <a:r>
              <a:rPr lang="en-US" altLang="zh-CN">
                <a:latin typeface="Calibri" panose="020F0502020204030204" charset="0"/>
                <a:ea typeface="微软雅黑" panose="020B0503020204020204" charset="-122"/>
              </a:rPr>
              <a:t>50</a:t>
            </a:r>
            <a:r>
              <a:rPr lang="zh-CN" altLang="en-US">
                <a:latin typeface="Calibri" panose="020F0502020204030204" charset="0"/>
                <a:ea typeface="微软雅黑" panose="020B0503020204020204" charset="-122"/>
              </a:rPr>
              <a:t>米放置一根标志杆，直道与弯道结合，运动者进行</a:t>
            </a:r>
            <a:r>
              <a:rPr lang="en-US" altLang="zh-CN">
                <a:latin typeface="Calibri" panose="020F0502020204030204" charset="0"/>
                <a:ea typeface="微软雅黑" panose="020B0503020204020204" charset="-122"/>
              </a:rPr>
              <a:t>200</a:t>
            </a:r>
            <a:r>
              <a:rPr lang="zh-CN" altLang="en-US">
                <a:latin typeface="Calibri" panose="020F0502020204030204" charset="0"/>
                <a:ea typeface="微软雅黑" panose="020B0503020204020204" charset="-122"/>
              </a:rPr>
              <a:t>米✖</a:t>
            </a:r>
            <a:r>
              <a:rPr lang="en-US" altLang="zh-CN">
                <a:latin typeface="Calibri" panose="020F0502020204030204" charset="0"/>
                <a:ea typeface="微软雅黑" panose="020B0503020204020204" charset="-122"/>
              </a:rPr>
              <a:t>4</a:t>
            </a:r>
            <a:r>
              <a:rPr lang="zh-CN" altLang="en-US">
                <a:latin typeface="Calibri" panose="020F0502020204030204" charset="0"/>
                <a:ea typeface="微软雅黑" panose="020B0503020204020204" charset="-122"/>
              </a:rPr>
              <a:t>往返跑</a:t>
            </a:r>
            <a:r>
              <a:rPr lang="zh-CN" altLang="en-US">
                <a:latin typeface="Calibri" panose="020F0502020204030204" charset="0"/>
                <a:ea typeface="微软雅黑" panose="020B0503020204020204" charset="-122"/>
              </a:rPr>
              <a:t>训练</a:t>
            </a:r>
            <a:endParaRPr lang="zh-CN" altLang="en-US">
              <a:latin typeface="Calibri" panose="020F050202020403020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a:t>
            </a:r>
            <a:r>
              <a:rPr lang="zh-CN" altLang="en-US">
                <a:latin typeface="Calibri" panose="020F0502020204030204" charset="0"/>
                <a:ea typeface="微软雅黑" panose="020B0503020204020204" charset="-122"/>
              </a:rPr>
              <a:t>阻力跑：将拉力器一端固定于运动者腰腹位置，阻力方向始终与前进方向相反，调节拉力器磅数，运动者进行</a:t>
            </a:r>
            <a:r>
              <a:rPr lang="en-US" altLang="zh-CN">
                <a:latin typeface="Calibri" panose="020F0502020204030204" charset="0"/>
                <a:ea typeface="微软雅黑" panose="020B0503020204020204" charset="-122"/>
              </a:rPr>
              <a:t>400</a:t>
            </a:r>
            <a:r>
              <a:rPr lang="zh-CN" altLang="en-US">
                <a:latin typeface="Calibri" panose="020F0502020204030204" charset="0"/>
                <a:ea typeface="微软雅黑" panose="020B0503020204020204" charset="-122"/>
              </a:rPr>
              <a:t>米全速阻力跑</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2861310"/>
          </a:xfrm>
          <a:prstGeom prst="rect">
            <a:avLst/>
          </a:prstGeom>
          <a:noFill/>
          <a:ln w="9525">
            <a:noFill/>
          </a:ln>
        </p:spPr>
        <p:txBody>
          <a:bodyPr wrap="square" anchor="t" anchorCtr="0">
            <a:spAutoFit/>
          </a:bodyPr>
          <a:p>
            <a:pPr>
              <a:lnSpc>
                <a:spcPct val="200000"/>
              </a:lnSpc>
            </a:pPr>
            <a:r>
              <a:rPr lang="zh-CN" altLang="en-US">
                <a:latin typeface="Arial" panose="020B0604020202020204" pitchFamily="34" charset="0"/>
                <a:ea typeface="微软雅黑" panose="020B0503020204020204" charset="-122"/>
                <a:sym typeface="微软雅黑" panose="020B0503020204020204" charset="-122"/>
              </a:rPr>
              <a:t>途中跑核心力量：进入途中跑阶段，核心力量可以帮助运动者集中力量，保持身体稳定</a:t>
            </a:r>
            <a:r>
              <a:rPr lang="zh-CN" altLang="en-US">
                <a:latin typeface="Arial" panose="020B0604020202020204" pitchFamily="34" charset="0"/>
                <a:ea typeface="微软雅黑" panose="020B0503020204020204" charset="-122"/>
                <a:sym typeface="微软雅黑" panose="020B0503020204020204" charset="-122"/>
              </a:rPr>
              <a:t>可控</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①灯光四组支撑：每位运动者四个光电球，手跟脚支撑在光电球上面，身体与地面不接触，设置光电球亮灯模式，手脚只能支撑于亮灯</a:t>
            </a:r>
            <a:r>
              <a:rPr lang="zh-CN" altLang="en-US">
                <a:latin typeface="Calibri" panose="020F0502020204030204" charset="0"/>
                <a:ea typeface="微软雅黑" panose="020B0503020204020204" charset="-122"/>
              </a:rPr>
              <a:t>光电球</a:t>
            </a:r>
            <a:endParaRPr lang="zh-CN" altLang="en-US">
              <a:latin typeface="Calibri" panose="020F050202020403020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a:t>
            </a:r>
            <a:r>
              <a:rPr lang="zh-CN" altLang="en-US">
                <a:latin typeface="Calibri" panose="020F0502020204030204" charset="0"/>
                <a:ea typeface="微软雅黑" panose="020B0503020204020204" charset="-122"/>
              </a:rPr>
              <a:t>光电收腹跳：将光电球摆放两排，设置亮灯顺序，运动者进行收腹跳</a:t>
            </a:r>
            <a:r>
              <a:rPr lang="zh-CN" altLang="en-US">
                <a:latin typeface="Calibri" panose="020F0502020204030204" charset="0"/>
                <a:ea typeface="微软雅黑" panose="020B0503020204020204" charset="-122"/>
              </a:rPr>
              <a:t>练习</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a:latin typeface="Arial" panose="020B0604020202020204" pitchFamily="34" charset="0"/>
                <a:ea typeface="微软雅黑" panose="020B0503020204020204" charset="-122"/>
                <a:sym typeface="微软雅黑" panose="020B0503020204020204" charset="-122"/>
              </a:rPr>
              <a:t>冲刺跑耐力：增加力量和爆发，强化</a:t>
            </a:r>
            <a:r>
              <a:rPr lang="zh-CN" altLang="en-US">
                <a:latin typeface="Arial" panose="020B0604020202020204" pitchFamily="34" charset="0"/>
                <a:ea typeface="微软雅黑" panose="020B0503020204020204" charset="-122"/>
                <a:sym typeface="微软雅黑" panose="020B0503020204020204" charset="-122"/>
              </a:rPr>
              <a:t>肌肉耐力，提高后程冲刺</a:t>
            </a:r>
            <a:r>
              <a:rPr lang="zh-CN" altLang="en-US">
                <a:latin typeface="Arial" panose="020B0604020202020204" pitchFamily="34" charset="0"/>
                <a:ea typeface="微软雅黑" panose="020B0503020204020204" charset="-122"/>
                <a:sym typeface="微软雅黑" panose="020B0503020204020204" charset="-122"/>
              </a:rPr>
              <a:t>能力</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①跳箱跳跃：设置运动模式，运动者在智能跳箱上进行小碎步、高抬腿、全蹲纵跳，训练下肢力量与</a:t>
            </a:r>
            <a:r>
              <a:rPr lang="zh-CN" altLang="en-US">
                <a:latin typeface="Calibri" panose="020F0502020204030204" charset="0"/>
                <a:ea typeface="微软雅黑" panose="020B0503020204020204" charset="-122"/>
              </a:rPr>
              <a:t>爆发</a:t>
            </a:r>
            <a:endParaRPr lang="zh-CN" altLang="en-US">
              <a:latin typeface="Calibri" panose="020F050202020403020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②800</a:t>
            </a:r>
            <a:r>
              <a:rPr lang="zh-CN" altLang="en-US">
                <a:latin typeface="Calibri" panose="020F0502020204030204" charset="0"/>
                <a:ea typeface="微软雅黑" panose="020B0503020204020204" charset="-122"/>
              </a:rPr>
              <a:t>米阻力跑：将拉力器一端固定于运动者大臂，阻力方向与运动者前进方向相反，进行</a:t>
            </a:r>
            <a:r>
              <a:rPr lang="en-US" altLang="zh-CN">
                <a:latin typeface="Calibri" panose="020F0502020204030204" charset="0"/>
                <a:ea typeface="微软雅黑" panose="020B0503020204020204" charset="-122"/>
              </a:rPr>
              <a:t>800</a:t>
            </a:r>
            <a:r>
              <a:rPr lang="zh-CN" altLang="en-US">
                <a:latin typeface="Calibri" panose="020F0502020204030204" charset="0"/>
                <a:ea typeface="微软雅黑" panose="020B0503020204020204" charset="-122"/>
              </a:rPr>
              <a:t>米阻力跑练习，重点控制</a:t>
            </a:r>
            <a:r>
              <a:rPr lang="zh-CN" altLang="en-US">
                <a:latin typeface="Calibri" panose="020F0502020204030204" charset="0"/>
                <a:ea typeface="微软雅黑" panose="020B0503020204020204" charset="-122"/>
              </a:rPr>
              <a:t>摆臂幅度</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b="1">
                <a:solidFill>
                  <a:schemeClr val="tx1"/>
                </a:solidFill>
                <a:latin typeface="Arial" panose="020B0604020202020204" pitchFamily="34" charset="0"/>
                <a:ea typeface="微软雅黑" panose="020B0503020204020204" charset="-122"/>
                <a:sym typeface="微软雅黑" panose="020B0503020204020204" charset="-122"/>
              </a:rPr>
              <a:t>起跑速度</a:t>
            </a:r>
            <a:r>
              <a:rPr lang="zh-CN" altLang="en-US">
                <a:solidFill>
                  <a:schemeClr val="tx1"/>
                </a:solidFill>
                <a:latin typeface="Arial" panose="020B0604020202020204" pitchFamily="34" charset="0"/>
                <a:ea typeface="微软雅黑" panose="020B0503020204020204" charset="-122"/>
                <a:sym typeface="微软雅黑" panose="020B0503020204020204" charset="-122"/>
              </a:rPr>
              <a:t>：</a:t>
            </a:r>
            <a:r>
              <a:rPr lang="zh-CN" altLang="en-US">
                <a:solidFill>
                  <a:schemeClr val="tx1"/>
                </a:solidFill>
                <a:sym typeface="+mn-ea"/>
              </a:rPr>
              <a:t>起跑速度与下肢力量成正比关系，力量越大起跑速度越快</a:t>
            </a:r>
            <a:endParaRPr lang="zh-CN" altLang="en-US">
              <a:solidFill>
                <a:schemeClr val="tx1"/>
              </a:solidFill>
              <a:sym typeface="+mn-ea"/>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①</a:t>
            </a:r>
            <a:r>
              <a:rPr lang="zh-CN" altLang="en-US">
                <a:solidFill>
                  <a:schemeClr val="tx1"/>
                </a:solidFill>
                <a:latin typeface="Arial" panose="020B0604020202020204" pitchFamily="34" charset="0"/>
                <a:ea typeface="微软雅黑" panose="020B0503020204020204" charset="-122"/>
              </a:rPr>
              <a:t>灯光赛跑：将光电球成一直线摆放，设置光电球亮灯颜色与时间，指导者指定出发灯光颜色，运动者与灯光进行赛跑，在灯光全部依次亮完前到达终点</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en-US" altLang="zh-CN">
                <a:solidFill>
                  <a:schemeClr val="tx1"/>
                </a:solidFill>
                <a:latin typeface="Calibri" panose="020F0502020204030204" charset="0"/>
                <a:ea typeface="微软雅黑" panose="020B0503020204020204" charset="-122"/>
              </a:rPr>
              <a:t>②</a:t>
            </a:r>
            <a:r>
              <a:rPr lang="zh-CN" altLang="en-US">
                <a:solidFill>
                  <a:schemeClr val="tx1"/>
                </a:solidFill>
                <a:latin typeface="Calibri" panose="020F0502020204030204" charset="0"/>
                <a:ea typeface="微软雅黑" panose="020B0503020204020204" charset="-122"/>
              </a:rPr>
              <a:t>蛙跳接力赛：将所有运动者进行分组，每</a:t>
            </a:r>
            <a:r>
              <a:rPr lang="en-US" altLang="zh-CN">
                <a:solidFill>
                  <a:schemeClr val="tx1"/>
                </a:solidFill>
                <a:latin typeface="Calibri" panose="020F0502020204030204" charset="0"/>
                <a:ea typeface="微软雅黑" panose="020B0503020204020204" charset="-122"/>
              </a:rPr>
              <a:t>5</a:t>
            </a:r>
            <a:r>
              <a:rPr lang="zh-CN" altLang="en-US">
                <a:solidFill>
                  <a:schemeClr val="tx1"/>
                </a:solidFill>
                <a:latin typeface="Calibri" panose="020F0502020204030204" charset="0"/>
                <a:ea typeface="微软雅黑" panose="020B0503020204020204" charset="-122"/>
              </a:rPr>
              <a:t>米摆放一根标志杆，所有队员完成一次蛙跳折返训练</a:t>
            </a:r>
            <a:endParaRPr lang="zh-CN" altLang="en-US">
              <a:solidFill>
                <a:schemeClr val="tx1"/>
              </a:solidFill>
              <a:latin typeface="Calibri" panose="020F050202020403020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③拉力器弓步跳：将拉力器绑在运动者的脚踝处进行抗阻弓步跳练习</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3"/>
          <p:cNvSpPr txBox="1"/>
          <p:nvPr/>
        </p:nvSpPr>
        <p:spPr>
          <a:xfrm>
            <a:off x="928053" y="1341755"/>
            <a:ext cx="10334625" cy="3415030"/>
          </a:xfrm>
          <a:prstGeom prst="rect">
            <a:avLst/>
          </a:prstGeom>
          <a:noFill/>
          <a:ln w="9525">
            <a:noFill/>
          </a:ln>
        </p:spPr>
        <p:txBody>
          <a:bodyPr wrap="square" anchor="t" anchorCtr="0">
            <a:spAutoFit/>
          </a:bodyPr>
          <a:p>
            <a:pPr>
              <a:lnSpc>
                <a:spcPct val="200000"/>
              </a:lnSpc>
            </a:pPr>
            <a:r>
              <a:rPr lang="zh-CN" altLang="en-US">
                <a:latin typeface="Arial" panose="020B0604020202020204" pitchFamily="34" charset="0"/>
                <a:ea typeface="微软雅黑" panose="020B0503020204020204" charset="-122"/>
                <a:sym typeface="微软雅黑" panose="020B0503020204020204" charset="-122"/>
              </a:rPr>
              <a:t>冲刺跑核心力量：核心力量决定运动过程中的稳定性、协调性，有效防止运动</a:t>
            </a:r>
            <a:r>
              <a:rPr lang="zh-CN" altLang="en-US">
                <a:latin typeface="Arial" panose="020B0604020202020204" pitchFamily="34" charset="0"/>
                <a:ea typeface="微软雅黑" panose="020B0503020204020204" charset="-122"/>
                <a:sym typeface="微软雅黑" panose="020B0503020204020204" charset="-122"/>
              </a:rPr>
              <a:t>损伤</a:t>
            </a:r>
            <a:endParaRPr lang="zh-CN" altLang="en-US">
              <a:latin typeface="Arial" panose="020B0604020202020204" pitchFamily="34" charset="0"/>
              <a:ea typeface="微软雅黑" panose="020B0503020204020204" charset="-122"/>
              <a:sym typeface="微软雅黑" panose="020B0503020204020204" charset="-122"/>
            </a:endParaRPr>
          </a:p>
          <a:p>
            <a:pPr>
              <a:lnSpc>
                <a:spcPct val="200000"/>
              </a:lnSpc>
            </a:pPr>
            <a:r>
              <a:rPr lang="zh-CN" altLang="en-US" b="1">
                <a:latin typeface="Arial" panose="020B0604020202020204" pitchFamily="34" charset="0"/>
                <a:ea typeface="微软雅黑" panose="020B0503020204020204" charset="-122"/>
              </a:rPr>
              <a:t>训练方法</a:t>
            </a:r>
            <a:endParaRPr lang="zh-CN" altLang="en-US" b="1">
              <a:latin typeface="Arial" panose="020B0604020202020204" pitchFamily="34" charset="0"/>
              <a:ea typeface="微软雅黑" panose="020B0503020204020204" charset="-122"/>
            </a:endParaRPr>
          </a:p>
          <a:p>
            <a:pPr>
              <a:lnSpc>
                <a:spcPct val="200000"/>
              </a:lnSpc>
            </a:pPr>
            <a:r>
              <a:rPr lang="zh-CN" altLang="en-US">
                <a:latin typeface="Calibri" panose="020F0502020204030204" charset="0"/>
                <a:ea typeface="微软雅黑" panose="020B0503020204020204" charset="-122"/>
              </a:rPr>
              <a:t>①单腿支撑手拍灯：运动者单脚支撑站立，将光电球摆放于支撑脚旁边，光电球随机亮灯，运动者观察亮灯光电球并俯身将其</a:t>
            </a:r>
            <a:r>
              <a:rPr lang="zh-CN" altLang="en-US">
                <a:latin typeface="Calibri" panose="020F0502020204030204" charset="0"/>
                <a:ea typeface="微软雅黑" panose="020B0503020204020204" charset="-122"/>
              </a:rPr>
              <a:t>拍灭</a:t>
            </a:r>
            <a:endParaRPr lang="zh-CN" altLang="en-US">
              <a:latin typeface="Calibri" panose="020F0502020204030204" charset="0"/>
              <a:ea typeface="微软雅黑" panose="020B0503020204020204" charset="-122"/>
            </a:endParaRPr>
          </a:p>
          <a:p>
            <a:pPr>
              <a:lnSpc>
                <a:spcPct val="200000"/>
              </a:lnSpc>
            </a:pPr>
            <a:r>
              <a:rPr lang="en-US" altLang="zh-CN">
                <a:latin typeface="Calibri" panose="020F0502020204030204" charset="0"/>
                <a:ea typeface="微软雅黑" panose="020B0503020204020204" charset="-122"/>
              </a:rPr>
              <a:t>②</a:t>
            </a:r>
            <a:r>
              <a:rPr lang="zh-CN" altLang="en-US">
                <a:latin typeface="Calibri" panose="020F0502020204030204" charset="0"/>
                <a:ea typeface="微软雅黑" panose="020B0503020204020204" charset="-122"/>
              </a:rPr>
              <a:t>屹立不倒：将拉力器一端固定于运动者腰腹位置，设置拉力器磅数，运动者单腿支撑站立，拉力器从不同方向给予运动者一定拉力，运动者保持身体平衡</a:t>
            </a:r>
            <a:r>
              <a:rPr lang="zh-CN" altLang="en-US">
                <a:latin typeface="Calibri" panose="020F0502020204030204" charset="0"/>
                <a:ea typeface="微软雅黑" panose="020B0503020204020204" charset="-122"/>
              </a:rPr>
              <a:t>屹立不倒</a:t>
            </a:r>
            <a:endParaRPr lang="zh-CN" altLang="en-US">
              <a:latin typeface="Calibri" panose="020F0502020204030204" charset="0"/>
              <a:ea typeface="微软雅黑" panose="020B0503020204020204" charset="-122"/>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9" descr="wpp"/>
          <p:cNvPicPr>
            <a:picLocks noChangeAspect="1"/>
          </p:cNvPicPr>
          <p:nvPr/>
        </p:nvPicPr>
        <p:blipFill>
          <a:blip r:embed="rId1"/>
          <a:stretch>
            <a:fillRect/>
          </a:stretch>
        </p:blipFill>
        <p:spPr>
          <a:xfrm>
            <a:off x="0" y="1148715"/>
            <a:ext cx="12192000" cy="4559935"/>
          </a:xfrm>
          <a:prstGeom prst="rect">
            <a:avLst/>
          </a:prstGeom>
        </p:spPr>
      </p:pic>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1800"/>
              <a:t>上肢力量：上肢力量有助于投掷实心球的远度</a:t>
            </a:r>
            <a:endParaRPr lang="zh-CN" altLang="en-US" sz="1800"/>
          </a:p>
        </p:txBody>
      </p:sp>
      <p:sp>
        <p:nvSpPr>
          <p:cNvPr id="3" name="内容占位符 2"/>
          <p:cNvSpPr>
            <a:spLocks noGrp="1"/>
          </p:cNvSpPr>
          <p:nvPr>
            <p:ph idx="1"/>
          </p:nvPr>
        </p:nvSpPr>
        <p:spPr/>
        <p:txBody>
          <a:bodyPr/>
          <a:p>
            <a:pPr marL="0" algn="l">
              <a:buClrTx/>
              <a:buSzTx/>
              <a:buNone/>
            </a:pPr>
            <a:r>
              <a:rPr lang="zh-CN" altLang="en-US"/>
              <a:t>训练方法</a:t>
            </a:r>
            <a:endParaRPr lang="zh-CN" altLang="en-US"/>
          </a:p>
          <a:p>
            <a:pPr marL="0" indent="0">
              <a:buNone/>
            </a:pPr>
            <a:r>
              <a:rPr lang="zh-CN" altLang="en-US"/>
              <a:t>①拉力器肱三头肌臂屈伸：站姿将拉力器反握至于背后进行臂屈伸的动作</a:t>
            </a:r>
            <a:endParaRPr lang="zh-CN" altLang="en-US"/>
          </a:p>
          <a:p>
            <a:pPr marL="0" indent="0">
              <a:buNone/>
            </a:pPr>
            <a:r>
              <a:rPr lang="zh-CN" altLang="en-US"/>
              <a:t>②拉力器肱二头肌弯举：站姿正握将拉力器设置成适合的阻力进行拉力器弯举训练</a:t>
            </a:r>
            <a:endParaRPr lang="zh-CN" altLang="en-US"/>
          </a:p>
          <a:p>
            <a:pPr marL="0" indent="0">
              <a:buNone/>
            </a:pPr>
            <a:r>
              <a:rPr lang="zh-CN" altLang="en-US"/>
              <a:t>③拉力器侧平举：将拉力器设定好相应的数值手掌朝下抓握拉力器上的弹力带进行侧平举的动作</a:t>
            </a:r>
            <a:endParaRPr lang="zh-CN"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000"/>
              <a:t>上肢发力速度：良好的上肢发力速度能为投掷者提供非常有利的加速度。</a:t>
            </a:r>
            <a:endParaRPr lang="zh-CN" altLang="en-US" sz="2000"/>
          </a:p>
        </p:txBody>
      </p:sp>
      <p:sp>
        <p:nvSpPr>
          <p:cNvPr id="3" name="内容占位符 2"/>
          <p:cNvSpPr>
            <a:spLocks noGrp="1"/>
          </p:cNvSpPr>
          <p:nvPr>
            <p:ph idx="1"/>
          </p:nvPr>
        </p:nvSpPr>
        <p:spPr/>
        <p:txBody>
          <a:bodyPr/>
          <a:p>
            <a:pPr marL="0" indent="0">
              <a:buNone/>
            </a:pPr>
            <a:r>
              <a:rPr lang="zh-CN" altLang="en-US"/>
              <a:t>训练</a:t>
            </a:r>
            <a:r>
              <a:rPr lang="zh-CN" altLang="en-US"/>
              <a:t>方法</a:t>
            </a:r>
            <a:endParaRPr lang="zh-CN" altLang="en-US"/>
          </a:p>
          <a:p>
            <a:pPr marL="0" indent="0">
              <a:buNone/>
            </a:pPr>
            <a:r>
              <a:rPr lang="zh-CN" altLang="en-US"/>
              <a:t>①智能跳箱台阶俯卧撑：选择合适的智能跳箱，设定好相应的亮灯时间根据智能跳箱的亮灯信号进行爆发式俯卧撑</a:t>
            </a:r>
            <a:r>
              <a:rPr lang="zh-CN" altLang="en-US"/>
              <a:t>训练</a:t>
            </a:r>
            <a:endParaRPr lang="zh-CN" altLang="en-US"/>
          </a:p>
          <a:p>
            <a:pPr marL="0" indent="0">
              <a:buNone/>
            </a:pPr>
            <a:r>
              <a:rPr lang="zh-CN" altLang="en-US"/>
              <a:t>②智能跳箱靠墙推药球：将智能跳箱靠墙固定根据智能跳箱亮灯提示进行推药球的</a:t>
            </a:r>
            <a:r>
              <a:rPr lang="zh-CN" altLang="en-US"/>
              <a:t>动作。</a:t>
            </a:r>
            <a:endParaRPr lang="zh-CN"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000"/>
              <a:t>腰腹核心力量：强大的腰腹核心力量能够为动作的完整进行提供稳定的支撑</a:t>
            </a:r>
            <a:endParaRPr lang="zh-CN" altLang="en-US" sz="2000"/>
          </a:p>
        </p:txBody>
      </p:sp>
      <p:sp>
        <p:nvSpPr>
          <p:cNvPr id="3" name="内容占位符 2"/>
          <p:cNvSpPr>
            <a:spLocks noGrp="1"/>
          </p:cNvSpPr>
          <p:nvPr>
            <p:ph idx="1"/>
          </p:nvPr>
        </p:nvSpPr>
        <p:spPr/>
        <p:txBody>
          <a:bodyPr/>
          <a:p>
            <a:pPr marL="0" indent="0">
              <a:buNone/>
            </a:pPr>
            <a:r>
              <a:rPr lang="zh-CN" altLang="en-US"/>
              <a:t>训练方法</a:t>
            </a:r>
            <a:endParaRPr lang="zh-CN" altLang="en-US"/>
          </a:p>
          <a:p>
            <a:pPr marL="0" indent="0">
              <a:buNone/>
            </a:pPr>
            <a:r>
              <a:rPr lang="zh-CN" altLang="en-US"/>
              <a:t>①拉力器卷腹：将拉力器的一端固定在固定物上，另一端固定在运动者身上，设定好运动</a:t>
            </a:r>
            <a:r>
              <a:rPr lang="zh-CN" altLang="en-US"/>
              <a:t>数值。</a:t>
            </a:r>
            <a:endParaRPr lang="zh-CN" altLang="en-US"/>
          </a:p>
          <a:p>
            <a:pPr marL="0" indent="0">
              <a:buNone/>
            </a:pPr>
            <a:r>
              <a:rPr lang="zh-CN" altLang="en-US"/>
              <a:t>②拉力器侧转体：将拉力器固定在一固定物或者另一运动手上，进行一个站立侧转体的</a:t>
            </a:r>
            <a:r>
              <a:rPr lang="zh-CN" altLang="en-US"/>
              <a:t>运动。</a:t>
            </a:r>
            <a:endParaRPr lang="zh-CN" altLang="en-US"/>
          </a:p>
          <a:p>
            <a:pPr marL="0" indent="0">
              <a:buNone/>
            </a:pPr>
            <a:endParaRPr lang="zh-CN" altLang="en-US"/>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2000"/>
              <a:t>下肢爆发力：由于投掷实心球是整体连贯的动作所以蹬地爆发力能起到一个很好的助力作用</a:t>
            </a:r>
            <a:endParaRPr lang="zh-CN" altLang="en-US" sz="2000"/>
          </a:p>
        </p:txBody>
      </p:sp>
      <p:sp>
        <p:nvSpPr>
          <p:cNvPr id="3" name="内容占位符 2"/>
          <p:cNvSpPr>
            <a:spLocks noGrp="1"/>
          </p:cNvSpPr>
          <p:nvPr>
            <p:ph idx="1"/>
          </p:nvPr>
        </p:nvSpPr>
        <p:spPr/>
        <p:txBody>
          <a:bodyPr/>
          <a:p>
            <a:pPr marL="0" indent="0">
              <a:buNone/>
            </a:pPr>
            <a:r>
              <a:rPr lang="zh-CN" altLang="en-US"/>
              <a:t>训练</a:t>
            </a:r>
            <a:r>
              <a:rPr lang="zh-CN" altLang="en-US"/>
              <a:t>方法</a:t>
            </a:r>
            <a:endParaRPr lang="zh-CN" altLang="en-US"/>
          </a:p>
          <a:p>
            <a:pPr marL="0" indent="0">
              <a:buNone/>
            </a:pPr>
            <a:r>
              <a:rPr lang="zh-CN" altLang="en-US"/>
              <a:t>①智能跳箱双脚纵跳：把智能跳箱设定好后运动者进行原地的双脚纵跳并且是快速的</a:t>
            </a:r>
            <a:r>
              <a:rPr lang="zh-CN" altLang="en-US"/>
              <a:t>跳跃。</a:t>
            </a:r>
            <a:endParaRPr lang="zh-CN" altLang="en-US"/>
          </a:p>
          <a:p>
            <a:pPr marL="0" indent="0">
              <a:buNone/>
            </a:pPr>
            <a:r>
              <a:rPr lang="zh-CN" altLang="en-US"/>
              <a:t>②拉力器提踵</a:t>
            </a:r>
            <a:r>
              <a:rPr lang="en-US" altLang="zh-CN"/>
              <a:t>;</a:t>
            </a:r>
            <a:r>
              <a:rPr lang="zh-CN" altLang="en-US"/>
              <a:t>将智能拉力器固定在训练者的脚踝处去进行一个快速的抗阻力提踵</a:t>
            </a:r>
            <a:r>
              <a:rPr lang="zh-CN" altLang="en-US"/>
              <a:t>动作。</a:t>
            </a:r>
            <a:endParaRPr lang="zh-CN"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000"/>
              <a:t>整体协调发力：整体连贯协调发力最大最大程度据定了实心球的成绩</a:t>
            </a:r>
            <a:endParaRPr lang="zh-CN" altLang="en-US" sz="2000"/>
          </a:p>
        </p:txBody>
      </p:sp>
      <p:sp>
        <p:nvSpPr>
          <p:cNvPr id="3" name="内容占位符 2"/>
          <p:cNvSpPr>
            <a:spLocks noGrp="1"/>
          </p:cNvSpPr>
          <p:nvPr>
            <p:ph idx="1"/>
          </p:nvPr>
        </p:nvSpPr>
        <p:spPr/>
        <p:txBody>
          <a:bodyPr/>
          <a:p>
            <a:pPr marL="0" indent="0">
              <a:buNone/>
            </a:pPr>
            <a:r>
              <a:rPr lang="zh-CN" altLang="en-US"/>
              <a:t>训练</a:t>
            </a:r>
            <a:r>
              <a:rPr lang="zh-CN" altLang="en-US"/>
              <a:t>方法</a:t>
            </a:r>
            <a:endParaRPr lang="zh-CN" altLang="en-US"/>
          </a:p>
          <a:p>
            <a:pPr marL="0" indent="0">
              <a:buNone/>
            </a:pPr>
            <a:r>
              <a:rPr lang="zh-CN" altLang="en-US"/>
              <a:t>①拉力器专项训练：将拉力器固定在低处，然后运动者进行投掷实心球完整的动作，设定好拉力器的</a:t>
            </a:r>
            <a:r>
              <a:rPr lang="zh-CN" altLang="en-US"/>
              <a:t>数值</a:t>
            </a:r>
            <a:endParaRPr lang="zh-CN" altLang="en-US"/>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9F754DE-2CAD-44b6-B708-469DEB6407EB-10" descr="wpp"/>
          <p:cNvPicPr>
            <a:picLocks noChangeAspect="1"/>
          </p:cNvPicPr>
          <p:nvPr/>
        </p:nvPicPr>
        <p:blipFill>
          <a:blip r:embed="rId1"/>
          <a:stretch>
            <a:fillRect/>
          </a:stretch>
        </p:blipFill>
        <p:spPr>
          <a:xfrm>
            <a:off x="2875280" y="0"/>
            <a:ext cx="644144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1800"/>
              <a:t>小腿柔韧性：小腿柔韧性能高低决定了成绩高低</a:t>
            </a:r>
            <a:endParaRPr lang="zh-CN" altLang="en-US" sz="1800"/>
          </a:p>
        </p:txBody>
      </p:sp>
      <p:sp>
        <p:nvSpPr>
          <p:cNvPr id="3" name="内容占位符 2"/>
          <p:cNvSpPr>
            <a:spLocks noGrp="1"/>
          </p:cNvSpPr>
          <p:nvPr>
            <p:ph idx="1"/>
          </p:nvPr>
        </p:nvSpPr>
        <p:spPr/>
        <p:txBody>
          <a:bodyPr/>
          <a:p>
            <a:pPr marL="0" indent="0">
              <a:buNone/>
            </a:pPr>
            <a:r>
              <a:rPr lang="zh-CN" altLang="en-US"/>
              <a:t>训练</a:t>
            </a:r>
            <a:r>
              <a:rPr lang="zh-CN" altLang="en-US"/>
              <a:t>方法</a:t>
            </a:r>
            <a:endParaRPr lang="zh-CN" altLang="en-US"/>
          </a:p>
          <a:p>
            <a:pPr marL="0" indent="0">
              <a:buNone/>
            </a:pPr>
            <a:r>
              <a:rPr lang="zh-CN" altLang="en-US"/>
              <a:t>①直腿俯身摸光电球：直腿俯身站立，在运动者面前放置两个光电球当光电球亮灯时直腿俯身触摸光电</a:t>
            </a:r>
            <a:r>
              <a:rPr lang="zh-CN" altLang="en-US"/>
              <a:t>球。</a:t>
            </a:r>
            <a:endParaRPr lang="zh-CN" altLang="en-US"/>
          </a:p>
          <a:p>
            <a:pPr marL="0" indent="0">
              <a:buNone/>
            </a:pPr>
            <a:r>
              <a:rPr lang="zh-CN" altLang="en-US"/>
              <a:t>②拉力器仰卧勾脚尖：运动者仰卧于平地上，将拉力器固定在一侧脚踝上进行勾脚尖的</a:t>
            </a:r>
            <a:r>
              <a:rPr lang="zh-CN" altLang="en-US"/>
              <a:t>动作</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1800"/>
              <a:t>大腿后侧肌群柔韧性</a:t>
            </a:r>
            <a:r>
              <a:rPr lang="en-US" altLang="zh-CN" sz="1800"/>
              <a:t>:</a:t>
            </a:r>
            <a:r>
              <a:rPr lang="zh-CN" altLang="en-US" sz="1800"/>
              <a:t>决定了标准性和距离</a:t>
            </a:r>
            <a:endParaRPr lang="zh-CN" altLang="en-US" sz="1800"/>
          </a:p>
        </p:txBody>
      </p:sp>
      <p:sp>
        <p:nvSpPr>
          <p:cNvPr id="3" name="内容占位符 2"/>
          <p:cNvSpPr>
            <a:spLocks noGrp="1"/>
          </p:cNvSpPr>
          <p:nvPr>
            <p:ph idx="1"/>
          </p:nvPr>
        </p:nvSpPr>
        <p:spPr/>
        <p:txBody>
          <a:bodyPr/>
          <a:p>
            <a:pPr marL="0" indent="0">
              <a:buNone/>
            </a:pPr>
            <a:r>
              <a:rPr lang="zh-CN" altLang="en-US"/>
              <a:t>训练</a:t>
            </a:r>
            <a:r>
              <a:rPr lang="zh-CN" altLang="en-US"/>
              <a:t>方法</a:t>
            </a:r>
            <a:endParaRPr lang="zh-CN" altLang="en-US"/>
          </a:p>
          <a:p>
            <a:pPr marL="0" indent="0">
              <a:buNone/>
            </a:pPr>
            <a:r>
              <a:rPr lang="zh-CN" altLang="en-US"/>
              <a:t>①拉力器站姿前摆腿：运动者站姿将拉力器固定在运动者一侧脚踝上，另一只脚保持单腿稳定站立进行前摆腿的</a:t>
            </a:r>
            <a:r>
              <a:rPr lang="zh-CN" altLang="en-US"/>
              <a:t>动作。</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b="1">
                <a:solidFill>
                  <a:schemeClr val="tx1"/>
                </a:solidFill>
                <a:sym typeface="+mn-ea"/>
              </a:rPr>
              <a:t>起跑核心力量</a:t>
            </a:r>
            <a:r>
              <a:rPr lang="zh-CN" altLang="en-US">
                <a:solidFill>
                  <a:schemeClr val="tx1"/>
                </a:solidFill>
                <a:sym typeface="+mn-ea"/>
              </a:rPr>
              <a:t>：核心力量强可以让起跑姿势更加稳定，使起跑技术节省时间</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①四足支撑拍灯</a:t>
            </a:r>
            <a:r>
              <a:rPr lang="zh-CN" altLang="en-US">
                <a:solidFill>
                  <a:schemeClr val="tx1"/>
                </a:solidFill>
                <a:latin typeface="Arial" panose="020B0604020202020204" pitchFamily="34" charset="0"/>
                <a:ea typeface="微软雅黑" panose="020B0503020204020204" charset="-122"/>
              </a:rPr>
              <a:t>：将光电球成扇形摆放，运动者俯撑于地板上，观察光电球亮灯位置，在体位不变的基础上快速拍灭光电球</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en-US" altLang="zh-CN">
                <a:solidFill>
                  <a:schemeClr val="tx1"/>
                </a:solidFill>
                <a:latin typeface="Calibri" panose="020F0502020204030204" charset="0"/>
                <a:ea typeface="微软雅黑" panose="020B0503020204020204" charset="-122"/>
              </a:rPr>
              <a:t>②</a:t>
            </a:r>
            <a:r>
              <a:rPr lang="zh-CN" altLang="en-US">
                <a:solidFill>
                  <a:schemeClr val="tx1"/>
                </a:solidFill>
                <a:latin typeface="Calibri" panose="020F0502020204030204" charset="0"/>
                <a:ea typeface="微软雅黑" panose="020B0503020204020204" charset="-122"/>
              </a:rPr>
              <a:t>拉力器登山跑：将拉力器一端绑在脚踝处，运动者俯撑于地板上进行登山跑训练</a:t>
            </a:r>
            <a:endParaRPr lang="zh-CN" altLang="en-US">
              <a:solidFill>
                <a:schemeClr val="tx1"/>
              </a:solidFill>
              <a:latin typeface="Calibri" panose="020F050202020403020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③拉力器交替举腿：将拉力器一端绑在脚踝处，运动者仰卧于地板上进行交替举腿练习，脚后跟不着地</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928053" y="1322705"/>
            <a:ext cx="10334625" cy="4523105"/>
          </a:xfrm>
          <a:prstGeom prst="rect">
            <a:avLst/>
          </a:prstGeom>
          <a:noFill/>
          <a:ln w="9525">
            <a:noFill/>
          </a:ln>
        </p:spPr>
        <p:txBody>
          <a:bodyPr wrap="square" anchor="t" anchorCtr="0">
            <a:spAutoFit/>
          </a:bodyPr>
          <a:p>
            <a:pPr>
              <a:lnSpc>
                <a:spcPct val="200000"/>
              </a:lnSpc>
            </a:pPr>
            <a:r>
              <a:rPr lang="zh-CN" altLang="en-US" b="1">
                <a:solidFill>
                  <a:schemeClr val="tx1"/>
                </a:solidFill>
                <a:latin typeface="Arial" panose="020B0604020202020204" pitchFamily="34" charset="0"/>
                <a:ea typeface="微软雅黑" panose="020B0503020204020204" charset="-122"/>
                <a:sym typeface="+mn-ea"/>
              </a:rPr>
              <a:t>途中跑步频、步幅：</a:t>
            </a:r>
            <a:r>
              <a:rPr lang="zh-CN" altLang="en-US">
                <a:solidFill>
                  <a:schemeClr val="tx1"/>
                </a:solidFill>
                <a:sym typeface="+mn-ea"/>
              </a:rPr>
              <a:t>途中跑的速度很大程度决定运动员的成绩，速度的快慢取决于步幅与步频的大小</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①拉力器单腿提膝：将拉力器一端固定在脚踝处，运动者双脚前后开立，保持身体直立姿势进行单腿提膝训练</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en-US" altLang="zh-CN">
                <a:solidFill>
                  <a:schemeClr val="tx1"/>
                </a:solidFill>
                <a:latin typeface="Calibri" panose="020F0502020204030204" charset="0"/>
                <a:ea typeface="微软雅黑" panose="020B0503020204020204" charset="-122"/>
              </a:rPr>
              <a:t>②</a:t>
            </a:r>
            <a:r>
              <a:rPr lang="zh-CN" altLang="en-US">
                <a:solidFill>
                  <a:schemeClr val="tx1"/>
                </a:solidFill>
                <a:latin typeface="Calibri" panose="020F0502020204030204" charset="0"/>
                <a:ea typeface="微软雅黑" panose="020B0503020204020204" charset="-122"/>
              </a:rPr>
              <a:t>跳箱小碎步：将跳箱设置成时间模式，运动者站立于跳箱上，膝盖微曲进行快速小碎步练习</a:t>
            </a:r>
            <a:endParaRPr lang="zh-CN" altLang="en-US">
              <a:solidFill>
                <a:schemeClr val="tx1"/>
              </a:solidFill>
              <a:latin typeface="Calibri" panose="020F050202020403020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③光电球跨步跳：将光电球成适当距离摆放，运动者进行跨步跳练习，依次踩灭光电球</a:t>
            </a:r>
            <a:endParaRPr lang="zh-CN" altLang="en-US">
              <a:solidFill>
                <a:schemeClr val="tx1"/>
              </a:solidFill>
              <a:latin typeface="Calibri" panose="020F050202020403020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④小碎步绕桶：将标志桶放置于适当位置，标志桶随机亮灯，运动者观察标志桶亮灯位置，快速小碎步移动到亮灯位置并绕标志桶一周后观察下一个亮灯标志桶</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928053" y="1341755"/>
            <a:ext cx="10334625" cy="3969385"/>
          </a:xfrm>
          <a:prstGeom prst="rect">
            <a:avLst/>
          </a:prstGeom>
          <a:noFill/>
          <a:ln w="9525">
            <a:noFill/>
          </a:ln>
        </p:spPr>
        <p:txBody>
          <a:bodyPr wrap="square" anchor="t" anchorCtr="0">
            <a:spAutoFit/>
          </a:bodyPr>
          <a:p>
            <a:pPr>
              <a:lnSpc>
                <a:spcPct val="200000"/>
              </a:lnSpc>
            </a:pPr>
            <a:r>
              <a:rPr lang="zh-CN" altLang="en-US" b="1">
                <a:solidFill>
                  <a:schemeClr val="tx1"/>
                </a:solidFill>
                <a:sym typeface="+mn-ea"/>
              </a:rPr>
              <a:t>途中跑耐力</a:t>
            </a:r>
            <a:r>
              <a:rPr lang="zh-CN" altLang="en-US">
                <a:solidFill>
                  <a:schemeClr val="tx1"/>
                </a:solidFill>
                <a:sym typeface="+mn-ea"/>
              </a:rPr>
              <a:t>：短跑项目一般采用无氧呼吸的方式，无氧供能时间越长，速度越快</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①拉力器</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米抗阻力跑：将拉力器一端固定在运动者腰腹位置，调整拉力器阻力进行快速跑练习</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en-US" altLang="zh-CN">
                <a:solidFill>
                  <a:schemeClr val="tx1"/>
                </a:solidFill>
                <a:latin typeface="Calibri" panose="020F0502020204030204" charset="0"/>
                <a:ea typeface="微软雅黑" panose="020B0503020204020204" charset="-122"/>
              </a:rPr>
              <a:t>②</a:t>
            </a:r>
            <a:r>
              <a:rPr lang="zh-CN" altLang="en-US">
                <a:solidFill>
                  <a:schemeClr val="tx1"/>
                </a:solidFill>
                <a:latin typeface="Calibri" panose="020F0502020204030204" charset="0"/>
                <a:ea typeface="微软雅黑" panose="020B0503020204020204" charset="-122"/>
              </a:rPr>
              <a:t>迎面百米接力跑：将所有运动者进行分组，每组每</a:t>
            </a:r>
            <a:r>
              <a:rPr lang="en-US" altLang="zh-CN">
                <a:solidFill>
                  <a:schemeClr val="tx1"/>
                </a:solidFill>
                <a:latin typeface="Calibri" panose="020F0502020204030204" charset="0"/>
                <a:ea typeface="微软雅黑" panose="020B0503020204020204" charset="-122"/>
              </a:rPr>
              <a:t>10</a:t>
            </a:r>
            <a:r>
              <a:rPr lang="zh-CN" altLang="en-US">
                <a:solidFill>
                  <a:schemeClr val="tx1"/>
                </a:solidFill>
                <a:latin typeface="Calibri" panose="020F0502020204030204" charset="0"/>
                <a:ea typeface="微软雅黑" panose="020B0503020204020204" charset="-122"/>
              </a:rPr>
              <a:t>米放置一根标志杆，所有运动者依次进行多次百米接力训练</a:t>
            </a:r>
            <a:endParaRPr lang="zh-CN" altLang="en-US">
              <a:solidFill>
                <a:schemeClr val="tx1"/>
              </a:solidFill>
              <a:latin typeface="Calibri" panose="020F050202020403020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③</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米折返跑：将</a:t>
            </a:r>
            <a:r>
              <a:rPr lang="en-US" altLang="zh-CN">
                <a:solidFill>
                  <a:schemeClr val="tx1"/>
                </a:solidFill>
                <a:latin typeface="Calibri" panose="020F0502020204030204" charset="0"/>
                <a:ea typeface="微软雅黑" panose="020B0503020204020204" charset="-122"/>
              </a:rPr>
              <a:t>2</a:t>
            </a:r>
            <a:r>
              <a:rPr lang="zh-CN" altLang="en-US">
                <a:solidFill>
                  <a:schemeClr val="tx1"/>
                </a:solidFill>
                <a:latin typeface="Calibri" panose="020F0502020204030204" charset="0"/>
                <a:ea typeface="微软雅黑" panose="020B0503020204020204" charset="-122"/>
              </a:rPr>
              <a:t>个标志桶放置于相距</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米的位置，运动者站于起点标志桶位置，当对侧标志桶亮灯时出发，到达指定位置触摸标志桶后折返到起点标志桶位置触摸起点标志桶，重复多次练习</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832803" y="1303020"/>
            <a:ext cx="10334625" cy="3415030"/>
          </a:xfrm>
          <a:prstGeom prst="rect">
            <a:avLst/>
          </a:prstGeom>
          <a:noFill/>
          <a:ln w="9525">
            <a:noFill/>
          </a:ln>
        </p:spPr>
        <p:txBody>
          <a:bodyPr wrap="square" anchor="t" anchorCtr="0">
            <a:spAutoFit/>
          </a:bodyPr>
          <a:p>
            <a:pPr>
              <a:lnSpc>
                <a:spcPct val="200000"/>
              </a:lnSpc>
            </a:pPr>
            <a:r>
              <a:rPr lang="zh-CN" altLang="en-US" b="1">
                <a:solidFill>
                  <a:schemeClr val="tx1"/>
                </a:solidFill>
                <a:latin typeface="Arial" panose="020B0604020202020204" pitchFamily="34" charset="0"/>
                <a:ea typeface="微软雅黑" panose="020B0503020204020204" charset="-122"/>
                <a:sym typeface="+mn-ea"/>
              </a:rPr>
              <a:t>冲刺跑速度：</a:t>
            </a:r>
            <a:r>
              <a:rPr lang="zh-CN" altLang="en-US">
                <a:solidFill>
                  <a:schemeClr val="tx1"/>
                </a:solidFill>
                <a:sym typeface="+mn-ea"/>
              </a:rPr>
              <a:t>磷酸原供能系统的供能时间一般在</a:t>
            </a:r>
            <a:r>
              <a:rPr lang="en-US" altLang="zh-CN">
                <a:solidFill>
                  <a:schemeClr val="tx1"/>
                </a:solidFill>
                <a:sym typeface="+mn-ea"/>
              </a:rPr>
              <a:t>5-7</a:t>
            </a:r>
            <a:r>
              <a:rPr lang="zh-CN" altLang="en-US">
                <a:solidFill>
                  <a:schemeClr val="tx1"/>
                </a:solidFill>
                <a:sym typeface="+mn-ea"/>
              </a:rPr>
              <a:t>秒左右，冲刺跑速度是速度耐力素质的体现</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①</a:t>
            </a:r>
            <a:r>
              <a:rPr lang="en-US" altLang="zh-CN">
                <a:solidFill>
                  <a:schemeClr val="tx1"/>
                </a:solidFill>
                <a:latin typeface="Calibri" panose="020F0502020204030204" charset="0"/>
                <a:ea typeface="微软雅黑" panose="020B0503020204020204" charset="-122"/>
              </a:rPr>
              <a:t>200</a:t>
            </a:r>
            <a:r>
              <a:rPr lang="zh-CN" altLang="en-US">
                <a:solidFill>
                  <a:schemeClr val="tx1"/>
                </a:solidFill>
                <a:latin typeface="Calibri" panose="020F0502020204030204" charset="0"/>
                <a:ea typeface="微软雅黑" panose="020B0503020204020204" charset="-122"/>
              </a:rPr>
              <a:t>米全速跑：每</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米放置一根标志杆，运动者进行</a:t>
            </a:r>
            <a:r>
              <a:rPr lang="en-US" altLang="zh-CN">
                <a:solidFill>
                  <a:schemeClr val="tx1"/>
                </a:solidFill>
                <a:latin typeface="Calibri" panose="020F0502020204030204" charset="0"/>
                <a:ea typeface="微软雅黑" panose="020B0503020204020204" charset="-122"/>
              </a:rPr>
              <a:t>200</a:t>
            </a:r>
            <a:r>
              <a:rPr lang="zh-CN" altLang="en-US">
                <a:solidFill>
                  <a:schemeClr val="tx1"/>
                </a:solidFill>
                <a:latin typeface="Calibri" panose="020F0502020204030204" charset="0"/>
                <a:ea typeface="微软雅黑" panose="020B0503020204020204" charset="-122"/>
              </a:rPr>
              <a:t>米全速跑练习，标志杆记录运动者每</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米的运动状态</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②时间挑战赛：将</a:t>
            </a:r>
            <a:r>
              <a:rPr lang="en-US" altLang="zh-CN">
                <a:solidFill>
                  <a:schemeClr val="tx1"/>
                </a:solidFill>
                <a:latin typeface="Calibri" panose="020F0502020204030204" charset="0"/>
                <a:ea typeface="微软雅黑" panose="020B0503020204020204" charset="-122"/>
              </a:rPr>
              <a:t>2</a:t>
            </a:r>
            <a:r>
              <a:rPr lang="zh-CN" altLang="en-US">
                <a:solidFill>
                  <a:schemeClr val="tx1"/>
                </a:solidFill>
                <a:latin typeface="Calibri" panose="020F0502020204030204" charset="0"/>
                <a:ea typeface="微软雅黑" panose="020B0503020204020204" charset="-122"/>
              </a:rPr>
              <a:t>个光电球相距</a:t>
            </a:r>
            <a:r>
              <a:rPr lang="en-US" altLang="zh-CN">
                <a:solidFill>
                  <a:schemeClr val="tx1"/>
                </a:solidFill>
                <a:latin typeface="Calibri" panose="020F0502020204030204" charset="0"/>
                <a:ea typeface="微软雅黑" panose="020B0503020204020204" charset="-122"/>
              </a:rPr>
              <a:t>50</a:t>
            </a:r>
            <a:r>
              <a:rPr lang="zh-CN" altLang="en-US">
                <a:solidFill>
                  <a:schemeClr val="tx1"/>
                </a:solidFill>
                <a:latin typeface="Calibri" panose="020F0502020204030204" charset="0"/>
                <a:ea typeface="微软雅黑" panose="020B0503020204020204" charset="-122"/>
              </a:rPr>
              <a:t>米放置，设置光电球亮灯模式与运动时间，运动者观察亮灯光电球并将其快速踩灭，记录运动者在规定时间内完成的次数</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193" name="文本框 3"/>
          <p:cNvSpPr txBox="1"/>
          <p:nvPr/>
        </p:nvSpPr>
        <p:spPr>
          <a:xfrm>
            <a:off x="1034733" y="1427480"/>
            <a:ext cx="10334625" cy="2861310"/>
          </a:xfrm>
          <a:prstGeom prst="rect">
            <a:avLst/>
          </a:prstGeom>
          <a:noFill/>
          <a:ln w="9525">
            <a:noFill/>
          </a:ln>
        </p:spPr>
        <p:txBody>
          <a:bodyPr wrap="square" anchor="t" anchorCtr="0">
            <a:spAutoFit/>
          </a:bodyPr>
          <a:p>
            <a:pPr>
              <a:lnSpc>
                <a:spcPct val="200000"/>
              </a:lnSpc>
            </a:pPr>
            <a:r>
              <a:rPr lang="zh-CN" altLang="en-US" b="1">
                <a:solidFill>
                  <a:schemeClr val="tx1"/>
                </a:solidFill>
                <a:sym typeface="+mn-ea"/>
              </a:rPr>
              <a:t>冲刺跑核心稳定</a:t>
            </a:r>
            <a:r>
              <a:rPr lang="zh-CN" altLang="en-US">
                <a:solidFill>
                  <a:schemeClr val="tx1"/>
                </a:solidFill>
                <a:sym typeface="+mn-ea"/>
              </a:rPr>
              <a:t>：到达终点冲线的过程中，人体处于乏力、失重的状态，而强大的核心力量可以使运动者快速摆脱这种状态</a:t>
            </a:r>
            <a:endParaRPr lang="zh-CN" altLang="en-US">
              <a:solidFill>
                <a:schemeClr val="tx1"/>
              </a:solidFill>
              <a:latin typeface="Arial" panose="020B0604020202020204" pitchFamily="34" charset="0"/>
              <a:ea typeface="微软雅黑" panose="020B0503020204020204" charset="-122"/>
            </a:endParaRPr>
          </a:p>
          <a:p>
            <a:pPr>
              <a:lnSpc>
                <a:spcPct val="200000"/>
              </a:lnSpc>
            </a:pPr>
            <a:r>
              <a:rPr lang="zh-CN" altLang="en-US" b="1">
                <a:solidFill>
                  <a:schemeClr val="tx1"/>
                </a:solidFill>
                <a:latin typeface="Arial" panose="020B0604020202020204" pitchFamily="34" charset="0"/>
                <a:ea typeface="微软雅黑" panose="020B0503020204020204" charset="-122"/>
              </a:rPr>
              <a:t>训练方法</a:t>
            </a:r>
            <a:endParaRPr lang="zh-CN" altLang="en-US" b="1">
              <a:solidFill>
                <a:schemeClr val="tx1"/>
              </a:solidFill>
              <a:latin typeface="Arial" panose="020B0604020202020204" pitchFamily="34" charset="0"/>
              <a:ea typeface="微软雅黑" panose="020B0503020204020204" charset="-122"/>
            </a:endParaRPr>
          </a:p>
          <a:p>
            <a:pPr>
              <a:lnSpc>
                <a:spcPct val="200000"/>
              </a:lnSpc>
            </a:pPr>
            <a:r>
              <a:rPr lang="zh-CN" altLang="en-US">
                <a:solidFill>
                  <a:schemeClr val="tx1"/>
                </a:solidFill>
                <a:latin typeface="Calibri" panose="020F0502020204030204" charset="0"/>
                <a:ea typeface="微软雅黑" panose="020B0503020204020204" charset="-122"/>
              </a:rPr>
              <a:t>单腿支撑：将标志桶围绕运动者放置于地面，运动者单腿站立于标志桶中间，标志桶随机亮灯，观察亮灯标志桶，支撑腿不动，另一条腿环绕标志桶一周，保持核心稳定</a:t>
            </a:r>
            <a:endParaRPr lang="zh-CN" altLang="en-US">
              <a:solidFill>
                <a:schemeClr val="tx1"/>
              </a:solidFill>
              <a:latin typeface="Calibri" panose="020F0502020204030204" charset="0"/>
              <a:ea typeface="微软雅黑" panose="020B0503020204020204"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8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9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2">
      <extobjdata type="C9F754DE-2CAD-44b6-B708-469DEB6407EB" data="ewoJIkZpbGVJZCIgOiAiMTU1NjAzODE0NDc5IiwKCSJHcm91cElkIiA6ICIyNjY1ODY2OTIiLAoJIkltYWdlIiA6ICJpVkJPUncwS0dnb0FBQUFOU1VoRVVnQUFBdEFBQUFHWENBWUFBQUNhNG1mVkFBQUFDWEJJV1hNQUFBc1RBQUFMRXdFQW1wd1lBQUFnQUVsRVFWUjRuT3pkZDN3VVplSUc4R2RtYTNydmpSSWdvVXNBQWVGUVQ0cUtLSXFLNHRudXpsN3UxTFBjejFOUFBjdWRkNVpUc2FOaWIxZ1BFRHNkcEhkSUlBbWtrRjQzVzJkK2Y4enVaamU3Q1JsSXN0bmsrWDQrZk1MT3pzNisyY3k3ODh3NzcvdU9JTXV5RENJaUlpSWk4a3NRQk1IenNSaW9naEFSRVJFUkJTT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Z0b0F0QVJQMk1MQU03ZGdOck53Qjc5d00xdFlEWkhPaFNVVEF3R29IWUdDQjNHRERsVkdEMENFQVFBbDBxSXVxSEJGbVc1VUFYZ29qNmlkSnlZTkZyU25BbU9sbTV3NEFiL3dDa0pnZTZKRVRVeHdtQzk5azZBelFSOVl5OSs0RW4vZ00wbXdKZEV1cEx3a0tCZSs5UXdqUVJVVGRwRzZEWkI1cUl1bDlwT2NNemRZOW1rN0p2bFpZSHVpUkUxSTh3UUJOUjk1SmxwZHNHd3pOMWwyYVRzby94Z2lvUjlSQUdhQ0xxWGp0MnM4OHpkYis5KzVWOWpZaW9CekJBRTFIM1dyc2gwQ1dnL21MZHhrQ1hnSWo2Q1Fab0l1cGViSDJtbnJKblg2QkxRRVQ5QkFNMEVYV3ZtdHBBbDRENkMrNXJSTlJER0tDSnFIdnhKaW5VVTdpdkVWRVBZWUFtSWlJaUlsS0JBWnFJaUlpSVNBVUdhQ0lpSWlJaUZSaWdpWWlJaUloVVlJQW1JaUlpSWxLQkFacUlpSWlJU0FVR2FDSWlJaUlpRlJpZ2lZaUlpSWhVWUlBbUlpSWlJbEtCQVpxSWlJaUlTQVVHYUNJS0hva0pRRnBxNS8vRnhaNzhlK1lPQXhZdkFrNmJCTXo2TFhEWGJZQWd0TDkrOXVDVGY4OFRvYmFjQUREL2ZDQTl6WGY1YjZjRDd5OEdVcExWbCtNdnR3TlBQd0hFUkt0L0xSRlJrTkFHdWdCRVJKMTI5NStBQVptZFgzL1RadURKWjA3dVBTVUppQWdIVEMzSy95ZE5BT2JOQVQ3N3luZmRVY09CQis0RlB2d1UrT1NMMXVXNXc0Q3hvd0NiSFpBY2dPenhHbEVFTkJwQXJ3ZmUrYUJueWdrQTBWSEF4Zk9BMFNPQnZ6OEJPQnl0engwcEFYUmFJRHhNZWF6VEFjTnpnQW5qbEJPVHZ6L2Vmam5pWW9DTU5LRFoxTHJzL0hNQm93RndTUEQrNVoxRTUrLy83b2VBN09kNUlxSmVoZ0dhaUlLSHhhTDhuUCs3NDYvN3lSTEFhdlAvM0tDQmdOWFNKc2dLU29nc0xmZGUxeUVwUCswMllOMTJZTVgzU3VEelo5ZGVZUFU2WU1GOG9LSUsrR1dOOC8wR0FIUFBCZXgySmR6S2t2TGVBbG9EdEZickc2QzdxNXdBY1BvMDVmTjU1a1h2OEF3QVplVktPUytacDRUbllVT1VkZmJ1QjM3ZDB2NDJBY0R1M0piTjQ3TS9mUm9RSHdjNDdNcnZFaDZtQk9WbWsvSVp1RTRnM3YvWXR5eEVSTDBRQXpRUkJRKzE0VXFTZkpkcE5NQS9IL2EvL3JhZHdJdXZBcEdSU3RpVFpDQWhUbmt1d2RsOTVIL2ZLbDBqQmcwQVNzcGFRejJnaE1JWFh3V3lNb0EvWGcxczNnWTBOd1BmckZEK3FkR2Q1ZFRyZ1hObkFaOTlDZFRVS3N2aTQ0QXJMZ1VHWkFGcEtjcHJzd2NCSzM0QVB2Z1VPRmdBNkhWQWk3bHo1ZmRzU2Y3enZkN1B2Zlk4WURJQnQ5M2R1VzBSRWZVeUROQkVGRHlPMTZlM014d080TXJybFVDWk4xYnBGbkxIWDRHeU1xVVZlUFlNWU9FbHZxKzc2USsreSs1NUFDZzQ3TDNNWmxkYWRVTkNsUERjRzhzNVp6WmdzUUpmTDFNZUp5VUN4eXFVMEx0cE03Qm9LekJ5T0hEMkRLVTdpaXdySndYMzNnRzg5ekd3YXEzMzlpK2JyNVRYN21qdGQzN2hYS1djMVRYQTl6K2QrT2RBUk5RTE1VQVRVZkRRZE5BbHdSK3huWEhTSmxPYkJiSVNmRzEyNE92bHdQOVdLR0ZRa3BRVzNDY2ZCdjd4TDJEcmp0YnQ2clRLK3Y0VUgyMHRyMDdYMm5YRFg0dTRhM3VpcUFST3E3VjF2ZTRvWjJhR01uanduODhveTBORGdXZWVWTHFlUEx1b2RiMmFXdURTQzRFcHB3SXBTY0JGRndCSGpnQU5qYjdsbnoxRGVTL0pBWVE1KzAyZmY0N3krKy9aendCTlJIME9BelFSQlErRFFmbjV5WkxPcmEvWHEzOFBtMDJaN2FPcXV2MEJiWklFUkVRbzY3am90TTRBYkd2dGFqSWlSeGxVcUlhL1Z1MnVLbWRpQXZEQVBjcmp1RmhnMWxsQTdsQUFNdkQ1MTk2dnJhd0NObTRHL255ekVxWVh2YWEwUFB0N3I2dXVWMzRtSndIUFArVmNka09uZmwwaW9tREVBRTFFd2VQSnA1VVdYVSsvV3dDTVB3VzQvUjdmOWMzdDlOYzFHSlJXWVRkQjJhNXJKb3VuSHdkK1dnMjgrbWJyS3A1aC9Pd1p3T1VYQTArL0FHelpyaXliT0Y0Sm01N3UvQ3V3NUFNbDdFcVNFajR2djBRWkNMamtBMmVYRkVGNXJORW8vNnBydXErYzFUWE9jQzhBcDAxVzNuZmtjT0REejRDU1V1VTE4WEhBeER6Z04xT0FyQ3lsei9QMm5hM2hlV0lla0o0S0xQL2V0NFY4eWtUL256Y1JVUi9EQUUxRXdhT2kwbmRaUzR2eTB4VUFPK052ZHdNNVExc2YvK2N4NWVmai93RTJiMVVHL0YwNEY5aC9zSFc3MDZjQ0czNVYraU5mdlJBNFhBUWNQTlM2amNKaVlQRTdTZ3YwMkZIQXFlT0JvNlZBMFpIV2RXS2lsY0dGMy84RWZQdER6NWZUNFFCdXVxTzFoZnoyRzRIU011RHpyNVRnZlAvZFNqaHVhUUcrL3huNDEzUEtYTkQvZDVmU2tyMzRIZUNjbWNDUXdjREtINzNMcXRNQlo4OXNmWndRci96YnMwK1pMaytXVzkvWGFGQzZmTXc3VDNrc3dEbGppT3c5L1I4UlVTL0ZBRTFFd1dQT2JHV2U0dzIvbnR3QXZaZmVVQUxjaUJ6ZzkxY3FMZHRWMWNyVWN3RHc2UmVBMGFqTW9uSHhCY3F5aVhuQWxaY3BJWEhYWHVCZnozcTNjSmVVdG9iWThEQWxRTGVkTldUeVJDVklmdk90OGpnMkJyamxldUN0ZDcyRGRuZVcwMVdta2NPVi9zMFAvRVBwQzExVkRYendpYks5ZFJ0YlorMm9yZ0VlK1Nkd3h5M0FDLzlXbHIzeklkRFk1RjNXODg5UlRoRE1abVViOS94Sm1SSGtqdnVBYzJZQVdsMXJhN3JCb0xTVXp6MUhlU3dBMEdpVjkyU0FKcUlnd0FCTlJNRmp6bXdscEszYjRQdGNXcXIzWXdGS24yU2IzYmQxK21pSjhqTTVVZmw1cktKMTRCK2d6RkR4eGhKbEh1WnpuSzJxUjB1VndQZjl6OEFyaTlWUHFhZlJLRjBxTm00R2lwMWhXWktBekhUZ3RodUJ1Ly9tdTgzdUttZDBGSERMZFVxLzUvMEhsV1dDb016ejdCckU2TmxWNW1DQjBoMWw4a1JsdlRYcnZiZVhrZ3pNbXdzVUZnRm1pOUpxL3VaN3dFUDNBZGRmQzF4emsvZjZuTWFPaUlJY0F6UVJCWStJY0NVTSs1dUwrTmtuL2I5bTIwN2cwWCtxZjYvUVVPQ09tNEhhT21YQTNkS3ZnRDllNWRHUFdLVnpaeW1EK0R6dmpGaFhEN3o4Qm5EUG41V3VHQjh2N2Y1eVptVW90L2tPQ1ZGdVpITGxaY3BKeWRLdmdQOTBjSWRCVDVkY0NGeHpvL0ovblU3cENtTFFBKzkrREZ3MFYxbSthdy93MHlxbEpUNHRWVjBYR3lLaVhvNEJtb2lDUTJ5TWN1bS9wTXovODIwSEVicnVjR2MvZ2JBcmlzQnROeWdoODZYWGxZRGIwQUI4OGptdzhGS2c0SkRTYmFLelRwdWt6Tm04YmFkeXc1UHNRVUJVcFBJdk1rSnBKYi93UEdEVkdxQzhvbnZMMld4UzVuMnVxMWR1elYxZG8veS9wRXhwWmJaWWdUTi9vd1Q2Mis1VzdtejQ0dFBBdi84TEhDNVUraXByUEtZSFhIQ1I4dnVzV1E5czNkNGFvQUhnN2ZlQnQ5NEhHdjFNZlVkRUZNUVlvSWtvT09RT1UzNkdoU25kQ05wT3AzWXlMWnlob2NDTU00Q3NUT0QxdDVWdUIrUEdBSTg4cWZTNWR2bHF1VEo3eFo5dkJoNThySFBUelFIQW1kT1ZNSjgzVnZrbnkwcHdyYXBXcG90YjlxM1NRbjMxRmNBVC8rbmVjbFpWSzlQTytXdkZkL1hERGcxVm5pLzFPRm1wcmZNZjdqOXpEa0I4ZWJIdmMvN21qQ1lpNmdNWW9Ja29PRXpNVTM2T3lBR3V1VUtaRWFLOStZODdJem9LR0RWQytmOGo5eXRCZHUxR3BXL3c5S25LUUxtZGU0REJBMXRmNDNBQVR6K3YzTERrZ1h1VTJURDJIV2ovUFhRNlpRcTc5ejhCRHVZRCsvT1ZPd2xXVnZ0MnIyZ3hBMFhGUFZOT3ovQnMwQU9EQndFaHpzR0lPcTN5V2J2NlJoOVBjN015VFI0UlVUL0NBRTFFdlY5c2pOS1hkdWR1WmZxM1A5MmszTFRqdFRkUGJIdjMzYW0wM05ydHdJK3JnQjkrVmdiUVJZUURmN2hLbVlXaTdZMUZYRXJMbFZ0MTMvMG40TWJmQTM5OXVIVkdFRUVBVHArbURCWUVnTC9lQ2Z6M1pTQy9RUG5YRVgvOW43dWpuR2ZQVUthWFMwb0UwbEtBMUJSbDVveHZWaWdCK3ByZktaKzN2eFpsbDhjZlV0Nzd5Ly81UHRlWjI2MTN4UzNaaVlnQ2lBR2FpSHEvcXk1WFp0VDQ5RXRsY0ZwdG5USnp4ZlAvYnAyaTdaeVpTdXRzczBrSm5JS2d0SzZHaGlyOWpIZnVBY3JLbFhWMzcxVzZLM3kxekx0L2JtT1RFanExSGwrTjBWSEtUOC9XN3MzYmxDbmxEaGEwaHVmME5PQ21Qd0JEczVYVzN1OStWRzV4L2Z4VHdMcE53TFlkd0pHalN0a3RWa0NXQUFqS2V4bjBTai9teUFnZ05LUzEzM0ozbERNbEdaZzJHZmgxcTlMOTRrQStVSDVNbVEzay9ydVZPYXlYclZUbW1YYXgyNVZ1R29CeTRqSmtzUEs3K09PNmZicEcwLzVnUzlldHk0bUlnaFFETkJIMWJoZk9WUWJoYmRxc2hHZEFDYWkzMzYyMDlrNmVxQVM2YTMvWC9qYnM5dFpaSXdEL0xhY3VzcXgwdXdDQXY5MERqQm1wTEd2Yi85ZDFCMEtYaVhsS2VQNytaMlZtRFVsU1dzc3ZucWNFMXVtbmRlNzMvZUtiMWdEZEhlVjgveFBncmZlOHcrMnNzNVNaT3h3TzRMMlBsR0R0YWUwR3BkWC9UODdwNkJvYTJ5K2JLOVRyZE8wSGFMMisvYnRFRWhFRkFRWm9JdXJkdG13SHBrNENYbm5UZTduTkJxejhRZmtuQ01wVWJMRXhTbDllcmJiMTF0aGFyVEszc2I5QmM4ZnoyWmRBVlpWeXUrenlZNTFZdDdyMWx0ZUFNcnZGcTI4cWN6VVB5RlJhZVdOaWxGWnhyY1ovVjRZZmZ1bmVjcmEwK0M3NzludGxScEMxRzFybm52YjAzRXZBYTI4cm55ZGtvS201L2Y3blc3Zjc3OHZ0YWNjdS8rVWdJZ29TZ2l5ZnpDZ2NJcUxqbU45QnkzQm5pYUxTb2t0MFBKOHNDWFFKaUtnUEVnVHZGZzkyUWlPaTNvL2htWWlJZWhFR2FDSWlJaUlpRlJpZ2lZaUlpSWhVWUlBbUlpSWlJbEtCQVpxSXVwZlJHT2dTVUgvQmZZMkllZ2dETkJGMXI5aVlRSmVBK2d2dWEwVFVReGlnaWFoNzVRNExkQW1vdnhpZUUrZ1NFRkUvd1FCTlJOMXJ5cW1CTGdIMUY1TW5Ccm9FUk5SUE1FQVRVZmNhUFlLdDBOVDlodWNvK3hvUlVROWdnQ2FpN2lVSXdJMS9BTUpDQTEwUzZxdkN3b0FiZnUvLzF1aEVSTjJBQVpxSXVsOXFNbkR2SFF6UjFQWEN3b0I3LzZ6c1kwUkVQVVNRWlZrT2RDR0lxSjhvTFFjV3ZRYnMzUi9va2xCZmtEdE11YnJCOEV4RTNVd1F2Qzl4TVVBVFVjK1NaV0RIYm1EZFJtRFBQcUNtRmpDYkExMHFDZ1pHb3pKVjNmQWNaY0RnNkJIc3RrRkVQWUlCbW9nb0NQemw5dmNSRXh1R3Z6NDROOUJGSVNMcTk5b0dhUGFCSmlJaUlpSlNnUUdhaUlpSWlFZ0ZCbWdpSWlJaUloVVlvSW1JaUlpSVZHQ0FKaUlpSWlKU2dRR2FpSWlJaUVnRkJtZ2lJaUlpSWhVWW9JbUlpSWlJVkdDQUppSWlJaUpTZ1FHYWlJaUlpRWdGQm1naUlpSWlJaFVZb0ltSWlJaUlWR0NBSmlJaUlpSlNnUUdhaUlpSWlFZ0ZCbWdpSWlJaUloVVlvSW1JaUlpSVZHQ0FKaUlpSWlKU2dRR2FpSWlJaUVnRkJtZ2lJaUlpSWhVWW9JbUlpSWlJVkdDQUppSWlJaUpTZ1FHYWlJaUlpRWdGQm1naUlpSWlJaFVFV1pibFFCZUNlb2UvM1A1K29JdEFSRVFVVURObWo4VE1zMGNGdWhqVXl3aUNJSGcrMWdhcUlOUjd6Wmc5TXRCRklPcjNmdDE0R0NFaE9oaEQ5RjdMRCtWWFlGQjJJZ1puSndhb1pFUjkxOHJsdXdKZEJBb1NETkRraFdmZVJMMURlL1h3TDdlL2o4SFppYXluUk4yQUFabzZpMzJ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FSWmx1VkFGK0prbVJ4V2ZIRjBFelpXNTZQY1hBZXp3eGJvSWxFL1l0VG9rR3lNeHNTNGJKeWZQZ0doR24yZ2k5UmxXTGVJMnNlNlQ4R3FMKys3M1VVUUJNSHJjYkFINk8xMVJYamh3QXBVV2hvQ1hSUWlKQmdpY2ZQUVdSZ1RuUlhvb3B3MDFpMml6bVBkcDJEVmwvYmQ3dFNuQXZUMnVpSTh0UFBqUUJlRHlNZmZSMTJDMGRHWmdTN0dDV1BkSWpveHJQc1VySUo5MysxdWJRTjAwUGFCTmptc2VPSEFpa0FYZzhpdjV3OHNoOGxoRFhReFRnanJGdEdKWTkybllCWE0rMjRnQkcyQS91TG9KbDVlb2w2cjB0S0FMNDV1Q25ReFRnanJGdEdKWTkybllCWE0rMjRnQkcyQTNsaWRIK2dpRUhVb1dQZlJZQzAzVVc4UnJIVW9XTXROWFlmN1FPY0ZiWUF1TjljRnVnaEVIUXJXZlRSWXkwM1VXd1JySFFyV2NsUFg0VDdRZVVFYm9EbWxEdlYyd2JxUEJtdTVpWHFMWUsxRHdWcHU2anJjQnpvdmFBTTBFUkVSRVZFZ01FQVRFUkVSRWFuQUFFMUVSRVJFcEFJRE5CRVJFUkdSQ2d6UVJFUkVSRVFxTUVBVEVSRVJFYW5BQUUxRVJFUkVwQUlEZEMrWEc1bUdNNU5Hd3FqUitYM2VJT293UG5Zd3hzVU03SkwzMDR0YTNKQTlBeFBqQmlOQ0Y0Sko4VU5PZUZ2aFdpT0VMaWtWa0JJU2ZVS3Ywd3FhZGo4N29tQm5FTHRtMzQ3V2gwRW5hcnRrVzcxZFRtUXF2eFA2dVZDTkhocEI3TExqRXdERTZNTTZmRjVOWGVWeEt6ajBqMi9NSHBJV0VvdTJOYkxCMW9KR1c0dlhzc3V6cHVLQzlBbTRZdDEvWVpYc0hXNXpjdnhRbkplV2gvWFZCLzArSDZMUjRkN2g1Nk9vdVFwYmFnK2ZWUGtCUUlhTVdTbGpjTVJValhGWmd6QTljVGp5Rzk5QWxhV3h3OWRGNmtJd0pDSUZtMnNPdVpjOU9ISStZZzNodUgvSGh5aHJxVDNoTXAyZlBoNVhEcGlPQjNaK2lOMzFSMVc5ZHVFQTViTmV1UFk1bUJ4V3Yrdk16NWlFMmFsamNjdXZyM01TK1c0bUNnSlNRbUk2WEtmVVZBc1pjZytWeUZlMFBnelRFbkt3dkd3YmJKSWpJR1ZJQ1ltR0tIaTNiN1Q5WEVaRlorTHUzTGw0T2Y4N3JLN2NkOXh0ZmpMMURteXVPWXpIOXl6MWVXNXVXaDR1U0orSUIzWjhpRjMxUnpwVnhpRVJLU2hycVVXVDNleGU1dTg3MEIvWDk2SkdFSEZlV2g1c2tnT1NMRUh5K1AwRUNCQUZBVnBCZzZMbVNrVHBRNUVSR2dlYjVQRFpQMVpYN3UvVWQweTQxb2o3aHM5RHM5MkNXemUvQVljc2RlcDNwY0RwNnVPcVR0VGkzU20zcVM3SDI0ZC93ZEtqRy8wK055QXNBZjhjdXhCdkhQb0p5OHUyK1YzbmR3T25ZWHpzWUx4YThMM1hjZElmSHJlQ1E3OE0wT0ZhSTY0ZU5CMVc1NWUyclBKWUxRb0NkS0lHYTZzT1lGdHRvWHY1MCtPdWdrN1VlSzM3MXVHZjhmblJUVjdMN0xJRE9sRnozUEFNQUMzT3ltTnVweExWMlV6WVVWZU1NZEZaQ05IbzNldWZLTmNCeFNyWjhFSFJHa3hMeU1IbEE2Yml1ZjNMdk5iTENJMURTa2dNQm9RbFlFUlVCb1pIcFVFamlIaDQxNmZZVmx1SUVWSHB5STVJeHJMU3JXaHhXQkh0Y1hadWsreG90bHM2WGFhZmorM0J4Um1UY2VPUW1iaDk4NXVxRG5xdXo5amk4Vm1MZ29CNTZST3hxYVlBeGMxVjBJb2k0dlRoQVF0TGZjM1VoQnpjbVRQSFovay85MzZKN2JXRmVEN3YyZzVmZjluYVo3djlnUERwMURzaEN0NUhaZGZCS2tZWGhtc0huWUhsWmRzQkFEcFJnMFJqbE5lNi9nN2dYZWtmb3kvemFkRnErN25zcVQrS0trc2ovamo0VEd5cFBRelRjZXFVVFhMQUx2di96ckZKRGdnQUtpME5uU3BmdU5hSWgwYk94Njc2STNoOHorZnU1Yy9tWFEyTmNQd0xtMjhlL2dsZkhQMFZPbEdEaFFPbXVyK0x3N1ZHOTNkRG1OYUFKcnNaR2tIRXl2SWQwSWxhVElnZERJY3NRWkpseUpDaEY3V0lOMFRnUUdOWnB3TDB0WVBQUUxqV2lBaWRFWlBqaDNicXhJTTZKMWlPcXc3WmdTV0hmNEZGc3Z1Y3RQbGoxT2h3OWNEVE85enVGUU9tUVlLTW91Wks5M2VGQ0FGYVVZTVd1d1hWMWlia1JxWWhTaGVLdlEwbEhiNGZ3T05Xc09pWEFkb2dhbkY2NGdoM0JaTGIxUFJRclFFYVFXejNBS2tSUk9oRURZcE5WVjRWM1NyWjhlOTlYMkZEZFQ0QVlPbTB1MkNUSEVneVJzRWc2dUNBRXZ3aXRDRUFnTFRRV1BkcmRZSUdsWllHbjJCcGw1WEtJVG5MZUY1YUhxNGRkSWJmY3IzbjU2emFkZEROamtpRzJXSHphcm5SQ1JyVTIweW9zNXJjeTFzL0N3RjFOaE9XRks1Q2c2MEZBdUQxTlhOdTZqak1TaG1EWnJzRllWb0RYank0QW9YTlZTaHJxWVVBNE1xQjB3RUFaNmVlZ3JOVFQvRXEwOE83UHNWV1A2M2xNZm93aEdvTmZuKzNGZVhiVVdkdFJuSUhYVG44dFZ5NndyYmtFYnBUakRHNFlzQTBOTm5OS0c2dWNxL0QxcWl1WVpXVWtQZmd6bzlRYlcxQ2dpRVNENDZjRDZ0a2g5WDVaWC9MNWpkUVlxcnhldDJzbERHNElYdEdwMDRzVDVaTnRtTnA4U2FzcnRxSHFmRTVXSkExeFgyd2N1MEhkbWRaVTR3eGVEYnZhcS9YK3p1QWR5Vzc3TUI3UmF2eGNmRjY5K2Rpa3h3STBlaGhrV3lRWkJrT1djS2JoMzVDb2pFS0RxbDEzOVVJSWpTQzZQTTVTcklFUnp1cHh2WDkwbDVyVjF0TmRqUGVLVnlGNjdMUHdxeVVNVmpoUE5td3l3NThXTHdXSHhldkI2Q2NmRVRxUWxGamFYTFh6YVhUN25MdkIyYUhEUmV2ZnRxOTNhWFQ3c0k5Mjk4RkFEeWZkeTErdCs1NXIvZDlCZDk1UFI0WmxZRkhSbDhLdTNUOHVqc2plUlRPU0J5QkpZV3JZQlIxdUczbzJXaHdOa0RReVF1VzQ2b2t5L2lzblpaa2Z5SjFJYmg2NE9udVkzRmJ2MG5NUlY3c0lKZ2ROand3Y2o0QVFCQUFFU0swb29odlNyYmk0eVByTVRBOEVkK1g3enJ1aVM3QTQxYXc2SmNCdXRyYWhQbXIvOVB1ODQrUHVRdzVrV200Y3YwTHFyWXIrZG1SSGJLRVN6T240SXlrRVQ3UHRXMkorOGZ1cGZpMXBnQ0EwZ2ZLczhJS0FFUkJkRmVXeFlkKzlEbzdiV3RjekNCTWpCc01pN1BGNnNreEMzMWEzQURnMVlMdmNVN3FLY3BsTWc4M0RabUptNGJNOUZoeUhxN1pzQWgxMW1ZQVNndlNCOFZyRWFZMTRQbThhN0d5ZktkN3pabkpvekUwSWdVUDdmb1kyMnVMQUFBUnVoQzhOUDRQMkZKNzJHOTRCb0FGV2FkaFp2TG9kbjhuQUxnVy9rOGVBT0RTTmMrNFEwT28xb0FXdTlWOTBKNGNQeFR4aGtoOFdmSXJzc0xpQVNndGVQNW9CQkY2VVh2U3JmbjlsU3VrbFp2clVXR3VkOWNMdSt4dzc3OEpoa2lmK2hLbEN3WFFHdWE2dFl5U2hEcGJNMHBNTmFpek5idmZOeTAwRmduR1NBQkFlbWdzTklMb2J2VjFuZmd0blhhWHUxNTFXL25hK1M3eGQ1SU1vRTFkQlg0OHRodlBIZkMrYWlSQjlnbzFlbWVmWjg4dUVXMURUMGVXbDIzRDVQaWhtSnMySHQrVjc0VERUMEFmR0phSUo4Y3U5TGtVN2UrNzhtUWNiM3Q1c1lOd2ZmWU1iS3pPeDlJakd3QW8zV1R1R3o0UGorMVppcDBNMFNjdEdJNnJMaEc2RUNRWUltR1hITzRBM3A0d2pmOUdIUURJQ292SGpka3pzYjdxSUo3Yys0WGZkVVJCd0crVFJrS0FBSlBEaWxrcFk5elBDUkJnMU9qY0orTThiZ1dYZmhtZ2U1SU1HUy9scjhRTEIxZTRENG9YWjA3QzVWbFRNVy9WVSs3MWRLTEdLemk4T3ZGNlJPdEQzWTgvbTNZWHR0WVdZa3V0MG5mcSsyTzdFS294WUdiS2FIeFN2QUVXeVlaWWZUaE9UeHlPejQ1dVJLUXVCQlBqQmtNbmFtR1Y3TGg0elg4Z3l6Sm1PbHV6NXExNnl0MnRiRzk5Q1dUSWtHUVpFbVQ4Tis4YWZGQzBGcXVybE11YkdvZ3dhSFJlTFFkbWh3MW1odzFoYlZxTUU0MVJ1R3JnZEJRM1Y2SE8ydXh1RFRndk5RK2hXZ05XVis1RFdtZ3NUSFlMYXAxaDNNWG1ETCtlbjB0bi9IN1FtWmlUTnM3OWVnQzRaY2dzaEdvTjJPM3N6NWxrak1iRm1aT3dzbndIQm9ZbkFnQ2V5N3ZHYXp0THA5M2wvcjhreTdobzliOVZsWU1VcnYwNDJSZ0ZuYWhCZ2tFSnBKRGhQakE4Nkd5cENSUi9sMjIxb3NicjRQdGMzaldvdERUZy9oMGZkdXIxWGFtOUlIdkRwbGRoa2V3STB4cTg2dU9RaUJTWTdCYVV0TlJDNjNHaXJSV1VTOThPMmVIZXBnQUJCbzBXbDJaT3dRWHBFN3kydjJUeUxWNlBQenV5QVVzS1Yva3ZJNEFYRHE2QVRXbzlNWEs5UjZqV2dHUmpsUHM3TE40WUNaMmdRV0Z6cGM5MlppU1B3azFEWnJrZmUvNE5YSFZ5U2VFcWZPWU12bXFkR3BlTk8zUE9RMEhUTVR5OS94djNYKzdaL2N0dzM0Z0w4TURJaS9CR3dZOVkxazdmVmVwOVR2UzQ2akl5S2dOL0huWXVyTTdXOG80SWZocWVBS1ViNDhPakxvRk8xR0I1MlRhdmxtK1hlcXNKVFhZenprd2FDWnZrd0JtSnc5M2JETmNhWVpGc0VDRzZBelNQVzhHRkFicUwzVHY4QXA5bG5ia2szYllmMHlPN1A0Rk5jbUJtOGhqTVNSdW45UDJGaEVwekEzNnAyQXV6dzRaN2NzL0h5T2hNNURlV1kwTjFQaWJHWmVOM0EzOERyYWpCNTBjM1lVWFpkbmVvOVBjbDRscHl1TG5DNXpsWDY1dy9BZ1JrUnlUREl0bmM0U2dqTkE0NlVZUFIwVmx3eUJLMjFSWGltWEZYKzd6VzlmbXNMTitCRnc5KzYvV2N4V0ZEcGFVQk9sRUxBZkE3V0tpMURFcUx2RUhVb3NsdVJxV2xBWHBSQjR1eiswQ1NNUW9GVGEyLzE0OFZ1L0c3Z2RNd09YNG9Sa1psWUg5REtiNHMrUldBY3BZL05TRUgvOXI3SmVEY3JyNmZ6RWpRbmY0KzZwSjJuN3Q5ODVzb2FmSGV2MlltajhaMTJXZDFkN0hjb25WaFNBdU5SYlJPNld0c2sreTRkTTB6U0RSRzRiOTUxK0RDVmYrR1R0UjQ5ZC92S1JKa1hKNDFGWmRuVGZWYWZzeGNqNUZSR1hobzFNVjRjT2RIN2tHMTU2ZU5SMFpvSEs3YjlLclhpZVRNbE5INDQrRGZ1aC8vSmpFWHYwbk1CUUE4c1BNanJLcmNDN3NrNFpMTXlaZ1VQd1MzYjNrVEFCQ3JEOGZEb3k1Qm1ibk82LzBGQUFhTkRoYUhIVEprSERQWGV6M3ZxcS9aNFVuNDY0aDU3aGJwZjR4ZUFJT293KzgzdnVUenU3cTZYOXkrK1UwOG0zYzFIdDcxQ1FRSXVDTm5EdTdaL2k2ZXo3dlczWjFHRFFIQStla1RjT1hBMytCZ1l6a2UzdldKVng5eXUrekE0N3MveDYxRForTzY3TE13S1g0b1hqLzBBNHFicTFTL0YzV3ZyanF1dXF5ck9vQjFWUWM2OWQ2UnVoQzhOZWxtQ0cxR01sWmJHckd2b1JRRlRjZncwS2lML2I3MnVRUExVTnhjaFp6SU5Ddys5Q08rTE5rTVFPbXUrTWFwTitMbGc5L2h4NHJkN3ZWNTNBb3UvTFE3UVlEUTZWa0JYZ3Y0WEtBQUFDQUFTVVJCVkNuNEhqdnFsRzRMcnBZVWpTQkNGRVN2QTl2eEhISldvZ2E3Q1FCUWJHcjlVcmRLZGx3MWNEcEdSV2ZpZzZLMTdyNWh5OHUySVRzaUNRdXlUc01SVTNXbnZ5QlNRMkl3TVM2NzNUNmRjWVlJVEl6THhyTFNyUUFBZzBhTHg4ZGNCb3ZEQnIxRzJZVWVHM01aOUtJVy96MndIRGRzZWhVMjJZRjNDbGZCTGpsOFBqbWxENlR2WjdHa2NCV1dGSzV5dHlSMDFsWHJYOENIeFd2ZGp3VUFxU0d4V0ZXNXp6MzRwTTdhakRXVit4R2xDOFd3eUZTOFh2QWoxam8vSDFmTHdkcE9mbDdVT2RkdmVoVVY1bnFraEVUanhmRi84SHJPQWNtbm00S3JWVmZqMFlMYVhXUlp4b0tzS1ZpUU5jVnJ1Vld5dDNabmdOd2ovYkg5RVNEZzY1SXRXRjYremQxSDIyVjMvUkVjYkN6SHpVTm00MDliM2tTVUxoUWpvelB3NXFHZmZMNWoxbFlkd0o3Nm8zRElFaDRmY3puMk5CekZPNGRYT2Z1YVZydlhGd1NnMlc1eG56VHJuQzNYYmE4U2hXb05lR2Z5clY3TGJ0ajBxaytRM2xGWGpBVnJua1ZhYUt6ZnZzeWVYRjNWS2l6S05vNmFhcURYYUNISmtyczh4OXNmMmc1Y1RBMkp3VTFEWm1GRVZEcjJOWlRpMGQyZitoMjQ3SkFsdkhqd1d4eHVyc0RsV1ZQeHpMaXJzTDdxSUZhVzc4U091aUwyTCsxR2dUaXVLdThMWkVla3dDclo0SEFPUnUySXF3dEgyMzNNNUxEaThUMmZZN3F6VmZtNmphOWdXbUl1U2t6VjJGQ2RqL2VuM0k0cVN5TXV5WndNQU5qbUxEL1FPdVZkaGNlZ1hSNjNnZzhEOUhHY0VqTVExdzQ2SFUvdS9SSkhUZFhIWGIvRzB1alRjanMwSWdXUGpibk1aMTNQU3krM2Izbnp1QzBmcmkrY0M5SW40SUwwQ2RoWVhZQ1BQSUlqQUx4VzhBT0dSMmJndHFGbm83aTV5dDNLbHhrYUQwRm9yYmdab1hFd2F2VElieXpEK05qQnVITGdkQnhzTEhkZk9uS3RKd0M0ZGNoc2pJbkpRbmxMTGJiV0ZzTHNzTG43dWowMjVqTGtScWI1SENDSFJLVEE0ckMxMjcrc282NldtMnNPb2NMYzRCeHRyN3orektTUnlJc2Q1RDdiRmdRQklnVG9SUjFhMnZSSFRUSkd3NmpSNFlpcEdvT2NsNzBBNE4vN3ZzYkNBVk1oeThDYXF2M3RGNEM2WFVjemNlaEVEUnlPN2cwdWdpRGdwZnlWV0ZHMjNUMUliMEhXRkZ5YTJScFVYZlh6eFlNcnVyVXNmc3NIQVExMmsxY2ZiUUM0TzNjdWxoVCtnbGZ5djhOVHAvd09sMlJPaGlBSWFMS1o4VzM1RHB5ZlBoNVhEendkQzlmOUZ5YTdCWFhXWnZlNEJVbVcwR0szdWsvR1IwU2xvOHJTaUdQbWVzVG93MUZqYlhLL2o2dHJsbFd5NDR5a0VmaWxZaThjc2dTVDNhcDBJM0hZa0JjN0NMY01uZTExa3VIcXdxSDBNWTFBakQ0Y2dQTDlZOURvL003eTRmb3FjSzNiYkRkRHJ3bjNXa2VDak5TUUdMd3cvdmQrUHkvUE9heXZIWFFHemtrOUJScEJ4SmNsbXpFM0xjOG45TGQxMDYrdllWTjFBYTRhTkIyVDQ0ZGlTRVFLN3RqNmRyZk90TktmQmZLNHFoV2REVUR0REhiMHA2UDlJTTRRQVljc29kcmFpS0VSS1RnemFRUityVGtFbzBZSHZhakY2T2dzQUVDS01kcGRGdGRNSFo0engvQzRGWHdZb0k4alZoK0cxSkJZUEQ3bU1qeXk2MU1jYUN4VHZZMWlVeFh1MmZZdW5oaDdPZDRyWEkxMUhuTTYvM25ZdVVnMlJ1TkljOGRmSXVla25vSVJVUmw0dmVBSFhKdzVHWVhObFhoNi85Yys1ODVtaHcwdkhGeU9CMGJPUjFwb2pEdEFYNWY5VzR5SXluQ3Y1K3BIZGNtYVovQk42UmJNVEJtTnk3Tk93OTkyS3YwOXowZ2NnWStMMTJOQjFoU01pY25DNTBjM1lhdkh5R2hBR2ZRMUxDSVZnQks0N2JMay9xSjVlTlFsSnp3Ui9LR21DbmNMdkV0dVpEcUF6cDF0WjBja0F3QUtteXE4dm9nQXdPS3c0K2VLUGU1UVFkM0hwdyswaDBkMmZZcG1od1ZQakxrYzd4YXV4cnJxMXIrcnhkSDlyYjZ1dnNHZXZpN1pncFZsTzNCdTJqaFlKVHYrVjdvTmVsR0RFSTIrMjh2alV6N1IvMVJ3aytPSDRzUGl0VGpjWElFVlpkc3cxem1IOHRLakcyRjIyR0IxZm5idFRYdnA2YmFoWnlPL3FSei8ydnNWMGtOaXNjZGplaTFYZ000TWpjY2ZCcDhKeU1ybFpNOXVHNjdCU3A0REIxMzlSY2RFWitHMm9iTmhsUnhvc3B2eDJKakxvQk0xK08rQjVUN2xjTFVBRGd4TGdNbGhWYVlTQktEWGFOM0JXSlpsOTZCcHo5WklsMnFQZWVwMzFCVmpTdnhRTE1wZmljMDFoN0MyYWo5YUhGYS9yY2thaURCcWRLaTJOTUVxMmZIWTdxWElEazlHaUZiUDhOeU5BbmxjdFVuMmRnYzdqb2pLUUZsTExXcXRUY2R0RzQvUWhTQk9INDZzMEhnMDJzeElDWW5CbXNwOXlJMUtSMDVrR2dEbEJQVHAvVjlqY3Z3d25CSXowSDIxT0NzMEFjMTJpOWRKSzQ5YndZY0IramkrUDdZTExRNHI3c2laZzcrUHVnU1A3djYwdzV0NXhCb2lmQVlUTk5zdE9OQlloc05ORlVnTGpVT0pjekNNUmhDUkVoS0RIWFZGUHBlUlhQMk1YUUgxOTRQT3hJcXliYWl4Tm1IUndXOWhzbHNRWjRqd1c0Wkd1eGxQN2YwS216eEdIais2K3pQWUpBZk9TaDZGRzdKbjRNSlYvNFpCbzNWZi9ucnA0RW9jTTlmajdCUmx5cmxFWXhRZUdYMHBjaVBUOEg3UkdueFV2TTduZldhbWpJWk50c01nNkhCUDd2blFpaHJjditNRFdDVTdydG53b3J1ZlpGdExwOTNsZDBZUWx6aDlPRzRhT2d0TGoyenM5RTBkUEsydTNJZUNwbkpVZTN3NXVYeHlaRDNDdEFia3hRNVNMdGZMTXBLY3JRRWpuU2NZR2xHRXhXSEh2azdNMTBudDY2Z1A5REZMUFVwTU5haXlOQ0pDRitMVnVuUm0wa2o4Y0d4WHQ1Wk5KMm9Rb1ExQm9qSEtQZjFWazkyTUpnRFo0Y21JMElYZ3c2SzFrQUdmT2FCN2drN1FJa3hqOUNxZmk5MFpCTjh0V28zcGljTmgwT2p3UDJmM0tsYzNtT1BOWkpJU0VvMUVZeFJlT0xnQ0NZWklST2hDY0tqcG1QdjVVT2RsNjNWVkIzQnU2aWs0SiswVXI3NmEzbHJmU3lzb2c3WldWKzVyZDQ3bHRuT0V1NG82TFRFWGU1M2ZyYzAyTS9TaUZtK2Nlb1B6SFdSM0FQYlhHdW5wMTVvQzNMQ3AwTjAxWkg5RGFidnIrcFBmVks1cWZWSXZVTWRWVC9NelRzV1cya0wzZnE4VHRYaDA5S1VvYWFuQnJiKys0VjR2eVJpRlUySUc0cGVLUFY0enlZeUp6dkxhbHoydnFwMmRNaGFBMHBCa2R0and4SjdQY1ZmdWVYajkwQSt3U1E2TWlzN3cyYzk0M0FvK0ROQ2RzTGJxQUd4N3ZzRGR3K2ZpYnlNdndpTzcvRmQycmFqQmRSNERkdHJhVW5zWXMxUEd1dnQ0NWtTbUlWU2p4NlpxN3lsMlFyVUdMQnIvZTBUcVF0MEhnUnMydmVxKy9Ea3VaaUNtSmd5RHhWbVI5Qm90REdMckxCa2FRWVJXMU9EU05jKzR0OW4yeGhReVpLOWx1K3FQSUVZZmhzdXlUZ01BN0t3cnhxam9UQ3crOUpONzBJSW5vMGFIT2FsNVdGZDFFS2NuRHNlekI1YmhQNmRjaWFzR1RzZnUrcU4rYjZUaHFhUGJCdWRHcFdOY3pFQ3NyZHp2RTZCUGpjdjJlcXdWTldpMHRmak01VnJXNGozNHlWT0tNUWIzajdqUVova2pveTkxLzM5My9SRy9zeTlRNTNYVUI5cGxlMTBoOG1JSFl2R2hId0VBRjJXY2lpc0dUSU5XRVBGdCtRNnZkUVVBbWpiVE81NEluYWlGUmhDeGNNQlVMQnpnM2RjK1hHdkU4S2gwdkY3d0EyYW1qTUdlK3FNZFRoZlpIZVVEZ0ZDdEh1ZW5qOGY1NmVQYlhXZHdlSko3M3ZUVGswYTRRM1JubkJvM0JIVldFM2JXSGNGWnlhTUF3T3NHRDJGYUl3RGxwT0xuaXIxWWtEVUZtYUh4WG1NeFBCazFPcGdkTnVoRTVmY2ZHelBBNzB3cmw2MTkxcytyblhOUTJ5M3VxMXgxTmhQdTN2b3U0Z3poZmdlUUhZL3JiOURaT3lPNkJQb3VtUDFKVHg5WFBhV0h4bUhoZ0dtSU0wVGc1WHdsUUtjNDd6RlEwSGpNYXcrWWtUd2FGMldjaXBLV0dxL3BEdGRWSGNEODFmL0JQMFl2UUlPOUJjL3RYNGF6a2tkaGRlVStWRmthOGVyRTYvSGl3UlhZN1J5REFDZzNtZHBVWFlDY3lEUzhWN2phcDF3OGJnVVhCdWhPMmxSVGdLZjJmb1c3YzgvSC9TTXV3bDFibDNqTkltQVFkUWpSNlBHWHJlKzR6eXc5KzJJQndQcXFnNWlmTVFrVDRnWmpmZFZCbkpFMEhHYUhEZXZiZEVzdzJTMzR0ZVlRTnRjY1JucG9MQzdMT3MycjcrQ2kvRys5NW5oMURicFRPNyttSndFQy9qenNYQnd4S1NPRzExWWRRS2pXZ05IUm1maXE1RmVmUThxODlJa0kxZXJ4WGZsT25KNDRIR1V0dFhoMDk2YzQwRmlPTUkwZWY5bjJEaXdPR3lUSUVKMjM1TFY3WEVMdGFETDVLZkZEWVhiWXNMclN0NytYdjRQcDVwcERxbTZHVUdTcXhQV2JYb1hWV2I2NWFlTnhVY2FwdU1yNStXa0UwV2ZFTlhXUFh5cjI0cmRKbzVBVG1ZWVJVZW00WXNBMGZIWmtnOWU4NG9BeWwrcS94bDZCQTQxbGVEbi91M2EyMWpuUnp2bW03OW4yTGc0M1YySkc4aWozVEJXVDRvZkFKam13cG1vL25oMTNEVGJWRk9DVEkrdVB1ODJ1TEYrbzFnQzlxTVZ6KzVkaGRkVityL0s1aEd1TnVHM28yZGhZWFFDenc0cUZXVk5WRFNZU0lPQ0hZenNoUThiMHhGeTBPS3pZVysvZGhjTW1PV0NWbEV2SEpTMDE3a0YrYllWcERYZ2daejcrc2ZzemFBUVJ6WGFMZTU3c083ZStqUnByTTFLTTBYaHN6R1h0RE1wVTZscmI3aDM1VGVYSTkyMk1VK1dadkt2OGR0ZHBqK2RjOHRUOWV2SzQ2bWxXOGhnNFpNbDl3eDhBR0JLZUFrQ1ovOTFGTDJweFZ2SW9iSzQ1NUROWHVDc1VKNGRFNDBCRkdRUkJ3TnkwOFJnV21Zb245M3lCU0YwSTZtMHQ3djFwVmNWZVhKZytFWkc2RUlpQ3FMby9NNDlidlE4RHRBb2JxdlB4Y3Y1S0pCcWpVTnBtQ3E2a0VPVnlTcU85L1g1ekJVM0hVR3lxd25tcGVUamNWSUhwaWNPeHJIU2IzN3QvdVE0bUYyZE84bm11cTI3ZEtVQkFxRmFQWnJzRlZ3NzhEUWFISitIUFc5L0d5eFArNko1bjg4a3hDN0Z3d0RTODR6RVhiRXBJRE9hbFQ4U1B4L1o0RFhCeXRSN1VTWGJVMlpUWlEzU2lGdjgzZkI0MjFSVGdtOUl0N25YYnU5MXZ0QzRVRStJRzQzQlRoWHRLT2s5dCs2N3BSQTFFbFY4YU5zbUJDbzlaQTF6djA4QStqMTNDMVQybmJSOW9mOTEyZHRZVm83QzVFdjgzWWg3Q3RBYThuUDhkbHZ1WmoxZVNaZXh2TE1Qc2xMRlk0K2ZLaEJxdXJrL2w1bnJZSkx2N1FDZ0tBczVMemNQNjZvTklDNGxGbGFVQnB5Zm00dHR5NVM1N0VUb2p6a2hVYnR6UWR1QlJWNVl2MGZsNWxadnJ2TXJuSWtEQXJVUFBobDdVNHFYOGI2RVZOSmlTTUJTWFowMUZRU2U3SHl4MTNvbHRRRmdDUmtSbDRMdnluVjR0NTJGYUEwd09pN3NjNWViMlc4WnV6SjZKdEpCWTl6aUZXbXV6dXl0SnZhMEZkZFptZDU5cWYxMUxYTHRGMjJEVTluYytFVmJKZ2VYbDIvSDZvUjg2WEs5MUxubmVGcm1uOWVSeEZWQ21hRHdyZVJUV1ZoM3c2b044YXJ4eWRYTlFlQkx5WWdkaGM4MGhURThjamloZEtENXRadzd5Y0swUlVicFFIRFBYbzlIV2dqY08vWWlzc0hpRWF2VFFpMXF2ZnZUL0s5dUcyYW1uWUdIV05HeXF6dmVadWVaNGVOenFmUmlnVldwN1dkbGxjSGdTSExLRUtvL0JMUDU4VmJJWk53K1poUWRIem9kZGtycjFkc0FkdVNSek1zNU1Hb2xWbFh0Ulp6WGhndlFKZUdyZlYxNFZOTCt4SEorWGJNSkZHYWVpd1daeXoyRlpZYTVIc2FrS254eFo3NTV1eCtYMHhPRklNRWJpZjZWYmNkL3dDN0FvZnlYTWtnM3owaWRnZWRrMk9HUUoweEp5TURkdFBPN1ovcTdQQWZXQzlJblFDaHBrUnlUam1rRm40TTFEUDNxMWZyY05FOTA5V3dPcDV6cWhhZHNIMmw5TG9Bemc3Y08vNElHUkYrR2IwaTErdzdQTDBpTWJNVE41Tkc0Y01oTzNiMzd6aEx0S1pJVEdvZGx1UVlQekpNOWxRZVpweUF5TFIyWllQRTVQSEk0U1V3MTBvaFl6bkhmSGpOV0g0NnFCMCtHUUplUjc5QmZ1NnZJTkNFc0FBSjk1c2wzT1R4dVBpWEdEOGVUZUw5elR6SDFYdmhPam83TndwSjB1RnUyNWF1QjB5SURYeVMyZzlJSDJOKzJiTitYdlBESTZFMC91K1J3Uk9xV3Y5bEZUdGZza0pVb1hBb2NzSWRMWmo5dmZpYk1ySEYrellaSGZkMWw4Nm8zdDNzd0NVRm9KN2JMRGJ6aFhlOGREZHQ4SWpKNDhydFpZbTNEanBsZWg4VGgyNVVTbVluenNZR3lyTFVTMFBneTNEejBiRCszNkJDdkxkK0JRMHpFVStLbnZBSkRwdkR2Z0h3YWZxUXkyZFpxZm9UUjh2VEx4T3Z4U3NSZFA3LzhHeDh6MXFMSTBJTUVRZVVLREpxbjNZWUR1SXVOaUJxS291Zks0ODRhdXJUcUFhd2VkZ1pTUUdDeHpEZ3JzQ2JtUmFjaUxIWVRwaWNNaHlUSnlJbFB4ZnRFYTZFUU5iaDR5QzkrVzc4QWFQMTBtM2l0Y2pXRVJxYmhtMEJtSTFVZGdTZUV2Y01nU0h0bjFLZXB0SnArQkhlZW1qWU5kY3VDVDR2VVlFWlVCalNEaXZjTFZlRGJ2YXVSR3BtRlgvUkVVbTZvd09DSUpNNUpIWTBYWmR2ZHJCNFFsWUU3YU9PeXVQNEp2U3JmaXpwdzVTRFJFWWxIK3ltNy9mS2pyYUowSEpsY2Y2RWhkQ0Jaa1RrRzF0ZlVnR0tFMTRwYWhzL0YxeVdac3JUMk1iOHQzWUhiS1dPeHJLRzEzOEZtbHBRRy9WTzdGR1lrak1EY3RENTg1VzFIVnlvMUs4OXVYZDN0ZEljNU5HNGZ2eW5maWgyTTdVZFJjaFVzeUorTndVd1ZtSm85R2FVc3RQajJ5QVd1cjl2dk1FdE9WNVJzU2tZSWFhMU83TFV2cnF3K2l6RnlIOVZXdHN3NjhYN1FHcnhmOGlOOG1qK3owKzh4SUhvMnhNUVB3WThWdW56c0Vwb2JFb01sdVBrNDVsVmtEUG5UT1JYLy9pQXRSN1p3V0x5VWtCZ0R3NzFPdTlIcU53Yy9ZQjFjMDdtam1rSTZ1TW1XRkplQ0c3Qmw0L2RBUFByYzVsbVVaR2xFODdveEFtblptUGFIQTZxN2phcDNIeWZNcE1RTnhSODY1YUxDWjhPTEJiNkhYYVBIRW1Ndnh4SmpMOEg3UlduemQ1dVRTMCtHbUN0eXkrUTJmNVJOaUIyTjJ5bGc4dG5zcHJKSmQ2WWFTT3hmeGhrZ2NNOWZqOHF5cHFMZVo4RjJicm1vVVhCaWcvUkNkclNRQzBLbjJpSEN0RVJQaUJtTmxtVklaQm9ZbHVpODllVjdxelF5THg1MDVjNkFWUk94dktNWE01TkdvTWpmZ3k1TE43YlpXdFoxc1BpMGtGa2FOVGhsQTZGd2VxVlg2ZEhxR1daMmdUTDlWYVdsQWxhVVI4ekltSWpjeURjdEt0MkZGMlRiM1NGOEJTamVMOWlxeVE1Ynd4SjdQOGVESStUalVmTXo5UlZidi9BTFNvUFd6Q3RlRllIQjRFdDQrL0l1N3hKSXM0NmlwR3JkdVhvd1NVelZ1SFRvYks4cTJZMVhGUGx5YU9RVS9IZHNEaTJSRHRDNFU5dzYvQUpJc1lWSCtTcFNZYXZEM1haL2d6cHc1ZUhuQ0g5MnRoV05pc3RCZ1ZmcVZTWkNnRVRUUWkxcUVhdzB3YXZUWTZKd215UFB6YzVWUGhqTFl5UzVKeXEyTi9mN0dyWVBCTklMb3R4c0pkYXpPMm94MVZRZmNnMVFiYkMxNHBlQjdBSERmS2V2aFVaZkFJY3ZZVmx1SXd1Wkt2RmJ3UFpJTVViZ3padzdHeFF6RU80V3IvQjRFdnpxNkdXY2tqc0JGbVpPdzh0aE8xVk9ONlVRTjhtSUc0cWVLdmRBS0dzeE55OE9wOFVQZ2tDWHNyaitLMzI5WTVEVzQ5cVBpZGU3UjduYko0ZFdWeVorVExaOEFZSHpzSU95c0s0WUFBVk1UaG1GcVFvN1g1ZWh5Y3gwMjF4d0NvTFRxNnpWYWlCQVFvdzlEbExOL3Q3L3ZMa0VRM0MyNVUrS0g0dnJzczFCdGFjUWJCY29BenJTUVdQd2xkeTRpZFNHSTBZZTVyemkxcDlGdXh2cnFnL2lvZUMzU1FtSnhTc3hBOTREamJiV0ZYcmRVZHZFWFpGM2Z0KzlQdWIzZDkvSzh1VTVXV0FJMlZ1ZTdmNzh4MFprWUZKN29OMklMZ29DelU4YTZaMFdnd09sTngxV05JR0owZENiT1RSMkh2TmhCcUxJMDR0SGRuN3JIR3YzZjlnOXc3L0R6Y2VYQTMyQnUybmo4VUxFTG02cnpVZEIwekt1YlQ0dkQ2alVqakd2dTUvVFFXQlExVjZIWVZJV2hFU200ZjhTRlNBcUp3bi8zTDhQR21uejhiY1JGdUhuSUxPUkdwdUhOd3ovN2ZFL3d1QlVjR0tEOTBEb3J1bGJVZHVvdVI5TVNjMkVRZGRqZ25JZnkrdXl6TUN3eUZRNVpRa0hUTVdTSEorUE01SkdZa1R3SzFaWW0vSFhIQnpqVWRBeFhEVHdkVnd6OERjNUpHNGNmeW5kaGJkVitkMHRRdkNFQ2Z4MHhEMG5HYUpTYVdpZGJuNWt5R2pPU1I4UFJaZ0w0UmxzTEhoL2RPcW04S0lqUWlScThXdkE5dml2ZmlkY0xma0NqM2V3emVFOEczSGNZSEJtVjRiNnJrdFZqTHQ0bXV4bDNiM3ZYNytWTjE1MElSVUhFbFBpaEVDQzRCL1RKQUU2SkdlRCtFamd0SVFkbkpvMUV0YVVKbng3ZGdEQ3RBZUU2SXpSMkFZK09Yb0FrWXhRV0hmelcvWVcwczY0WU4vMzZPczVQRzQ4emtwUytwdytOOUgvTFZFQzVETjAyUUxzdUdidG1SN2dyNXp6a3hRN3krL3EyZlRBM1Z1Zmo4VDJmdC90KzVOL2VoaEt2R1IwOG5aWXdEQUJRYVduRVkzdVd1di9XTnNtQlIzZC9odXV5ejhLTTVGRXdTemE4bXYrZHp4NTN1TGtDeTh1MllXdnQ0Uk9hcDNkcVFnNGlkYUhZWFY4TXUrekE2SmdzWkljbnUvc0V0NTJ0QnZEY2g0N2ZTbm15NVJzZGs0VkVZeFJlUC9RalpNaVlHSmVOSkdNVVh2QVlZUGZQc1ZkQUs0anVXOTY3ZUhaajhEY2JpRTdVUUNkb1lCQjFHQjJkQlp2a3dCTjd2M0MzTkplMDFLRFcyb1J5Y3gyMjF4VWR0M1hzc3lNYm5OMXlCRnlmZlJZa1NPM09CQ0lLQWk3T21JeWhrY3BBclJhUEV3TFg5KzBmTnI3czk3V3ZUYndlV2tGRWs2MEZKYVlhWEpaMW1udTJJSmVEaldWK1ozQVFJZUM3OHAzNG9NME5wOXBha0RrRlp5V1A2cEc3WVBaWHZlRzRlbG5XYVJnYWtZS2hrYWtJMWVqaGtDV3NMTitKdHcvLzdIWEZwZGhVaFR1MnZvMzVHWk53YnVvNFhKZytFUmVtVDRRa3l5Z3lWZUwrSFIvNkhRZy9NM2tNcmhsME9nRGc2ZjNmNEtZaHMzQlc4aWlVdGRUaXI5cy93RUZuMTQyLzdmd0lOdzZaNGI1QjJLMmJGM3Q5WC9DNEZSd1lvUDM0dVdLUDEyMDNqMmRaNlZiVVdwdmNBNGUrTzdZVDIrb0tzYVp5UDZxdFRiZ3padzVHUjJmaWY2VmI4VUhSV3ZmQlkvR2hIN0c2Y2g4V1pFM0J4Wm1UY0xDeHpGM1JxeXlOS0d1cHhiNkdVcXdzYSswZnR2alFUMWg4NkNmVnYxTm5CaXhVV1JweFp0SkliSzh0OHBwREdtaS9iNkRyTnFkNlp5djIvb1pTRkRsL2h6V1YrN0FnYzRyekMwV0FUYklqdjZrY1g1YjhpaWE3R1kvdS9zeTluV2NQTE1PWTZFeWZ2bkFtdXdYdkY2M0IrMFZya0dpTVFscElMS0wxb1RCcTlOQ0xHbWdnUW5TMnJQbnJndUpxOGRScnRMRGJIWGpoNEFxSVVHWUVhYisvb3dDdElMb0hRbEhYMlZDZGo5V1YrL0J5L25jK1hRVHNzZ012SGx5Qjc0L3Q3SER1M3BPWjVXSjE1VDRNQ2t2QzlscmxKRy9Sd1cvUjRyQjJPQkJIS3loVEpYWTBkM2xYbFc5N2JSR2UzUHVGZXdxdTV3NHM4MnJ4ZW5UM1p6QTdiREE3ckRCTHR0Yi9PMnh3eUpMN3JvcDZVUU83d3p0QXJ5amJnYU9tYWxna0cxN0tYNGtQaXRmNjNKamg3N3MrVVZWZXUreEF0RDRNWVZvRC9sZTZ6ZStkQmdIbFN0VFltQUhJaVV6RjNvWVMvT294eFZpZHpZUWRkY1ZlTjBQeGRNdm1OOUJnYTRFTTRPNXQ3eUFqTE42clM0ZGRsbnk2b0xob1JRM01EbHU3MjNaeG5UajF4RjB3KzZ2ZWNGeHR0cHN4Tm1ZQThodkxzYmJxQUg2dTJOTnVkdyt6dzRaM0NsZmg4Nk9iTUQxeE9DYkdaU00zTWhWcksvZTNPNHZVaHVxRDBBb2lkdFVmd1lIR010Z2tCMnFzamZqc3lFYXYyVjFza2gzUDdWK0dMVFdIb1hOK3YzamljU3M0Q0hKbjdtUFpDL203UE5oYkdUVTZoR3VOSFE2RVNBMkpRYW5IYlQwRHhUV2ZhMmVGYVBSSU1FYmlxS242dURkdjZJODZtbG1ndHdxbXVrWGVCQ2hYZzNxNkZUVkVvL2VaVzc2dEFXRUpNRHRzSGM3bzBkVkdSR1dneHRyWTRmeTZnSExKWEJTRUx2M2NXUGU3MTRrY1YwTTBlb1JyamUyZTZCMlBSaENoRWNRK1A5VmhNTzY3UFVGb001cVpMZEE5UUdrbDZqaVU5b2J3RFBpL2hOMlJGb2NWeGMzcVJ2NFRVZmVRNFR0VFRVOW82Y1N0dzl0ckplNU91enM1bmFCeXAwTTJBQVNURXptdXRqaXNuZHBYMitPUUpYYnhJVGNPUFNZaUlpSWlVaUZvQS9UeHBpVWlDclJnM1VlRHRkeEV2VVd3MXFGZ0xUZDFIZTREblJlMEFUclpHQjNvSWhCMUtGajMwV0F0TjFGdkVheDFLRmpMVFYySCswRG5CVzJBbmhpWEhlZ2lFSFVvV1BmUllDMDNVVzhSckhVb1dNdE5YWWY3UU9jRmJZQStQMzBDRWd5UmdTNEdrVjhKaGtoY2tENGgwTVU0SWF4YlJDZU9kWitDVlREdnU0RVF0QUU2VktQSHpVTm5CYm9ZUkg3ZE1uUTJRalQ2UUJmamhMQnVFWjA0MW4wS1ZzRzg3d1pDME00RDdiSzlyZ2d2SEZoeHd2TTZFbldsQkVNa2JoazZHNk9qTXdOZGxKUEd1a1hVZWF6N0ZLejYwcjdibmRyT0F4MzBBUm9BVEE0cnZqaTZDUnVyODFGdXJqdnUzSkNKdjFhaU1UTUNMWW5HSGlvaDlXVkdqUTdKeG1oTWpNdkcrZWtURU5xSHp1Qlp0NGpheDdyZktyS3dFUzN4SWJDRjgvWVN3YUF2Nzd2ZHBVOEdhTFgrY3Z2TkdEeGtLRzY0NWZaQUY0V29UMkhkSXVxZi9uTDd6Wmg1OXJtWU1mdWNRQmVGcUZ1MERkQkIyd2Y2WlBYRDh3YWlIc0c2UmRRL3NlNVRmOUp2QXpRUkVSRVIwWWxnZ0NZaUlpSWlVb0VCbW9pSWlJaElCUVpvSWlJaUlpSVZHS0NKaUlpSWlGUmdnQ1lpSWlJaVVvRUJtb2lJaUloSUJRWm9JaUlpSWlJVkdLQ0ppSWlJaUZSZ2dDWWlJaUlpVW9FQm1vaUlpSWhJQlFab0lpSWlJaUlWR0tDSmlJaUlpRlJnZ0NZaUlpSWlVb0VCbW9pSWlJaElCUVpvSWlJaUlpSVZHS0NKaUlpSWlGUmdnQ1lpSWlJaVVvRUJtb2lJaUloSUJRWm9JaUlpSWlJVkdLQ0ppSWlJaUZSZ2dDWWlJaUlpVW9FQm1vaUlpSWhJQlFab0lpSWlJaUlWR0tDSmlJaUlpRlJnZ0NZaUlpSWlVb0VCbW9pSWlJaElCUVpvSWlJaUlpSVZHS0NKaUlpSWlGUmdnQ1lpSWlJaVVvRUJtb2lJaUloSUJRWm9JaUlpSWlJVkdLQ0ppSWlJaUZUUUJyb0EvVW1qUlVaRm80d0dzNHhtSzJCMXlMQkxnQ3dIdW1SOWl5QUFXaEhRYXdTRTZZRklvNERFQ0FFUkJpSFFSYU51d3JyVk0xaTNxTGRoM2U4WnJQdStHS0M3V2FORlJrbTlqSXBHQ1MyMlFKZW1mNUJsd09ZQWJBN2xDN1dpU1VaK0ZSQ2lBeElqUktSSENRanZ4NVcrcjJEZDZubXNXOVFic083M1BOWjlYd3pRM2NSc0F3NVdPVkJhejlQZzNxTEZCaFRWU0NpcUFWS2pCQXlKMThDb0MzU3BTQzNXcmQ2SGRZdDZBdXQrNzlPZjZ6NERkQmVUWkNDL1NrSlJqUVNwVFIzWGFZQ0VjQUZ4WVNLTVdzQ29CUXhhQVJyMlJPOVNEZ213MkdXWTdZRFpEbFEzUzZoc2ttRnp0SzVUV2kranZNR09yRmdSMmZFaXhQNTE0aHlVV0xjQ2ozV0xBb0YxUC9CWTkzMHhRSGNocXdQWVZ1SkFyY203aGllR0M4aU1FUkViS2tEbzR6dFViNkFSZ1ZDOWdGQzk4amcxVWdOWkJtcE1Nb3BySlZRMEtYOGZTUVlPVjB1b2E1RXhOazBEdlNhQWhhWU9zVzcxRHF4YjFOTlk5M3NIMW4xZkROQmRwTkVpWSt0UmgxZC9yT2dRQWNNU1JVU0hzSFlIbWlBQWNXRUM0c0kwcUcyUmNhQkNxZUFBVUd1U3NiN1FqbFBTTmYxNlFFUnZ4YnJWdTdGdVVYZGgzZS9kK252ZDUwV09MdEJva2JHaHFMV1NDd0J5a2tTY21xVmhKZStGWWtJRW5KcWxRVTZTQ05kZnA4VUdiQ2h5b05IQ3ZuVzlDZXRXY0dIZG9xN0N1aDljK21QZFo0QStTVllIc1BXb0F3NUplYXpUQUhrWkdtVEY4S1B0N2JKaVJPUmxhS0J6WG1KeVNNcmYwdXJvK0hYVU0xaTNnaGZyRnAwTTF2M2cxWi9xUHZmR2t5REpTdDhzMXhteVRnT2NtcVZCWEJqUGpvTkZYSmh5MXV5cTdDMDI1Vy9hZHFBSzlTeldyZURIdWtVbmduVS8rUFdYdXM4QWZSTHlxeVQzd0FZQndKaFVEY0wwck9UQkprd3ZZRXlxeG4zWnFkWWtvNkJLQ21pWitqdldyYjZCZFl2VVl0M3ZHL3BEM1dlQUVSck5Wd0FBSUFCSlJFRlVQa0ZtNTl5SExzT1NSSjRoQjdHNE1HVmdpa3RoalFRekorZ1BDTmF0dm9WMWl6cUxkYjl2NmV0MW53SDZCQjJzYXIwY0VSMGlzRzlXSDVBVjJ6cXkyelh2S1BVODFxMitoM1dMT29OMXYrL3B5M1dmZStjSmFMVElYbmRDOGp6RG91QTIxT052V1ZJdm9hbVBqaDd1clZpMytpN1dMZW9JNjM3ZjFWZnJQdmZRRTFEaVVja1R3d1ZPcWRPSHhJUUlTQXh2L1hzZTVTMWpleFRyVnQvRnVrVWRZZDN2dS9wcTNXZUFQZ0VWamEyWElESjVpYW5QOGZ5YlZqVDJqWW9lTEZpMytqYldMV29QNjM3ZjFoZnJQdmRTbFJvdHN0ZjBPckdoUEV2dWEySkRCWS9wZCtRK093bDhiOE82MWZleGJwRS9yUHQ5WDErcyt3elFLbm1lT1NXRUN4Qll6L3NjUVFBU1BFWis5NVd6NWQ2T2RhdnZZOTBpZjFqMys3NitXUGNab0ZWcU1MZiswZVBDdXViajI3NTlPNTU1NWhuVTE5ZWY5TFlrcVh0R3VDNWZ2aHozM252dlNXMWo5ZXJWbUQ5L1BrcEtTcnFvVkVCemN6TTJiOTRNcTlXS28wZVBkdGwyUGYrMm5uOXo2ajc5b1c1dDJiSUYxMTU3TGN4bTgwbHZxNjB2di93U3Q5NTZLK3JxNmpxMXZzMW13NUlsUzFCZVhnNEFjRGdjc05sc2tPWHUzZDladDZpdC9sRDMvZUZ4TmJneFFLdlViRzM5djFIYk5kdjg4TU1QWWJmYkVSVVZCVm1XSVVrU2JEWWJiRFoxRXliVzE5Zmp1dXV1dzFkZmZlVzEzR3cyWTk2OGVUaDgrTEI3bWRWcWJmdnlEdFhVMUdEWHJsMWV5K3gydTZwdGFMVmFtTTFtNkhRNlZhL3JTSGw1T1I1ODhFRTBORFRncnJ2dXdnY2ZmTkFsMnpWNkZMRlozVWRGSjZnLzFDMVpsbEZSVVFHOVh1OWVkLy8rL1NndUxzYlJvMGU5L2gwNWNnUUZCUVZvYkd6c1ZCbWJtNXR4K1BCaGhJU0VkR3A5VVJUeDRZY2Z1c1A4K3ZYck1XL2VQSngzM25tWU0yZE91Ly9VZm5adHNXNVJXLzJoN3Z2RDQycHc2NkpkdGYrd09sclBtcnFpb3E5YXRRbzdkdXdBQVB6MDAwOWV6ODJaTXdlNXVibjQxNy8rNWZPNmwxNTZDZW5wNlY3TEZpOWVqT2JtWmt5WU1NSGRrcVRYNjJFd0dHQ3oyZHdWYk4yNmRYanR0ZGN3ZS9ac1hIenh4VDdiM3Jkdkh6WnMySUNycnJyS3ZVd1VmYysxM243N2JSUVZGZUhtbTI5R1ltTGljWDlYMXpiOGJhc3RrOG1FdXJvNmFEUWE5ekpKa2hBVkZZWFEwRkQzTXAxT0IwRVFFQjhmanp2dXVBTWZmZlFSTHJyb29wUCtNakY0L0cwOS8rYlVmZnBEM1hMdHo2NDZVRnRiaXp2dnZMUEQzK1ArKysvSHBFbVRBQ2doV1JBRWhJU0VRR2h6bmR1MWJWYzRkNUZsR1RhYkRTYVRDZEhSMFQ3cmE3WEtoejErL0hnc1diSUVXcTBXVFUxTk1CZ01NQmdNTUpsTStPYy8vNG1pb2lMY2VPT05yRnZVNWZwRDNlZHh0ZS9WZlFab2xld2VWM0lNMnBQcnFGVmRYWTFGaXhiaDNIUFB4Y0tGQzdGNDhXS1VscGJpdnZ2dWc5MXVoMDZudzU0OWV3QUFiNzMxRm5RNkhiWnMyWUtubm5ySzV5RDU4ODgvNDRjZmZzRGYvLzUzSkNjbjQ2R0hIa0o0ZURqdXV1c3U5NEgycDU5K3d2cjE2MUZiVzR1enp6NGJ2LzN0Yi8yVzYvUFBQOGZxMWF1UmtaR0JNODg4MCs4Nng0NGR3OWRmZjQyY25CekV4OGY3UEgvQkJSZTBleVo5OWRWWCt5eExUVTNGSzYrODRuNjhkZXRXUFA3NDR6N3IzWGZmZmNqTnpZVk9wNE5XcTNXZjhadk5ab3dlUFJvalI0NUVjM016d3NMQ1RxcXllLzV0SFgxbjN2ZGVyUy9YclphV0ZxL3R1a0p0VEV3TVB2NzRZeGdNQnA4RG9NUGhnTlZxOWRxUHYvamlDN3ozM25zZC91N25uWGVlMytWeGNYRjQ2NjIzM0MxeHJ2TElzZ3l6MlF5ajBRaUR3UUFBZU95eHg2RFQ2ZkRIUC80Ump6LytPRFFhRFo1OTlsbWtwS1IwK042ZHdicEZiZlhsdXUvQzQycmZxL3NNMENwNWRnL1VuR1FIR0t2Vml2SGp4MlAyN05td1dxMHdtODNRYXJXdzIrMXdPQnd3bTgzdU04V0lpQWpvOVhyM1dhTG53WGJEaGcxNDl0bG5jZDExMTJIczJMRm9hV25CT2VlY2cwY2VlUVRwNmVsWXNHQUJBQ0EvUHgrWFhub3BKazJhQkoxT0I0ZkQ0YmRjdDl6eS8rM2RlMWhVOWI0LzhQZWFPekxjSEJNMUxsWkdLR2JlTmJlUFBWbFdtS2FwUFpuSHREVGIzdjA5ZVluU2lNcDlGR1hucGZSa1J0c1VUVS9lang1M20xM0kxcDNXanExV21ub3dSUktVUUFRQlo1aVp0WDUvVExPWVlRWmtBYUlzM3EvbjhaR1pXV3ZOV2pOOCtIN1c5em9UcDA2ZHd2cjE2OUd6WjArdldpdkFWYkMvLy83NzBPdjFlTzIxMS96ZStlcDBPdlR1M2RzcnFILzg4VWVzV2JNR1M1Y3U5VHJtNXMyYmtaT1Q0N1YvMzc1OXNXUEhEaGdNQmd3ZlBoeHIxNjVGZUhnNE5Cb054bzhmai9MeWNxL3R4NHdaNC9VNEpTVUZzYkd4ZnErdkxuUWVseVEyL3h2bFprSE5zZlhTU3k5NS9jNjZrOXhaczJiaHlTZWY5SHNOV3EzV3B6dkc4T0hEOGNRVFQ4ZzFSSjcyN3QyTHJWdTMrazJ3blU2blhQQmV1SEFCczJmUGxsK2JObTBhQUdENzl1MHdtVXdBZ09uVHAyUGh3b1dZUG4wNmV2YnNpVGZlZUVOK3JhRVlXMVNkbW1QZmplV3ErbUtmQ2JSQ2dsQVY3RTZ4WWNHK2NlTkdIRHAwQ0JrWkdRQmNOVUdDSU9EbGwxK1dCL0lrSmliZTlEaVptWm1vckt6RWhnMGJzRzdkT2dRRUJDQWtKQVR0MnJWRFdsb2F1blhyQmdCNDVaVlg1T1lwcDlPSnlaTW5ZL2JzMmVqWnM2Zlg4Y3htTTZaT25Zb1ZLMWJnN05tejZOdTNyOWZydWJtNXlNL1B4N1JwMC96ZUpRT3V3ajh3TU5Dck9Td3ZMdzhBMEs1ZE82Lzl6R2F6engrTDZuZTVHbzFHcmgzYnNHRUQ5SG85dEZvdExsMjZoS2xUcDJMZnZuM3laMmkzMjcyYXFPckRzMFpFd3hIaFRVTE5zWldjbkF5ejJZeVZLMWZpK1BIalNFdExnOFBoZ0U2bjgyb0dyazZTSkxsQTF1bDBDQW9LUWxCUWtOOXQzZkVSSEJ4YzZ6VkZSa1lpTlRVVkowK2V4UHZ2djQvazVHUllMQmJvOVhvTUd6Yk1aL3VzckN5dmd2VGpqejlHaHc0ZGFuMlAyakMycURvMXg3NGJ5MVgxeFQ0VGFJVjBHc0QrK3cybXpTR2hsYUgrdndWejU4N0ZnZ1VMSUFnQ3pwOC9qMW16Wm1IZ3dJR1lPSEVpMnJWckI0ZkRnZSsvLzk3dnZwNmpncDk1NWhuMDc5OGZIVHQyUkhoNHVCd1FWcXNWNmVucDZOS2xDM1E2SFU2ZlBvMndzREFBcnRrQUNnc0x2V3E0YkRZYjlIbzlOQm9OQmd3WWdDNWR1dmpjSlFOQXg0NGRrWnFhS2dlakpFbXcyV3hlTlZUVmE4ZHVSc24yN29GWS9ncHhRUkJRVUZEZzA0OU5LWnVqNnZhNG9UVWlWRGRxanEyT0hUdENraVJjdUhBQkFCQWFHZ3FIdzRHOWUvZmkwMDgvcmRQMVBQcm9vL0pqbTgwR2c4RlFwN2h4T3AwUVJWR09WNzFlai9Ed2NEbkJjQ2NGZ0t1QVhySmtDU3dXQzhyS3lqQm56aHlrcHFiSzd6bDkrblNmWm02bEdGdFVuWnBqbitWcUZiWEZQaE5vaFF4YUFmYmZPNzliSFVDckJwUWw3c0U3cGFXbFdMWnNHYnAyN1lyZmZ2c05VNlpNUWZmdTNURm16Qmk1TDlLb1VhTzg5dlVjN1JzYkc0dUVoQVMvZmFOV3JWb0ZBSWlQajhlSEgzNklsU3RYeXE4TkhEZ1FuVHQzbGgvUG16ZlBhMFN4UC81cXFOeDI3dHdwRjY2Q0lPQ3JyNzdDVjE5OTViT2R2NzVhOTl4emo5ZGpoOE9Cdkx3OCtYaUZoWVVRUlJGUlVWRklTMHZEa1NOSHNIcjFhbmw3ZC8rc1k4ZU9JU2twQ1FrSkNYajQ0WWRydlpiYTJEdytTb05XQmJmS3pZQ2FZd3NBenB3NUkwOHg5OVpiYnlFbUpnYkRody9IZ0FFRDVHUTRQejhmQ3hZc3dLWk5td0JVMVVDYnpXYXZZNDBlUGJyR2EvY1hvODg4OHd4ZWZmVlZyK2V5c3JJQUFKOTg4Z251dmZkZVRKZ3dBUnFOQmhhTEJlSGg0WElTRUI0ZURnQ05OdlVlWTR1cVUzUHNzMXl0b3JiWVp3S3RVS0NoYXZvVnE3TFpadnpLenM3RzBxVkxvZFZxc1hEaFFnUUZCU0VqSXdNZmZmUVJjbk56OGZqamo4czFRSjRzRm92WFk2UFJpTW1USjNzMUMwMmVQQmw2dlI0Mm13M256NS9IaHg5K1dPc2Q1UHo1OHlGSkVqUWFqWHpudW0vZlBodzhlQkFwS1NrQWdLbFRwMkxjdUhFWU5HaVF2SjhvaWo2RG5RRGdEMy80QXlaTm1pUS8vdUdISDdCcTFTcWtwS1RJZCt3QXNHblRKcCsrV3RldVhjUDA2ZFBseDRzV0xZSkdvOEhldlhzeGJ0dzRaR1JrWU9QR2pmSWZub3lNRFBUcTFRdkxseTlIang0OTBMdDM3eHF2c3k2c0hqTWRCVGFzd28zcVNNMnhCUURwNmVuUWFEUVFSUkhSMGRIWXMyY1BSb3dZSWRmK0FwRDdJSHJHaHovcjE2K0h3V0M0NmNoNzkvUmQxV3VOOC9MeWtKK2ZEd0JvMDZZTjl1elpnMmVmZlZhK05rKzFGZTcxd2RpaTZ0UWMreXhYcTZndDlwbEFLeFJzRWxCUTVycFRMaW9YMFNHNC9uMkNjbk56TVcvZVBIVG8wQUh2dnZ1dTNMZngwVWNmUld4c0xPNjY2eTdvZExvNkRkNnBxU0RWYURUUTYvWDQ2YWVmNU9ZcHA5T0piZHUyWWRDZ1FWNkJIeFVWNWJPL0tJbytmYTdDd3NMcTFKUmpNcG5rMml2QTFWUU11QXBzejc1YUFRRUJQb3MzV0N3V2JOKytIVWFqVVI3czRKN1N4MncySXlFaEFaMDZkY0w2OWVzQkFKOS8vamwyN05pQnVMZzR2UDc2NjNJdFJIMFZsVmMxNVFXYm12K2Rjbk9nNXRncUxDeEVSa1lHK3ZYcmh5TkhqbURDaEFrNGVQQWdqaHc1Z3JDd01CdzRjQUFUSmt5UUMwdUh3NEUxYTlZZ0ppWUc4Zkh4UHUvdGJ6YU1RNGNPNGNzdnYwUlNVdEpOZi85MzdkcUZIajE2SUNNakE0TUhEMFp1Ymk1c05oc0F5TEZXV2xxS1NaTW1ZZnYyN1FCY05kRGp4NCsvNmVkMU00d3RxazdOc2M5eXRZcmFZcDhKdEVKdGd3UmtGN3ArL3ExTWdpU2gzc3VPUmtaRzRxMjMza0pjWEJ6R2poMExwOU5aYTU4bFVSU1JrSkNBZ1FNSCtuMTkzYnAxV0xkdW5jL3o3ajhDa2lUaEgvLzRCejcvL0hQazUrZkRaclBoNVpkZnJ2VWNmL25sRjBSR1JpcTRLc2p2cFVUMWxaNEVRZkQ2QTZmUmFMd2VQL1RRUS9qdXUrL3c5Ny8vSFlDcnVhMmtwQVJ2dnZtbTRuNWkxVWtTOEZ0NTFmbTNEV3IrZ2Q0Y3FEVzJKRW5DMnJWckVSd2NqQ0ZEaHVESWtTTXdHQXhZdW5RcElpSWlzR2JOR3Z6NDQ0K3dXQ3dvTFMwRjRHcUdMaWtwUVdwcUtucjE2dVV6SCt5WFgzNkp4eDU3RE1YRnhTZ3FLa0pNVEF6YXQyK1BFeWRPWVBQbXpmSmNzei8vL0ROU1UxT1JtSmdvRHk2OGN1VUswdFBUa1pDUWdJeU1EQVFIQnlNNU9Wayt0dEZvaE1sa2twdXpHMnYyRGRkbndkZ2lYMnFOL1pxd1hGVkg3RE9CVmlqSUtDQkFEOXl3dXdZOVhLMlFZQW1zL3k5Q3IxNjlBTGdXUHhnMWFwUThOVTUxVjY1Y3dlVEprMnNkd0xOZ3dRS3ZKcURxVGErTEZ5OUdURXdNbm4vK2VmVHAwd2VCZ1lHMW5sdEJRUUhPbmozcjFWeFVWNklvS3VxcnBYUlVmMzUrUHY3ODV6OGpQajRlQnc0Y3dNU0pFekZuemh3Y08zYk1aL1N6VWxjckpIbEFTNEJlUUpDeCtRZDZjNkRXMkRwNThpVCs5YTkvSVRFeDBhczVOaUlpQW5hN0hmLzg1ejh4Yk5nd0JBY0h5d2swQUV5Wk1nWFRwazNEQng5OGdQZmVlMDkrL3RTcFUvamdndzhRRWhLQ00yZk80SXN2dnNET25UdlJxVk1uUFBIRUU5aXhZd2NlZnZoaHhNVEVJRHc4SElXRmhVaE1UTVNTSlVzUUVCQ0FiNzc1QmdFQkFUVTJ4OXBzTmxpdFZyblBjL1gvRzRLeFJmNm9OZmI5WWJtcW50aG5BbDBQYllNMHlMbnF1ck83V0N6Q0V0aXdxVjBBMTUxZ1dsb2EwdExTYXQydXRtbGtsaTFiaG1YTGx0WDQrdHR2djYxb0ZPMW5uMzBHazhsVTQ2VHZiaGN2WGtSa1pLVFhIYXJENFVELy92M3JORjhsZ0pzMkRZbWlpS3lzTElTR2hpSTBOQlNMRmkxQ3o1NDlNV0xFQ0J3NGNBQlJVVkVZTldvVWtwT1RzWHo1Y3IvTlpuVjFzYmpxcmwwTmQ4bk5pUnBqcTJ2WHJraEpTY0VERHp5QTQ4ZVBlNzMyOWRkZncycTFZdVRJa1Q3N3RXL2ZIb01IRDhiZi92WTNaR1ptNHBGSEhnSGdtcSs1ZmZ2MjZOZXZIN0t6c3dGVVRVLzF3Z3N2d0d3Mkl6bzZHZ0RRdW5WckpDWW1ZdDY4ZVZpeVpBbVNrcEl3Y3VSSVJFUkUxQmh6bm4wa0FkKzVZQnVDc1VVMVVXUHMrOE55VlQyeHp3UzZIdTRPRVpCejFmVnpRWm1FYXpja2hBWTA3QmRDRUFTTUhUdTJ4c0txb0tEQXAyQ3I3bzkvL0tQUFlJZmFKQ2NuWThpUUlUNTNsZzZIQTU5Kytpa3lNek14YTlhc204NHJ1M1hyVmx5OGVCRXBLU2x5YzlEaXhZc1JHaHJxZFFkYzAzeVZia1ZGUmRpMWF4ZkdqQm1EME5CUVNKS0VreWRQQWdCZWYvMTFtTTFtUFAzMDA5aS9mejlNSmhQbXpKbUR3c0pDZWY4WFhuZ0J4NDhmeDhLRkMvSHV1Ky82akVDdWkrSWJrdHdYRHdBaVF0UVI2TTJGV21QcmdRY2VBT0RkQkN1S0lyWnQyNGFoUTRmS0JWLzFKdHFSSTBmaTNMbHo4aXdjcDArZnhuZmZmWWNaTTJaNEZhenVuOXUwYVNNM0g2ZW5wNk93c0JDalI0L0dsQ2xUc0diTkdodzllaFFEQmd4QW56NTlhanozMU5SVWhJZUhvN1MwRk9QR2paUG5nclZhclExS3BobGJWQnUxeHI0YnkxWDF4VDRUNkhvSU1ncm9FQ0lncjhUMUMzR21RRVMvNkliZkxkdHNOcFNVbFBoOXJheXNyTlo5M2V2WnV3Y1hlRTdIQTdqK2tGeStmRm0rVTg3UHo4Zmh3NGNSRnhjbkIzcFpXUm0rK2VZYjdOeTVFNWN1WGNMNDhlTjlWa25UNlhRNGNlSUV1bmZ2RG8xR2c5TFNVcHc0Y1FKdDI3YjE2a3ZWcFVzWG4zTjBGL0kxTFVXYW01dUwzYnQzSXlvcUNnODk5QkRtenAyTGlvb0tQUG5ra3hneVpBaGlZMlB4ODg4L0l6TXpFd2tKQ1Q1OU0zVTZIZDU4ODAzTW56OGY2OWF0dytMRml4VVBlamhiVUhXWGZIZUlCbVlWTkRNMUoycU5MYzlqdWYvWGFEUjQ1NTEzRUJvYWlweWNIQnc5ZWhUWjJkbGV2OWRSVVZIeWxGbUFhMHFyc0xBd1BQNzQ0d0NxYXBpS2k0dTlSdUJYVmxaaS8vNzl1SExsQ2thUEhvMzQrSGhFUlVVaExpN081MXc4ay9hYWZnWWdMK2hTMzhVVUdGdFVHN1hHUHN0VjljWStFK2g2dXIrTkZwZExIUkFsNE5vTkNUbkZJcUxENmo4enVOUHB4SzVkdTdCcjE2NmJidWVQWi9DY1BuMGFxMWV2aGlBSWNzMVZ0Mjdka0pTVTVMVlBlSGk0dkRpRDFXckZ6Smt6VVZoWWlJaUlDQ1FsSmNuOXlEd05IandZNmVucE9IejRzUHljMld6R0s2KzhjdE5yZE5leTdkNjlHME9IRHZVYTRXeTMyN0Z2M3o3b2REcjA3ZHNYb2FHaGVPNjU1L0RJSTQ5NE5VdDE3dHdaSzFhc0FPQnE0c3JLeXZLcWliTllMRmk2ZENsQ1FrSVVCM25PVlJIWGJyaitlR3NFb0ZNYkZjejAzZ3lwTGJZOHVRdGd1OTBPbzlFb0R5U1NKQW1iTjI5RzY5YXQvZlpsZEpzL2Z6N09uVHNuZDltNC8vNzdJUWdDWG56eFJaOXRCVUhBekprejVmNmRuc2x6OVhOeG40UG50YnFmZHpnY09ISGlCUGJ2MzEvakloQTN3OWlpdWxCYjdMTmNWWGZzTTRHdUo1TWVpRzZ0d2ZraTE1M1ZtU3NpekFhaDNnTWZLaXNyTVg3OCtKc09kbkFYYXRXTkdUTkc3dmQ0MzMzM1lkQ2dRZWpSbzRjY0pILzYwNTlRVVZIaFZhdGtNcG5rMmlTVHlTVGZtZmJwMDZmRzZYdG16NTZOR1RObWVQM0IwZXYxZFJxaDZ4N2tsSm1aS2ErQzVrbXYxK1BGRjErVXozbkVpQkcxSHUvQ2hRdElUVTMxNlV0V2ZjYUN1aWdxbDNERzR5NjVZMnNOVFA1WFY2WmJURzJ4NWVuQkJ4L0VpaFVyZk9aMkRRNE94cFl0VzN3V1RLbE9yOWNqTmpaV2Z0eXJWeTlzMmJMRmJ3MWJZR0JncmZOSkc0MUdiTml3d2FzZ1hiMTZ0VHdYYmtCQUFDWk5tZ1JKa2hBWEY0Zjc3cnV2WHNrelk0dnFTbTJ4ejNKVjNiRXZTRXJuUlZHQitYTm00TjVPOTJQYXJQL1hvT09JRXZCOXJoUEZGYTZQVUs4RitrVnJFVmlQWlVnckt5dWgwK2xxREREM1d2UjFEYXFXd09sMG9yaTQyRysvTHlYS0t5VjhtK09VUndpSHRSTFFPMUlMRFQ5bXhSaGI1SW14MVhMTW56TURRNTRhaWlmaW4yN1FjUmo3dHhmTDFab0oxWDVKMUZPWGZodG9CS0Q3M1ZvRS9INUhaWGNDMytZNFVWU3UvSjdrWnF1S0NZSWdML2RMTGxxdHRzRkJYbFR1SGVRQmV0ZDMycHlEWEEwWVc4MGZZNHZxZzdGL2U3RmNyVHNtMEExazBBSTlJclRRL3Y1SjJwMUFWcTRUT2NWaTdUdlNiWmR6VlVSV2JsV1Fheld1NzlMUThIRXIxQWdZVzgwWFk0c2FnckhmZkxXazJHY0MzUWlDakFMNlJWZmRNVXNBVGw4UjhXMk9VKzQ4VDNlTzRodXV1K1BUQlNMYzMwNkEzdFZNcUliSjNkV0VzZFc4TUxhb3NURDJtNWVXR1BzY1JOaElnb3dDK25mVTRmaWxxcjViMTM3L2hXcHJGaEFWcGtIclZrSzlseWVsaHBFazEwcElGNHRGci9rb0FWZmZyTzUzcS9NT1dRMFlXM2MyeGhiZEtvejlPMXRMajMwbTBJM0lvQVY2UjJxUlhTZ2k1Nm9JOGZmZnA0SXlDUVZsVHVpMXdGMkJBaXlCcnBHb1JoMWcxQW5Rc1IyZ1VUbEV3T2FRWUhNQVZqdFFWQzdpdC9LcVpVVGROSUpyVlBCOWJUU3E2NXVsTm95dE93TmppNW9hWS8vT3dOajMxV0lUNkYreS93OS9PN0QvMXIyQk5nQkM2MDZRekZVckJ0bWRRRjZwaEx4Uy8zTk9VdE1SeXZJZ1hjM0crVjl1NEh4ZHRoY0U5T3pkRjVZR0RxNW9DUmhiTFJ0anErVksvK3YvM3RvM1lPemYwWlRHZmtObmJMbmRXbXdDRFRSQnNBTXdXOXFqZld4L2hOL3pJRXhCbGx2K2ZsU3pHNlZYVVhEaEIrVC9mQlJsVi9NVjd4OGFGc1pDdm80WVd5MExZNHZjR1BzdFMwTml2N2tuMEMxMkh1akdtSzlTcWVzMkNRWFhKWlJhSlpSWEFwVk9DVTRSY3BNVU5RNk40QnI1YTlBS0NEUUF3U1lCYllNRTFRNWt1Sk13dHRTTnNVVjNHc1orMDJEcys4NEQzYUpyb0p0YWtMRmwvYklSTlJYR0ZsSEx4TmluMjRYZDdJbUlpSWlJRkdBQ1RVUkVSRVNrQUJOb0lpSWlJaUlGbUVBVEVSRVJFU25BQkpxSWlJaUlTQUVtMEVSRVJFUkVDakNCSmlJaUlpSlNnQWswRVJFUkVaRUNUS0NKaUlpSWlCUmdBazFFUkVSRXBBQVRhQ0lpSWlJaUJaaEFFeEVSRVJFcHdBU2FpSWlJaUVnQkp0QkVSRVJFUkFvd2dTWWlJaUlpVW9BSk5CRVJFUkdSQWt5Z2lZaUlpSWdVWUFKTlJFUkVSS1FBRTJnaUlpSWlJZ1dZUUJNUkVSRVJLY0FFbW9pSWlJaElBU2JRUkVSRVJFUUtNSUVtSWlJaUlsS0FDVFFSRVJFUmtRSk1vSW1JaUlpSUZHQUNUVVJFUkVTa0FCTm9JaUlpSWlJRm1FQVRFUkVSRVNuQUJKcUlpSWlJU0FFbTBFUkVSRVJFQ2pDQkppSWlJaUpTZ0FrMEVSRVJFWkVDVEtDSmlJaUlpQlJnQWsxRVJFUkVwQUFUYUNJaUlpSWlCWmhBRXhFUkVSRXB3QVNhaUlpSWlFZ0IzZTArZ1pia3VrMUN3WFVKcFZZSjVaVkFwVk9DUXdRazZYYWZtYm9JQXFEVEFBYXRnRUFERUd3UzBEWklRSkJSdU4yblJyY0lZNnRwTUxhSWlGeVlRTjlpMTIwU0xwVklLTGd1NG9iOWRwOU55eUJKZ04wSjJKMnVaS3FnVEVKMklSQ2dCOW9HYVJBUklzRE1Bci9aWTJ3MVBjWVdFWkVMRStoYnhHb0gvcS9RaWJ3U1ZvSGRLVzdZZ1p5ckluS3VBaDFDQk56ZlJndVQvbmFmRlNuRjJMcnpNTGFJcUtWaEF0M0lSQW5JTGhTUmMxV0VXSzE4MTJ1QnU4d0NMSUVhbUhTQVNRY1lkUUswN0luZXFKd2lZSE5Jc0RvQXF3TW9LaGZ4VzVrRXU3TnFtN3dTQ1pkTEhZaHVyVUduTmhwb1dHbDJ4Mk5zM1g2TUxTSWlGeWJRamFqU0NSeS81RVJ4aFhmcDN0WXNJQ3BNZzlhdEJBZ3NURzQ1clFab1pSRFF5dUI2M0NGWUMwa0NybFpJdUZnc29xRE05ZjJJRW5DK1NNUzFHeEs2MzYyRlFYc2JUNXBxeGRpNk16QzJpSWhjbUVBM2t1czJDY2QrZFhyMXhRd05FUEJBV3cxQ0ExaXkzMjZDQUZnQ0JWZ0N0U2krSWVGc2dhdHdCNERpQ2dsSEx6alFJMExMd1ZCM0lNYlduWTJ4UlVRdEVSczRHOEYxbTRSdmM2b0tlQUZBYkxnRy9hSzFMT0R2UUdFQkF2cEZheEVicm9INzI3bGhCNzdOY2VLNmpmMXE3eVNNcmVhRnNVVkVMUVVUNkFhcWRBTEhmblhDS2JvZTY3VkFyMGd0b3NQNDBkN3Bvc00wNkJXcGhmNzM1bVduNlBvdUs1MjE3MGROZzdIVmZERzJpRWp0V0JJMWdDaTUrbVc2YThmMFdxQmZ0QmFXUU5hTU5SZVdRRmVObWJ1Z3YyRjNmYWZWQjZsUjAySnNOWCtNTFNKU015YlFEWkJkS01xRG1nUUFEM1hRSXREQUFyNjVDVFFJZUtpRFZtNXlMcTZRY0s1UXZLM24xTkl4dHRTQnNVVkVhc1VFdXA2c3Y4OTc2dlpBdUlhMVk4MllKZEExS00zdHdsVVJWaTdPY1Zzd3R0U0ZzVVZFYXNRRXVwNytyN0NxS1RJMFFHQy9UQldJYmwwMXE0Tjd6bUZxZW93dDlXRnNFWkhhc0dTcWgrczJ5V3NWTk0vYUZXcmVZankreTBzbElzbzRjMENUWW15cEYyT0xpTlNFcFZNOVhQSW80TnVhQlU2bnBTSmhBUUxhbXF1K3oxKzVYSFNUWW15cEYyT0xpTlNFQ1hROUZGeXZhbjZNWXZPeTZuaCtwd1hYV2NnM0pjYVd1akcyaUVndFdFSXBkTjBtZVUydDFib1ZhOGpVcG5VcndXUHFMWWtMUURRUnhwYjZNYmFJU0MyWVFDdmtXV3R5bDFtQXdESmVkUVFCdU10ajFnZldsRFVOeHBiNk1iYUlTQzJZUUN0VWFxMzZnMjhKYkp5UDc4U0pFMWk1Y2lWS1Nrb2FmQ3hSYlBqbzluLy8rOStZTkdrU3JGWnJnNDlWM2Q2OWV6RnIxaXhjdTNhdFR0dmI3WFpzMnJRSmx5OWZCZ0E0blU3WTdYWkkwcTB0ZUQyL1c4L3ZuRzZkbGhCYi92ejFyMzlGUWtKQ2c0NXgrUEJoakJrekJwY3VYV3Frc3dMS3k4dVJsWldGeXNwSy9QcnJyNDEyWE1ZV0Vha0JFMmlGeWl1cmZqYnBHdWVZMjdadGc4UGhRRWhJQ0NSSmdpaUtzTnZ0c051VlRaWmFVbEtDVjE5OUZmL3pQLy9qOWJ6VmFzV3p6ejZMOCtmUHk4OVZWbFpXMzEwbVNSSUtDZ3BnTUJqa2JjK2NPWU9MRnkvaTExOS85ZnFYbTV1TGMrZk80ZnIxNjNVNngvTHljcHcvZng0QkFRRjEybDZqMFdEYnRtMXlNbi8wNkZFOCsreXpHRDU4T0lZTkcxYmpQNldmWFhVbXZjYzUxL3hSVVNOcUNiSGx6OVdyVi9IVFR6OTVQZWR3T0JRZFE2ZlR3V3ExUXEvWDMzempPcnA4K1RMZWZ2dHRsSmFXWXQ2OGVkaTZkV3VqSEpleFJVUnEwRWpGVk10UjZheXFNV21NUXY3UW9VUDQ0WWNmQUFBSER4NzBlbTNZc0dIbzNMa3psaTlmN3JQZlJ4OTloSWlJQ0svbi92S1h2NkM4dkJ4OSt2U1JhMmtOQmdPTVJpUHNkcnRjdUI0NWNnU2ZmUElKbm5ycUtUejMzSE0reDlacVhaMFVOUnJYL1ZWeGNUSG16cDFiNjNVc1dyUUkvZnYzQitCS2tnVkJRRUJBQUlScTdmRHVZN3VUY3pkSmttQzMyMUZSVVlIUTBGQ2Y3WFU2MTRmZHUzZHZiTnEwQ1RxZERtVmxaVEFhalRBYWphaW9xTUN5WmN1UWs1T0RhZE9tTlRpUk1IcDh0NTdmT2QwNkxTRzJUcDgralcrLy9SWVRKMDZVbjNQSG1hZU5HemNpSnljSE0yYk1RTnUyYlc5NnJlNWorRHRXZFJVVkZiaDI3Wm9jVzRDcmRqMGtKQVN0V3JXU245UHI5UkFFQVczYXRNRnJyNzJHLy83di84Ym8wYU1aVzBSRVlBS3RtTU9qRmRlb2ExZ256YUtpSXZ6WGYvMFhubjc2YWZ6SGYvd0gvdktYdnlBdkx3OXZ2UEVHSEE0SDlIbzlUcDA2QlFENDdMUFBvTmZyOGU5Ly94c3BLU2srQ1dobVppYSsvdnBydlBQT08yalhyaDJTa3BKZ05wc3hiOTQ4T1lrOWVQQWdqaDQ5aXVMaVlzVEh4K094eHg3ek9zYU5HemU4anV0T2FzUEN3dkRGRjEvQWFEVDZGTkJPcHhPVmxaVmVoZXFlUFh1d1pjdVdXcTk5K1BEaGZwKzNXQ3o0N0xQUDVKcEM5L2xJa2dTcjFRcVR5UVNqMFFnQStNLy8vRS9vOVhwTW1USUZTNVlzZ1ZhcnhhcFZxOUMrZmZ0YTM3c3VQTDliSjlkOGFCSnFqaTIzM2J0MzQvRGh3NGlNak1UZ3dZUDliblBseWhYczI3Y1BzYkVtSDQ0NEFBQVRXRWxFUVZTeGFOT21qYy9ySTBlT3JMR0crcVdYWHZKNXJrT0hEdmo0NDQvbHg4ZU9IY09TSlV0OHRudmpqVGZRdVhObjZQVjY2SFE2dVNiZGFyV2lXN2R1Nk5xMUs4ckx5eEVZR05pZ0pKcXhSVVJxd0FSYUljK3V0OW9HZG9DcHJLeEU3OTY5OGRSVFQ2R3lzaEpXcXhVNm5RNE9od05PcHhOV3ExV3VKUW9LQ29MQllKQnJpRHdUMlcrLy9SYXJWcTNDcTYrK2l1N2R1K1BHalJzWU9uUW8zbnZ2UFVSRVJHRHMyTEVBZ096c2JEei8vUFBvMzc4LzlIbzluRTZuMS9tODlOSkxLQzh2bHgrN2s5eFpzMmJoeVNlZjlIc05XcTNXcHp2RzhPSEQ4Y1FUVDhnMVdKNzI3dDJMclZ1MytrMnduVTZubkJoY3VIQUJzMmZQbGwrYk5tMGFBR0Q3OXUwd21Vd0FnT25UcDJQaHdvV1lQbjA2ZXZic2lUZmVlRU4rcmFGMEh0K3R5RXF5SnFIbTJIS2JPWE1tVHAwNmhmWHIxNk5uejU1ZXJTMkFLd2JlZi85OTZQVjZ2UGJhYTM1cmxIVTZIWHIzN3UyVkxQLzQ0NDlZczJZTmxpNWQ2blhNelpzM0l5Y254MnYvdm4zN1lzZU9IVEFZREJnK2ZEaldybDJMOFBCd2FEUWFqQjgvM3V0dkFBQ01HVFBHNjNGS1NncGlZMlA5WGw5ZE1MYUlTQTJZUUNza0NGVUZ2Vk5zV0VHL2NlTkdIRHAwQ0JrWkdRQmN0YXlDSU9EbGwxK1dCOGtsSmliZTlEaVptWm1vckt6RWhnMGJzRzdkT2dRRUJDQWtKQVR0MnJWRFdsb2F1blhyQmdCNDVaVlg1S1pwcDlPSnlaTW5ZL2JzMmVqWnN5Y0FJRGs1R1dhekdTdFhyc1R4NDhlUmxwWUdoOE1CblU3bjFVeGRuU1JKY3NLZzAra1FGQlNFb0tBZ3Y5dTZhNCtEZzROcnZhYkl5RWlrcHFiaTVNbVRlUC85OTVHY25BeUx4UUs5WG85aHc0YjViSitWbGVWVjBILzg4Y2ZvMEtGRHJlOVJHOC9hVUExbmcyZ1NhbzR0TjdQWmpLbFRwMkxGaWhVNGUvWXMrdmJ0Ni9WNmJtNHU4dlB6TVczYU5MKzF6NERycGpVd01OQ3JtMGxlWGg0QW9GMjdkbDc3bWMxbW55UzhlaHhyTkJvNUxqZHMyQUM5WGcrdFZvdExseTVoNnRTcDJMZHZuL3daMnUxMnI2NGY5Y0hZSWlJMVlBS3RrRTREMkgrdlhMSTVKTFF5MUw4RW1EdDNMaFlzV0FCQkVIRCsvSG5NbWpVTEF3Y094TVNKRTlHdVhUczRIQTU4Ly8zM2Z2ZjFuQkhnbVdlZVFmLysvZEd4WTBlRWg0ZkxoYUhWYWtWNmVqcTZkT2tDblU2SDA2ZFBJeXdzRElCcnBvM0N3a0t2MnVPT0hUdENraVJjdUhBQkFCQWFHZ3FIdzRHOWUvZmkwMDgvcmRQMVBQcm9vL0pqbTgwR2c4SGdVd3Z0ajlQcGhDaUtjdUd1MStzUkhoNHVKMER1cEFWd0pSQkxsaXlCeFdKQldWa1o1c3laZzlUVVZQazlwMCtmN3RNTXI1VE5VVlUxMXREYVVLb2JOY2VXeldhRFhxK0hScVBCZ0FFRDBLVkxGNS9hWjhBVmc2bXBxWEljU0pJRW04M20xYkpTbDNqeXBHUjc5d0JpZnplZmdpQ2dvS0RBcDMrNFVvd3RJbElESnRBS0diUUM3TDhQZkxFNmdGWU55TlBjQStOS1MwdXhiTmt5ZE8zYUZiLzk5aHVtVEptQzd0MjdZOHlZTVhJL3hGR2pSbm50NnpuU1B6WTJGZ2tKQ1g3N1JhNWF0UW9BRUI4Zmp3OC8vQkFyVjY2VVh4czRjQ0E2ZCs3c3RmMlpNMmZrS2ViZWV1c3R4TVRFWVBqdzRSZ3dZSUNjRE9mbjUyUEJnZ1hZdEdrVGdLb2FhTFBaN0hXczBhTkgxM2p0L21xUm4zbm1HYno2NnF0ZXoyVmxaUUVBUHZua0U5eDc3NzJZTUdFQ05Cb05MQllMd3NQRDVTUWxQRHdjQUJwdDZqMmJ4MGRwMExLYXJDbW9PYmJtelp2bk5WT0hQLzVpd20zbnpwM3lUYUVnQ1BqcXE2L3cxVmRmK1d6bnJ3LzBQZmZjNC9YWTRYQWdMeTlQUGw1aFlTRkVVVVJVVkJUUzB0Snc1TWdSckY2OVd0N2UzZS81MkxGalNFcEtRa0pDQWg1KytPRmFyNlUyakMwaVVnTW0wQW9GR3FxbVhySXFtMm5Lcit6c2JDeGR1aFJhclJZTEZ5NUVVRkFRTWpJeThORkhIeUUzTnhlUFAvNjRYTHZxeVdLeGVEMDJHbzJZUEhteVY1UHc1TW1Ub2RmclliUFpjUDc4ZVh6NDRZYzNyVDFLVDArSFJxT0JLSXFJam83R25qMTdNR0xFQ0xuMkY0RGNSOUpkNDFhVDlldlh3MkF3M0hSbUFQZjBZdFZyamZQeThwQ2ZudzhBYU5PbURmYnMyWU5ubjMxV3ZqWlB0U1VmOVdIMW1PVXNzR0dWMlZSSGFvNnQrZlBuUTVJa2FEUWF1VVo0Mzc1OU9IandJRkpTVWdBQVU2ZE94Ymh4NHpCbzBDQjVQMUVVZlFicEFzQWYvdkFIVEpvMFNYNzh3dzgvWU5XcVZVaEpTZkdLeTAyYk52bjBnYjUyN1JxbVQ1OHVQMTYwYUJFMEdnMzI3dDJMY2VQR0lTTWpBeHMzYnBSaktpTWpBNzE2OWNMeTVjdlJvMGNQOU83ZHU4YnJyQXZHRmhHcEFSTm9oWUpOQWdyS1hMVmtSZVVpT2dUWHZ6OWdibTR1NXMyYmh3NGRPdURkZDkrVit3MC8rdWlqaUkyTnhWMTMzUVdkVGxlbmdYRTFKYWthalFaNnZSNC8vZlNUM0RUdGREcXhiZHMyREJvMHlLdlFMeXdzUkVaR0J2cjE2NGNqUjQ1Z3dvUUpPSGp3SUk0Y09ZS3dzREFjT0hBQUV5Wk1rQXR6aDhPQk5XdldJQ1ltQnZIeDhUN3Y3VzgyakVPSER1SExMNzlFVWxLU1hFdFlrMTI3ZHFGSGp4N0l5TWpBNE1HRGtadWJDNXZOQmdCWXUzWXQyclp0aTlMU1VreWFOQW5idDI4SDRLcUJIajkrL0UwL3I1c3BLcTlxeGc4MnNaYXNLYWc1dHFLaW9uejJGMFhScHk5eldGaFluYnBJbUV3bXVkVUZjSFZ4QWx3M21wNTlvQU1DQW53V0hiSllMTmkrZlR1TVJxTThpTkE5Vlo3WmJFWkNRZ0k2ZGVxRTlldlhBd0ErLy94ejdOaXhBM0Z4Y1hqOTlkZHZHcmMzdzlnaUlqVmdBcTFRMnlBQjJZV3VuMzhya3lCSnFQZVN3NUdSa1hqcnJiY1FGeGVIc1dQSHd1bDAxdHBmVVJSRkpDUWtZT0RBZ1g1Zlg3ZHVIZGF0VytmenZEc0JrQ1FKLy9qSFAvRDU1NThqUHo4Zk5wc05MNy84c3Z6YTJyVnJFUndjakNGRGh1RElrU013R0F4WXVuUXBJaUlpc0diTkd2ejQ0NCt3V0N3b0xTMEY0R29tTHlrcFFXcHFLbnIxNnVVelgrMlhYMzZKeHg1N0RNWEZ4U2dxS2tKTVRBemF0MitQRXlkT1lQUG16ZkpjdUQvLy9ETlNVMU9SbUpnb0R5NjhjdVVLMHRQVGtaQ1FnSXlNREFRSEJ5TTVPVmsrdHRGb2hNbGtrcHZiRzJ2MkRkZG5BZnhXWHBWMHRBMWlJZDhVMUJwYk5mbmxsMThRR1JtcDRLb2d2NWNTMVZkUUZBVEJLMTQwR28zWDQ0Y2VlZ2pmZmZjZC92NzN2d053ZFdNcEtTbkJtMisrcWJqL2RYV01MU0pTQ3liUUNnVVpCUVRvZ1J0MjE0Q25xeFVTTElIMUx3UjY5ZW9Gd0xXd3lLaFJvK1Jwc2FxN2N1VUtKaytlWE92Z3VBVUxGbmcxLzFidjFyQjQ4V0xFeE1UZytlZWZSNTgrZlJBWUdDaS9kdkxrU2Z6clgvOUNZbUtpVjNOeFJFUUU3SFk3L3ZuUGYyTFlzR0VJRGc2V0UyZ0FtREpsQ3FaTm00WVBQdmdBNzczM252ejhxVk9uOE1FSEh5QWtKQVJuenB6QkYxOThnWjA3ZDZKVHAwNTQ0b2tuc0dQSERqejg4TU9JaVlsQmVIZzRDZ3NMa1ppWWlDVkxsaUFnSUFEZmZQTU5BZ0lDYW13dXR0bHNzRnF0Y3AvbjZ2ODN4TlVLU1I3TUZxQVhFR1JrSWQ4VTFCcGIvaFFVRk9EczJiTmUzVERxU2hSRlJYMmdsYzVHazUrZmp6Ly8rYytJajQvSGdRTUhNSEhpUk15Wk13ZkhqaDN6bVZWRUtjWVdFYWtGRStoNmFCdWtRYzVWVjYzT3hXSVJsc0NHVGVzRXVHcUIwdExTa0phV1Z1dDJ0VTBodFd6Wk1peGJ0cXpHMTk5KysrMGFtNGU3ZHUyS2xKUVVQUERBQXpoKy9MalhhMTkvL1RXc1ZpdEdqaHpwczEvNzl1MHhlUEJnL08xdmYwTm1aaVllZWVRUkFLNzVtdHUzYjQ5Ky9mb2hPenNiUU5YMFdTKzg4QUxNWmpPaW82TUJBSzFidDBaaVlpTG16WnVISlV1V0lDa3BDU05IamtSRVJFU056Y1dlZlRnQjM3bHFHK0ppY1ZXTkhXdkltcFlhWTh1Znp6NzdEQ2FUcWNiRlZOd3VYcnlJeU1oSXI1cGZoOE9CL3YzNzEya2VhQUEzN1hJaGlpS3lzcklRR2hxSzBOQlFMRnEwQ0QxNzlzU0lFU053NE1BQlJFVkZZZFNvVVVoT1RzYnk1Y3Y5ZGtlcEs4WVdFYWtGRStoNnVEdEVRTTVWMTg4RlpSS3UzWkFRR3RDd3drQVFCSXdkTzdiR1JMQ2dvTUFuYWF6dWozLzhvODlBcDlva0p5ZGp5SkFoY3EzU0F3ODhBTUM3aVZnVVJXemJ0ZzFEaHc2VkMrYnFUY2dqUjQ3RXVYUG41Rms0VHA4K2plKysrdzR6WnN6d0t2amRQN2RwMDBadTNrNVBUMGRoWVNGR2p4Nk5LVk9tWU0yYU5UaDY5Q2dHREJpQVBuMzYxSGp1cWFtcENBOFBSMmxwS2NhTkd5ZlBWV3UxV2h1VVRCZmZrT1IrdUFBUUVjSkN2aW1wTmJiY0hBNEhQdjMwVTJSbVptTFdyRmszblE5OTY5YXR1SGp4SWxKU1V1UnVGb3NYTDBab2FLaFh6WEpOODBDN0ZSVVZZZGV1WFJnelpneENRME1oU1JKT25qd0pBSGo5OWRkaE5wdng5Tk5QWS8vKy9UQ1pUSmd6Wnc0S0N3dmwvVjk0NFFVY1AzNGNDeGN1eEx2dnZ1c3pzMGRkTUxhSVNFMllRTmREa0ZGQWh4QUJlU1d1d3VCTWdZaCswUTJ2S2JQWmJDZ3BLZkg3V2xsWldhMzdpcUtJa0pBUWVXQ1I1MVJjZ0N1SnVIejVzbHhMbHArZmo4T0hEeU11THM2bmtIZjNtUlJGRVJxTkJ1Kzg4dzVDUTBPUms1T0RvMGVQSWpzNzI2dlBaRlJVbER5bEYrQ2FjaXNzTEF5UFAvNDRnS29hc09MaVlxOFpBaW9ySzdGLy8zNWN1WElGbzBlUFJueDhQS0tpb2hBWEYrZHpMcDVKZTAwL0E1QVhkS252WWc5bkM2cHF5TzRPMGNETUp1WW1wZGJZS2lzcnd6ZmZmSU9kTzNmaTBxVkxHRDkrdk0vcW5qcWREaWRPbkVEMzd0MmgwV2hRV2xxS0V5ZE9vRzNidGw3eDFxVkxGNTl6ZE4rYzFyVEVkMjV1TG5idjNvMm9xQ2c4OU5CRG1EdDNMaW9xS3ZEa2swOWl5SkFoaUkyTnhjOC8vNHpNekV3a0pDVDRqQ25RNlhSNDg4MDNNWC8rZkt4YnR3NkxGeTlXUEppUXNVVkVhc0lFdXA3dWI2UEY1VklIUkFtNGRrTkNUckdJNkxENnJ3cmdkRHF4YTljdTdOcTE2NmJiK2VOWmNKNCtmUnFyVjYrR0lBaHlyWEMzYnQyUWxKVGt0VTk0ZUxqWHdpZHU3Z1RCYnJmRGFEVEtBNTBrU2NMbXpadlJ1blZydjMwdDNlYlBuNDl6NTg3SlhUYnV2LzkrQ0lLQUYxOTgwV2RiUVJBd2MrWk11ZitwWi9KYy9WemM1K0I1cmU3bkhRNEhUcHc0Z2YzNzk5ZTRTTVhONUZ3VmNlMkdLM0hUQ0VDbk5semw0WFpRVzJ4WnJWYk1uRGtUaFlXRmlJaUlRRkpTa3R3LzI5UGd3WU9SbnA2T3c0Y1B5OCtaeldhODhzb3JONzFHOSsvNzd0MjdNWFRvVUsrWlEreDJPL2J0MndlZFRvZStmZnNpTkRRVXp6MzNIQjU1NUJHdk9PbmN1VE5XckZnQndOVjFKQ3NyeTZzRnlXS3hZT25TcFFnSkNWR2NQRE8yaUVodG1FRFhrMGtQUkxmVzRIeVJxMWJsekJVUlpvTlE3MEZQbFpXVkdEOSsvRTBIT3JrVHh1ckdqQmtqOXltKzc3NzdNR2pRSVBUbzBVTXVJUC8wcHoraG9xTENxOGJXWkRMNXJhbDk4TUVIc1dMRkNwKzVaNE9EZzdGbHl4YWZCVk9xMCt2MWlJMk5sUi8zNnRVTFc3WnM4VnNER0JnWVdPdDgwa2FqRVJzMmJQQXE2RmV2WGkzUDFSc1FFSUJKa3laQmtpVEV4Y1hodnZ2dXExZnlYRlF1NFl4SERWbkgxaHFZL0s5Y1RyZVkybUxMWkRMSk5iNTkrdlNwY1ZxODJiTm5ZOGFNR1Y2SnZGNnZyOVBNRis3QnVabVptZkxxblo3MGVqMWVmUEZGK1p4SGpCaFI2L0V1WExpQTFOUlVuejdhMVdmYXFRdkdGaEdwa1NBcG5STkpCZWJQbVlFaFR3M0ZFL0ZQTitnNG9nUjhuK3RFY1lYckk5UnJnWDdSV2dUV1l3bml5c3BLNkhTNkdndFhTWkpndDl2clhLQlMzWlZYU3ZnMnh5blBEaERXU2tEdlNDMDAvSmdWWTJ5cGc5UHBSSEZ4c2QvKzFFb3d0b2hJTFlScUJRVGIwUnBBSXdEZDc5WWk0UGZhRkxzVCtEYkhpYUp5NWZja04xdXhUeEFFZVNsdGFqeEY1ZDRGZklEZTlaMnlnTCs5R0Z1M2wxYXJiWER5ek5naUlqVmpBdDFBQmkzUUkwSUw3ZStmcE4wSlpPVTZrVk1zMXI0ajNYWTVWMFZrNVZZVjhGcU42N3MwTkh6TUdqVUN4bGJ6eGRnaUlyVmpBdDBJZ293QytrVlgxWlpKQUU1ZkVmRnRqbE1lT0VOM2p1SWJycHF4MHdVaTNOOU9nTjdWUllBTE85eFpHRnZOQzJPTGlGb0tEaUpzSkVGR0FmMDc2bkQ4VWxXL3pXdS9GeVp0elFLaXdqUm8zVXFvOTlMRTFEQ1M1Rm9GN1dLeDZEVVhMZURxbDluOWJ0YU8zYWtZVzNjMnhoWVJ0VVJNb0J1UlFRdjBqdFFpdTFCRXpsVVI0dTlsU1VHWmhJSXlKL1JhNEs1QUFaWkExeWgwb3c0dzZnVG8yQTdRcUJ3aVlITklzRGtBcXgwb0toZnhXM25WRXNKdUdzRTFJOEI5YlRUc2wzbUhZMnpkR1JoYlJFUXVMVGFCVHYvci85N2FOOUFHUUdqZENaSzVhclV3dXhQSUs1V1FWK3AvdmxscU9rSlpIcVNyMlRqL3l3MmNyOHYyZ29DZXZmdkMwc0NCVlMwQlk2dGxZMndSVVV2UVloTm9vQWtLZWdCbVMzdTBqKzJQOEhzZWhDbkljc3ZmajJwMm8vUXFDaTc4Z1B5Zmo2THNhcjdpL1VQRHdsakkxeEZqcTJWaGJCRlJTOU1pNTRHK1hhN2JKQlJjbDFCcWxWQmVDVlE2SlRoRnlNM1IxRGcwZ212VXYwRXJJTkFBQkpzRXRBMFNPSWhKeFJoYlRZT3hSVVF0VmZWNW9KbEFFeEVSRVJIVmdndXBFQkVSRVJFMUFCTm9JaUlpSWlJRm1FQVRFUkVSRVNuQUJKcUlpSWlJU0FFbTBFUkVSRVJFQ2pDQkppSWlJaUpTZ0FrMEVSRVJFWkVDVEtDSmlJaUlpQlJnQWsxRVJFUkVwQUFUYUNJaUlpSWlCWmhBRXhFUkVSRXB3QVNhaUlpSWlFZ0JKdEJFUkVSRVJBb3dnU1lpSWlJaVVvQUpOQkVSRVJHUkFreWdpWWlJaUlnVVlBSk5SRVJFUktRQUUyZ2lJaUlpSWdXWVFCTVJFUkVSS2NBRW1vaUlpSWhJQVNiUVJFUkVSRVFLTUlFbUlpSWlJbEtBQ1RRUkVSRVJrUUpNb0ltSWlJaUlGR0FDVFVSRVJFU2tBQk5vSWlJaUlpSUZtRUFURVJFUkVTbkFCSnFJaUlpSVNBRW0wRVJFUkVSRUNqQ0JKaUlpSWlKU2dBazBFUkVSRVpFQ1RLQ0ppSWlJaUJSZ0FrMUVSRVJFcEFBVGFDSWlJaUlpQlpoQUV4RVJFUkVwd0FTYWlJaUlpRWdCSnRCRVJFUkVSQW93Z1NZaUlpSWlVb0FKTkJFUkVSR1JBa3lnaVlpSWlJZ1VZQUpOUkVSRVJLUUFFMmdpSWlJaUlnV1lRQk1SRVJFUkVSRVJFUkVSRVJFUkVSSGRkdjhmZUVESkhPMzZjR0lBQUFBQVNVVk9SSzVDWUlJPSIsCgkiVGhlbWUiIDogIiIsCgkiVHlwZSIgOiAibWluZCIsCgkiVmVyc2lvbiIgOiAiMTAiCn0K"/>
    </extobj>
    <extobj name="C9F754DE-2CAD-44b6-B708-469DEB6407EB-3">
      <extobjdata type="C9F754DE-2CAD-44b6-B708-469DEB6407EB" data="ewoJIkZpbGVJZCIgOiAiMTU1NjAzODE0NDc5IiwKCSJHcm91cElkIiA6ICIyNjY1ODY2OTIiLAoJIkltYWdlIiA6ICJpVkJPUncwS0dnb0FBQUFOU1VoRVVnQUFBdEFBQUFHWENBWUFBQUNhNG1mVkFBQUFDWEJJV1hNQUFBc1RBQUFMRXdFQW1wd1lBQUFnQUVsRVFWUjRuT3pkZDN3VVplSUc4R2RtYTNydmpSSWdvVXNBQWVGUVQ0cUtLSXFLNHRudXpsN3UxTFBjejFOUFBjdWRkNVpUc2FOaWIxZ1BFRHNkcEhkSUlBbWtrRjQzVzJkK2Y4enVaamU3Q1JsSXN0bmsrWDQrZk1MT3pzNisyY3k3ODh3NzcvdU9JTXV5RENJaUlpSWk4a3NRQk1IenNSaW9naEFSRVJFUkJTT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Z0b0F0QVJQMk1MQU03ZGdOck53Qjc5d00xdFlEWkhPaFNVVEF3R29IWUdDQjNHRERsVkdEMENFQVFBbDBxSXVxSEJGbVc1VUFYZ29qNmlkSnlZTkZyU25BbU9sbTV3NEFiL3dDa0pnZTZKRVRVeHdtQzk5azZBelFSOVl5OSs0RW4vZ00wbXdKZEV1cEx3a0tCZSs5UXdqUVJVVGRwRzZEWkI1cUl1bDlwT2NNemRZOW1rN0p2bFpZSHVpUkUxSTh3UUJOUjk1SmxwZHNHd3pOMWwyYVRzby94Z2lvUjlSQUdhQ0xxWGp0MnM4OHpkYis5KzVWOWpZaW9CekJBRTFIM1dyc2gwQ1dnL21MZHhrQ1hnSWo2Q1Fab0l1cGViSDJtbnJKblg2QkxRRVQ5QkFNMEVYV3ZtdHBBbDRENkMrNXJSTlJER0tDSnFIdnhKaW5VVTdpdkVWRVBZWUFtSWlJaUlsS0JBWnFJaUlpSVNBVUdhQ0lpSWlJaUZSaWdpWWlJaUloVVlJQW1JaUlpSWxLQkFacUlpSWlJU0FVR2FDSWlJaUlpRlJpZ2lZaUlpSWhVWUlBbUlpSWlJbEtCQVpxSWlJaUlTQVVHYUNJS0hva0pRRnBxNS8vRnhaNzhlK1lPQXhZdkFrNmJCTXo2TFhEWGJZQWd0TDkrOXVDVGY4OFRvYmFjQUREL2ZDQTl6WGY1YjZjRDd5OEdVcExWbCtNdnR3TlBQd0hFUkt0L0xSRlJrTkFHdWdCRVJKMTI5NStBQVptZFgzL1RadURKWjA3dVBTVUppQWdIVEMzSy95ZE5BT2JOQVQ3N3luZmRVY09CQis0RlB2d1UrT1NMMXVXNXc0Q3hvd0NiSFpBY2dPenhHbEVFTkJwQXJ3ZmUrYUJueWdrQTBWSEF4Zk9BMFNPQnZ6OEJPQnl0engwcEFYUmFJRHhNZWF6VEFjTnpnQW5qbEJPVHZ6L2Vmam5pWW9DTU5LRFoxTHJzL0hNQm93RndTUEQrNVoxRTUrLy83b2VBN09kNUlxSmVoZ0dhaUlLSHhhTDhuUCs3NDYvN3lSTEFhdlAvM0tDQmdOWFNKc2dLU29nc0xmZGUxeUVwUCswMllOMTJZTVgzU3VEelo5ZGVZUFU2WU1GOG9LSUsrR1dOOC8wR0FIUFBCZXgySmR6S2t2TGVBbG9EdEZickc2QzdxNXdBY1BvMDVmTjU1a1h2OEF3QVplVktPUytacDRUbllVT1VkZmJ1QjM3ZDB2NDJBY0R1M0piTjQ3TS9mUm9RSHdjNDdNcnZFaDZtQk9WbWsvSVp1RTRnM3YvWXR5eEVSTDBRQXpRUkJRKzE0VXFTZkpkcE5NQS9IL2EvL3JhZHdJdXZBcEdSU3RpVFpDQWhUbmt1d2RsOTVIL2ZLbDBqQmcwQVNzcGFRejJnaE1JWFh3V3lNb0EvWGcxczNnWTBOd1BmckZEK3FkR2Q1ZFRyZ1hObkFaOTlDZFRVS3N2aTQ0QXJMZ1VHWkFGcEtjcHJzd2NCSzM0QVB2Z1VPRmdBNkhWQWk3bHo1ZmRzU2Y3enZkN1B2Zlk4WURJQnQ5M2R1VzBSRWZVeUROQkVGRHlPMTZlM014d080TXJybFVDWk4xYnBGbkxIWDRHeU1xVVZlUFlNWU9FbHZxKzc2USsreSs1NUFDZzQ3TDNNWmxkYWRVTkNsUERjRzhzNVp6WmdzUUpmTDFNZUp5VUN4eXFVMEx0cE03Qm9LekJ5T0hEMkRLVTdpaXdySndYMzNnRzg5ekd3YXEzMzlpK2JyNVRYN21qdGQzN2hYS1djMVRYQTl6K2QrT2RBUk5RTE1VQVRVZkRRZE5BbHdSK3huWEhTSmxPYkJiSVNmRzEyNE92bHdQOVdLR0ZRa3BRVzNDY2ZCdjd4TDJEcmp0YnQ2clRLK3Y0VUgyMHRyMDdYMm5YRFg0dTRhM3VpcUFST3E3VjF2ZTRvWjJhR01uanduODhveTBORGdXZWVWTHFlUEx1b2RiMmFXdURTQzRFcHB3SXBTY0JGRndCSGpnQU5qYjdsbnoxRGVTL0pBWVE1KzAyZmY0N3krKy9aendCTlJIME9BelFSQlErRFFmbjV5WkxPcmEvWHEzOFBtMDJaN2FPcXV2MEJiWklFUkVRbzY3am90TTRBYkd2dGFqSWlSeGxVcUlhL1Z1MnVLbWRpQXZEQVBjcmp1RmhnMWxsQTdsQUFNdkQ1MTk2dnJhd0NObTRHL255ekVxWVh2YWEwUFB0N3I2dXVWMzRtSndIUFArVmNka09uZmwwaW9tREVBRTFFd2VQSnA1VVdYVSsvV3dDTVB3VzQvUjdmOWMzdDlOYzFHSlJXWVRkQjJhNXJKb3VuSHdkK1dnMjgrbWJyS3A1aC9Pd1p3T1VYQTArL0FHelpyaXliT0Y0Sm01N3UvQ3V3NUFNbDdFcVNFajR2djBRWkNMamtBMmVYRkVGNXJORW8vNnBydXErYzFUWE9jQzhBcDAxVzNuZmtjT0REejRDU1V1VTE4WEhBeER6Z04xT0FyQ3lsei9QMm5hM2hlV0lla0o0S0xQL2V0NFY4eWtUL256Y1JVUi9EQUUxRXdhT2kwbmRaUzR2eTB4VUFPK052ZHdNNVExc2YvK2N4NWVmai93RTJiMVVHL0YwNEY5aC9zSFc3MDZjQ0czNVYraU5mdlJBNFhBUWNQTlM2amNKaVlQRTdTZ3YwMkZIQXFlT0JvNlZBMFpIV2RXS2lsY0dGMy84RWZQdER6NWZUNFFCdXVxTzFoZnoyRzRIU011RHpyNVRnZlAvZFNqaHVhUUcrL3huNDEzUEtYTkQvZDVmU2tyMzRIZUNjbWNDUXdjREtINzNMcXRNQlo4OXNmWndRci96YnMwK1pMaytXVzkvWGFGQzZmTXc3VDNrc3dEbGppT3c5L1I4UlVTL0ZBRTFFd1dQT2JHV2U0dzIvbnR3QXZaZmVVQUxjaUJ6ZzkxY3FMZHRWMWNyVWN3RHc2UmVBMGFqTW9uSHhCY3F5aVhuQWxaY3BJWEhYWHVCZnozcTNjSmVVdG9iWThEQWxRTGVkTldUeVJDVklmdk90OGpnMkJyamxldUN0ZDcyRGRuZVcwMVdta2NPVi9zMFAvRVBwQzExVkRYendpYks5ZFJ0YlorMm9yZ0VlK1Nkd3h5M0FDLzlXbHIzeklkRFk1RjNXODg5UlRoRE1abVViOS94Sm1SSGtqdnVBYzJZQVdsMXJhN3JCb0xTVXp6MUhlU3dBMEdpVjkyU0FKcUlnd0FCTlJNRmp6bXdscEszYjRQdGNXcXIzWXdGS24yU2IzYmQxK21pSjhqTTVVZmw1cktKMTRCK2d6RkR4eGhKbEh1WnpuSzJxUjB1VndQZjl6OEFyaTlWUHFhZlJLRjBxTm00R2lwMWhXWktBekhUZ3RodUJ1Ly9tdTgzdUttZDBGSERMZFVxLzUvMEhsV1dDb016ejdCckU2TmxWNW1DQjBoMWw4a1JsdlRYcnZiZVhrZ3pNbXdzVUZnRm1pOUpxL3VaN3dFUDNBZGRmQzF4emsvZjZuTWFPaUlJY0F6UVJCWStJY0NVTSs1dUwrTmtuL2I5bTIwN2cwWCtxZjYvUVVPQ09tNEhhT21YQTNkS3ZnRDllNWRHUFdLVnpaeW1EK0R6dmpGaFhEN3o4Qm5EUG41V3VHQjh2N2Y1eVptVW90L2tPQ1ZGdVpITGxaY3BKeWRLdmdQOTBjSWRCVDVkY0NGeHpvL0ovblU3cENtTFFBKzkrREZ3MFYxbSthdy93MHlxbEpUNHRWVjBYR3lLaVhvNEJtb2lDUTJ5TWN1bS9wTXovODIwSEVicnVjR2MvZ2JBcmlzQnROeWdoODZYWGxZRGIwQUI4OGptdzhGS2c0SkRTYmFLelRwdWt6Tm04YmFkeXc1UHNRVUJVcFBJdk1rSnBKYi93UEdEVkdxQzhvbnZMMld4UzVuMnVxMWR1elYxZG8veS9wRXhwWmJaWWdUTi9vd1Q2Mis1VzdtejQ0dFBBdi84TEhDNVUraXByUEtZSFhIQ1I4dnVzV1E5czNkNGFvQUhnN2ZlQnQ5NEhHdjFNZlVkRUZNUVlvSWtvT09RT1UzNkdoU25kQ05wT3AzWXlMWnlob2NDTU00Q3NUT0QxdDVWdUIrUEdBSTg4cWZTNWR2bHF1VEo3eFo5dkJoNThySFBUelFIQW1kT1ZNSjgzVnZrbnkwcHdyYXBXcG90YjlxM1NRbjMxRmNBVC8rbmVjbFpWSzlQTytXdkZkL1hERGcxVm5pLzFPRm1wcmZNZjdqOXpEa0I4ZWJIdmMvN21qQ1lpNmdNWW9Ja29PRXpNVTM2T3lBR3V1VUtaRWFLOStZODdJem9LR0RWQytmOGo5eXRCZHUxR3BXL3c5S25LUUxtZGU0REJBMXRmNDNBQVR6K3YzTERrZ1h1VTJURDJIV2ovUFhRNlpRcTc5ejhCRHVZRCsvT1ZPd2xXVnZ0MnIyZ3hBMFhGUFZOT3ovQnMwQU9EQndFaHpzR0lPcTN5V2J2NlJoOVBjN015VFI0UlVUL0NBRTFFdlY5c2pOS1hkdWR1WmZxM1A5MmszTFRqdFRkUGJIdjMzYW0wM05ydHdJK3JnQjkrVmdiUVJZUURmN2hLbVlXaTdZMUZYRXJMbFZ0MTMvMG40TWJmQTM5OXVIVkdFRUVBVHArbURCWUVnTC9lQ2Z6M1pTQy9RUG5YRVgvOW43dWpuR2ZQVUthWFMwb0UwbEtBMUJSbDVveHZWaWdCK3ByZktaKzN2eFpsbDhjZlV0Nzd5Ly81UHRlWjI2MTN4UzNaaVlnQ2lBR2FpSHEvcXk1WFp0VDQ5RXRsY0ZwdG5USnp4ZlAvYnAyaTdaeVpTdXRzczBrSm5JS2d0SzZHaGlyOWpIZnVBY3JLbFhWMzcxVzZLM3kxekx0L2JtT1RFanExSGwrTjBWSEtUOC9XN3MzYmxDbmxEaGEwaHVmME5PQ21Qd0JEczVYVzN1OStWRzV4L2Z4VHdMcE53TFlkd0pHalN0a3RWa0NXQUFqS2V4bjBTai9teUFnZ05LUzEzM0ozbERNbEdaZzJHZmgxcTlMOTRrQStVSDVNbVEzay9ydVZPYXlYclZUbW1YYXgyNVZ1R29CeTRqSmtzUEs3K09PNmZicEcwLzVnUzlldHk0bUlnaFFETkJIMWJoZk9WUWJoYmRxc2hHZEFDYWkzMzYyMDlrNmVxQVM2YTMvWC9qYnM5dFpaSXdEL0xhY3VzcXgwdXdDQXY5MERqQm1wTEd2Yi85ZDFCMEtYaVhsS2VQNytaMlZtRFVsU1dzc3ZucWNFMXVtbmRlNzMvZUtiMWdEZEhlVjgveFBncmZlOHcrMnNzNVNaT3h3TzRMMlBsR0R0YWUwR3BkWC9UODdwNkJvYTJ5K2JLOVRyZE8wSGFMMisvYnRFRWhFRkFRWm9JdXJkdG13SHBrNENYbm5UZTduTkJxejhRZmtuQ01wVWJMRXhTbDllcmJiMTF0aGFyVEszc2I5QmM4ZnoyWmRBVlpWeXUrenlZNTFZdDdyMWx0ZUFNcnZGcTI4cWN6VVB5RlJhZVdOaWxGWnhyY1ovVjRZZmZ1bmVjcmEwK0M3NzludGxScEMxRzFybm52YjAzRXZBYTI4cm55ZGtvS201L2Y3blc3Zjc3OHZ0YWNjdS8rVWdJZ29TZ2l5ZnpDZ2NJcUxqbU45QnkzQm5pYUxTb2t0MFBKOHNDWFFKaUtnUEVnVHZGZzkyUWlPaTNvL2htWWlJZWhFR2FDSWlJaUlpRlJpZ2lZaUlpSWhVWUlBbUlpSWlJbEtCQVpxSXVwZlJHT2dTVUgvQmZZMkllZ2dETkJGMXI5aVlRSmVBK2d2dWEwVFVReGlnaWFoNzVRNExkQW1vdnhpZUUrZ1NFRkUvd1FCTlJOMXJ5cW1CTGdIMUY1TW5Ccm9FUk5SUE1FQVRVZmNhUFlLdDBOVDlodWNvK3hvUlVROWdnQ2FpN2lVSXdJMS9BTUpDQTEwUzZxdkN3b0FiZnUvLzF1aEVSTjJBQVpxSXVsOXFNbkR2SFF6UjFQWEN3b0I3LzZ6c1kwUkVQVVNRWlZrT2RDR0lxSjhvTFFjV3ZRYnMzUi9va2xCZmtEdE11YnJCOEV4RTNVd1F2Qzl4TVVBVFVjK1NaV0RIYm1EZFJtRFBQcUNtRmpDYkExMHFDZ1pHb3pKVjNmQWNaY0RnNkJIc3RrRkVQWUlCbW9nb0NQemw5dmNSRXh1R3Z6NDROOUJGSVNMcTk5b0dhUGFCSmlJaUlpSlNnUUdhaUlpSWlFZ0ZCbWdpSWlJaUloVVlvSW1JaUlpSVZHQ0FKaUlpSWlKU2dRR2FpSWlJaUVnRkJtZ2lJaUlpSWhVWW9JbUlpSWlJVkdDQUppSWlJaUpTZ1FHYWlJaUlpRWdGQm1naUlpSWlJaFVZb0ltSWlJaUlWR0NBSmlJaUlpSlNnUUdhaUlpSWlFZ0ZCbWdpSWlJaUloVVlvSW1JaUlpSVZHQ0FKaUlpSWlKU2dRR2FpSWlJaUVnRkJtZ2lJaUlpSWhVWW9JbUlpSWlJVkdDQUppSWlJaUpTZ1FHYWlJaUlpRWdGQm1naUlpSWlJaFVFV1pibFFCZUNlb2UvM1A1K29JdEFSRVFVVURObWo4VE1zMGNGdWhqVXl3aUNJSGcrMWdhcUlOUjd6Wmc5TXRCRklPcjNmdDE0R0NFaE9oaEQ5RjdMRCtWWFlGQjJJZ1puSndhb1pFUjkxOHJsdXdKZEJBb1NETkRraFdmZVJMMURlL1h3TDdlL2o4SFppYXluUk4yQUFabzZpMzJ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JpZ2lZaUlpSWhVWUlBbUlpSWlJbEtCQVpxSWlJaUlTQVVHYUNJaUlpSWlGUmlnaVlpSWlJaFVZSUFtSWlJaUlsS0JBWnFJaUlpSVNBVUdhQ0lpSWlJaUZSaWdpWWlJaUloVVlJQW1JaUlpSWxLQkFacUlpSWlJU0FVR2FDSWlJaUlpRlFSWmx1VkFGK0prbVJ4V2ZIRjBFelpXNTZQY1hBZXp3eGJvSWxFL1l0VG9rR3lNeHNTNGJKeWZQZ0doR24yZ2k5UmxXTGVJMnNlNlQ4R3FMKys3M1VVUUJNSHJjYkFINk8xMVJYamh3QXBVV2hvQ1hSUWlKQmdpY2ZQUVdSZ1RuUlhvb3B3MDFpMml6bVBkcDJEVmwvYmQ3dFNuQXZUMnVpSTh0UFBqUUJlRHlNZmZSMTJDMGRHWmdTN0dDV1BkSWpveHJQc1VySUo5MysxdWJRTjAwUGFCTmptc2VPSEFpa0FYZzhpdjV3OHNoOGxoRFhReFRnanJGdEdKWTkybllCWE0rMjRnQkcyQS91TG9KbDVlb2w2cjB0S0FMNDV1Q25ReFRnanJGdEdKWTkybllCWE0rMjRnQkcyQTNsaWRIK2dpRUhVb1dQZlJZQzAzVVc4UnJIVW9XTXROWFlmN1FPY0ZiWUF1TjljRnVnaEVIUXJXZlRSWXkwM1VXd1JySFFyV2NsUFg0VDdRZVVFYm9EbWxEdlYyd2JxUEJtdTVpWHFMWUsxRHdWcHU2anJjQnpvdmFBTTBFUkVSRVZFZ01FQVRFUkVSRWFuQUFFMUVSRVJFcEFJRE5CRVJFUkdSQ2d6UVJFUkVSRVFxTUVBVEVSRVJFYW5BQUUxRVJFUkVwQUlEZEMrWEc1bUdNNU5Hd3FqUitYM2VJT293UG5Zd3hzVU03SkwzMDR0YTNKQTlBeFBqQmlOQ0Y0Sko4VU5PZUZ2aFdpT0VMaWtWa0JJU2ZVS3Ywd3FhZGo4N29tQm5FTHRtMzQ3V2gwRW5hcnRrVzcxZFRtUXF2eFA2dVZDTkhocEI3TExqRXdERTZNTTZmRjVOWGVWeEt6ajBqMi9NSHBJV0VvdTJOYkxCMW9KR1c0dlhzc3V6cHVLQzlBbTRZdDEvWVpYc0hXNXpjdnhRbkplV2gvWFZCLzArSDZMUjRkN2g1Nk9vdVFwYmFnK2ZWUGtCUUlhTVdTbGpjTVJValhGWmd6QTljVGp5Rzk5QWxhV3h3OWRGNmtJd0pDSUZtMnNPdVpjOU9ISStZZzNodUgvSGh5aHJxVDNoTXAyZlBoNVhEcGlPQjNaK2lOMzFSMVc5ZHVFQTViTmV1UFk1bUJ4V3Yrdk16NWlFMmFsamNjdXZyM01TK1c0bUNnSlNRbUk2WEtmVVZBc1pjZytWeUZlMFBnelRFbkt3dkd3YmJKSWpJR1ZJQ1ltR0tIaTNiN1Q5WEVaRlorTHUzTGw0T2Y4N3JLN2NkOXh0ZmpMMURteXVPWXpIOXl6MWVXNXVXaDR1U0orSUIzWjhpRjMxUnpwVnhpRVJLU2hycVVXVDNleGU1dTg3MEIvWDk2SkdFSEZlV2g1c2tnT1NMRUh5K1AwRUNCQUZBVnBCZzZMbVNrVHBRNUVSR2dlYjVQRFpQMVpYN3UvVWQweTQxb2o3aHM5RHM5MkNXemUvQVljc2RlcDNwY0RwNnVPcVR0VGkzU20zcVM3SDI0ZC93ZEtqRy8wK055QXNBZjhjdXhCdkhQb0p5OHUyK1YzbmR3T25ZWHpzWUx4YThMM1hjZElmSHJlQ1E3OE0wT0ZhSTY0ZU5CMVc1NWUyclBKWUxRb0NkS0lHYTZzT1lGdHRvWHY1MCtPdWdrN1VlSzM3MXVHZjhmblJUVjdMN0xJRE9sRnozUEFNQUMzT3ltTnVweExWMlV6WVVWZU1NZEZaQ05IbzNldWZLTmNCeFNyWjhFSFJHa3hMeU1IbEE2Yml1ZjNMdk5iTENJMURTa2dNQm9RbFlFUlVCb1pIcFVFamlIaDQxNmZZVmx1SUVWSHB5STVJeHJMU3JXaHhXQkh0Y1hadWsreG90bHM2WGFhZmorM0J4Um1UY2VPUW1iaDk4NXVxRG5xdXo5amk4Vm1MZ29CNTZST3hxYVlBeGMxVjBJb2k0dlRoQVF0TGZjM1VoQnpjbVRQSFovay85MzZKN2JXRmVEN3YyZzVmZjluYVo3djlnUERwMURzaEN0NUhaZGZCS2tZWGhtc0huWUhsWmRzQkFEcFJnMFJqbE5lNi9nN2dYZWtmb3kvemFkRnErN25zcVQrS0trc2ovamo0VEd5cFBRelRjZXFVVFhMQUx2di96ckZKRGdnQUtpME5uU3BmdU5hSWgwYk94Njc2STNoOHorZnU1Yy9tWFEyTmNQd0xtMjhlL2dsZkhQMFZPbEdEaFFPbXVyK0x3N1ZHOTNkRG1OYUFKcnNaR2tIRXl2SWQwSWxhVElnZERJY3NRWkpseUpDaEY3V0lOMFRnUUdOWnB3TDB0WVBQUUxqV2lBaWRFWlBqaDNicXhJTTZKMWlPcXc3WmdTV0hmNEZGc3Z1Y3RQbGoxT2h3OWNEVE85enVGUU9tUVlLTW91Wks5M2VGQ0FGYVVZTVd1d1hWMWlia1JxWWhTaGVLdlEwbEhiNGZ3T05Xc09pWEFkb2dhbkY2NGdoM0JaTGIxUFJRclFFYVFXejNBS2tSUk9oRURZcE5WVjRWM1NyWjhlOTlYMkZEZFQ0QVlPbTB1MkNUSEVneVJzRWc2dUNBRXZ3aXRDRUFnTFRRV1BkcmRZSUdsWllHbjJCcGw1WEtJVG5MZUY1YUhxNGRkSWJmY3IzbjU2emFkZEROamtpRzJXSHphcm5SQ1JyVTIweW9zNXJjeTFzL0N3RjFOaE9XRks1Q2c2MEZBdUQxTlhOdTZqak1TaG1EWnJzRllWb0RYank0QW9YTlZTaHJxWVVBNE1xQjB3RUFaNmVlZ3JOVFQvRXEwOE83UHNWV1A2M2xNZm93aEdvTmZuKzNGZVhiVVdkdFJuSUhYVG44dFZ5NndyYmtFYnBUakRHNFlzQTBOTm5OS0c2dWNxL0QxcWl1WVpXVWtQZmd6bzlRYlcxQ2dpRVNENDZjRDZ0a2g5WDVaWC9MNWpkUVlxcnhldDJzbERHNElYdEdwMDRzVDVaTnRtTnA4U2FzcnRxSHFmRTVXSkExeFgyd2N1MEhkbWRaVTR3eGVEYnZhcS9YK3p1QWR5Vzc3TUI3UmF2eGNmRjY5K2Rpa3h3STBlaGhrV3lRWkJrT1djS2JoMzVDb2pFS0RxbDEzOVVJSWpTQzZQTTVTcklFUnp1cHh2WDkwbDVyVjF0TmRqUGVLVnlGNjdMUHdxeVVNVmpoUE5td3l3NThXTHdXSHhldkI2Q2NmRVRxUWxGamFYTFh6YVhUN25MdkIyYUhEUmV2ZnRxOTNhWFQ3c0k5Mjk4RkFEeWZkeTErdCs1NXIvZDlCZDk1UFI0WmxZRkhSbDhLdTNUOHVqc2plUlRPU0J5QkpZV3JZQlIxdUczbzJXaHdOa0RReVF1VzQ2b2t5L2lzblpaa2Z5SjFJYmg2NE9udVkzRmJ2MG5NUlY3c0lKZ2ROand3Y2o0QVFCQUFFU0swb29odlNyYmk0eVByTVRBOEVkK1g3enJ1aVM3QTQxYXc2SmNCdXRyYWhQbXIvOVB1ODQrUHVRdzVrV200Y3YwTHFyWXIrZG1SSGJLRVN6T240SXlrRVQ3UHRXMkorOGZ1cGZpMXBnQ0EwZ2ZLczhJS0FFUkJkRmVXeFlkKzlEbzdiV3RjekNCTWpCc01pN1BGNnNreEMzMWEzQURnMVlMdmNVN3FLY3BsTWc4M0RabUptNGJNOUZoeUhxN1pzQWgxMW1ZQVNndlNCOFZyRWFZMTRQbThhN0d5ZktkN3pabkpvekUwSWdVUDdmb1kyMnVMQUFBUnVoQzhOUDRQMkZKNzJHOTRCb0FGV2FkaFp2TG9kbjhuQUxnVy9rOGVBT0RTTmMrNFEwT28xb0FXdTlWOTBKNGNQeFR4aGtoOFdmSXJzc0xpQVNndGVQNW9CQkY2VVh2U3JmbjlsU3VrbFp2clVXR3VkOWNMdSt4dzc3OEpoa2lmK2hLbEN3WFFHdWE2dFl5U2hEcGJNMHBNTmFpek5idmZOeTAwRmduR1NBQkFlbWdzTklMb2J2VjFuZmd0blhhWHUxNTFXL25hK1M3eGQ1SU1vRTFkQlg0OHRodlBIZkMrYWlSQjlnbzFlbWVmWjg4dUVXMURUMGVXbDIzRDVQaWhtSnMySHQrVjc0VERUMEFmR0phSUo4Y3U5TGtVN2UrNzhtUWNiM3Q1c1lOd2ZmWU1iS3pPeDlJakd3QW8zV1R1R3o0UGorMVppcDBNMFNjdEdJNnJMaEc2RUNRWUltR1hITzRBM3A0d2pmOUdIUURJQ292SGpka3pzYjdxSUo3Yys0WGZkVVJCd0crVFJrS0FBSlBEaWxrcFk5elBDUkJnMU9qY0orTThiZ1dYZmhtZ2U1SU1HUy9scjhRTEIxZTRENG9YWjA3QzVWbFRNVy9WVSs3MWRLTEdLemk4T3ZGNlJPdEQzWTgvbTNZWHR0WVdZa3V0MG5mcSsyTzdFS294WUdiS2FIeFN2QUVXeVlaWWZUaE9UeHlPejQ1dVJLUXVCQlBqQmtNbmFtR1Y3TGg0elg4Z3l6Sm1PbHV6NXExNnl0MnRiRzk5Q1dUSWtHUVpFbVQ4Tis4YWZGQzBGcXVybE11YkdvZ3dhSFJlTFFkbWh3MW1odzFoYlZxTUU0MVJ1R3JnZEJRM1Y2SE8ydXh1RFRndk5RK2hXZ05XVis1RFdtZ3NUSFlMYXAxaDNNWG1ETCtlbjB0bi9IN1FtWmlUTnM3OWVnQzRaY2dzaEdvTjJPM3N6NWxrak1iRm1aT3dzbndIQm9ZbkFnQ2V5N3ZHYXp0THA5M2wvcjhreTdobzliOVZsWU1VcnYwNDJSZ0ZuYWhCZ2tFSnBKRGhQakE4Nkd5cENSUi9sMjIxb3NicjRQdGMzaldvdERUZy9oMGZkdXIxWGFtOUlIdkRwbGRoa2V3STB4cTg2dU9RaUJTWTdCYVV0TlJDNjNHaXJSV1VTOThPMmVIZXBnQUJCbzBXbDJaT3dRWHBFN3kydjJUeUxWNlBQenV5QVVzS1Yva3ZJNEFYRHE2QVRXbzlNWEs5UjZqV2dHUmpsUHM3TE40WUNaMmdRV0Z6cGM5MlppU1B3azFEWnJrZmUvNE5YSFZ5U2VFcWZPWU12bXFkR3BlTk8zUE9RMEhUTVR5OS94djNYKzdaL2N0dzM0Z0w4TURJaS9CR3dZOVkxazdmVmVwOVR2UzQ2akl5S2dOL0huWXVyTTdXOG80SWZocWVBS1ViNDhPakxvRk8xR0I1MlRhdmxtK1hlcXNKVFhZenprd2FDWnZrd0JtSnc5M2JETmNhWVpGc0VDRzZBelNQVzhHRkFicUwzVHY4QXA5bG5ia2szYllmMHlPN1A0Rk5jbUJtOGhqTVNSdW45UDJGaEVwekEzNnAyQXV6dzRaN2NzL0h5T2hNNURlV1kwTjFQaWJHWmVOM0EzOERyYWpCNTBjM1lVWFpkbmVvOVBjbDRscHl1TG5DNXpsWDY1dy9BZ1JrUnlUREl0bmM0U2dqTkE0NlVZUFIwVmx3eUJLMjFSWGltWEZYKzd6VzlmbXNMTitCRnc5KzYvV2N4V0ZEcGFVQk9sRUxBZkE3V0tpMURFcUx2RUhVb3NsdVJxV2xBWHBSQjR1eiswQ1NNUW9GVGEyLzE0OFZ1L0c3Z2RNd09YNG9Sa1psWUg5REtiNHMrUldBY3BZL05TRUgvOXI3SmVEY3JyNmZ6RWpRbmY0KzZwSjJuN3Q5ODVzb2FmSGV2MlltajhaMTJXZDFkN0hjb25WaFNBdU5SYlJPNld0c2sreTRkTTB6U0RSRzRiOTUxK0RDVmYrR1R0UjQ5ZC92S1JKa1hKNDFGWmRuVGZWYWZzeGNqNUZSR1hobzFNVjRjT2RIN2tHMTU2ZU5SMFpvSEs3YjlLclhpZVRNbE5INDQrRGZ1aC8vSmpFWHYwbk1CUUE4c1BNanJLcmNDN3NrNFpMTXlaZ1VQd1MzYjNrVEFCQ3JEOGZEb3k1Qm1ibk82LzBGQUFhTkRoYUhIVEprSERQWGV6M3ZxcS9aNFVuNDY0aDU3aGJwZjR4ZUFJT293KzgzdnVUenU3cTZYOXkrK1UwOG0zYzFIdDcxQ1FRSXVDTm5EdTdaL2k2ZXo3dlczWjFHRFFIQStla1RjT1hBMytCZ1l6a2UzdldKVng5eXUrekE0N3MveDYxRForTzY3TE13S1g0b1hqLzBBNHFicTFTL0YzV3ZyanF1dXF5ck9vQjFWUWM2OWQ2UnVoQzhOZWxtQ0cxR01sWmJHckd2b1JRRlRjZncwS2lML2I3MnVRUExVTnhjaFp6SU5Ddys5Q08rTE5rTVFPbXUrTWFwTitMbGc5L2h4NHJkN3ZWNTNBb3UvTFE3UVlEUTZWa0JYZ3Y0WEtBQUFDQUFTVVJCVkNuNEhqdnFsRzRMcnBZVWpTQkNGRVN2QTl2eEhISldvZ2E3Q1FCUWJHcjlVcmRLZGx3MWNEcEdSV2ZpZzZLMTdyNWh5OHUySVRzaUNRdXlUc01SVTNXbnZ5QlNRMkl3TVM2NzNUNmRjWVlJVEl6THhyTFNyUUFBZzBhTHg4ZGNCb3ZEQnIxRzJZVWVHM01aOUtJVy96MndIRGRzZWhVMjJZRjNDbGZCTGpsOFBqbWxENlR2WjdHa2NCV1dGSzV5dHlSMDFsWHJYOENIeFd2ZGp3VUFxU0d4V0ZXNXp6MzRwTTdhakRXVit4R2xDOFd3eUZTOFh2QWoxam8vSDFmTHdkcE9mbDdVT2RkdmVoVVY1bnFraEVUanhmRi84SHJPQWNtbm00S3JWVmZqMFlMYVhXUlp4b0tzS1ZpUU5jVnJ1Vld5dDNabmdOd2ovYkg5RVNEZzY1SXRXRjYremQxSDIyVjMvUkVjYkN6SHpVTm00MDliM2tTVUxoUWpvelB3NXFHZmZMNWoxbFlkd0o3Nm8zRElFaDRmY3puMk5CekZPNGRYT2Z1YVZydlhGd1NnMlc1eG56VHJuQzNYYmE4U2hXb05lR2Z5clY3TGJ0ajBxaytRM2xGWGpBVnJua1ZhYUt6ZnZzeWVYRjNWS2l6S05vNmFhcURYYUNISmtyczh4OXNmMmc1Y1RBMkp3VTFEWm1GRVZEcjJOWlRpMGQyZitoMjQ3SkFsdkhqd1d4eHVyc0RsV1ZQeHpMaXJzTDdxSUZhVzc4U091aUwyTCsxR2dUaXVLdThMWkVla3dDclo0SEFPUnUySXF3dEgyMzNNNUxEaThUMmZZN3F6VmZtNmphOWdXbUl1U2t6VjJGQ2RqL2VuM0k0cVN5TXV5WndNQU5qbUxEL1FPdVZkaGNlZ1hSNjNnZzhEOUhHY0VqTVExdzQ2SFUvdS9SSkhUZFhIWGIvRzB1alRjanMwSWdXUGpibk1aMTNQU3krM2Izbnp1QzBmcmkrY0M5SW40SUwwQ2RoWVhZQ1BQSUlqQUx4VzhBT0dSMmJndHFGbm83aTV5dDNLbHhrYUQwRm9yYmdab1hFd2F2VElieXpEK05qQnVITGdkQnhzTEhkZk9uS3RKd0M0ZGNoc2pJbkpRbmxMTGJiV0ZzTHNzTG43dWowMjVqTGtScWI1SENDSFJLVEE0ckMxMjcrc282NldtMnNPb2NMYzRCeHRyN3orektTUnlJc2Q1RDdiRmdRQklnVG9SUjFhMnZSSFRUSkd3NmpSNFlpcEdvT2NsNzBBNE4vN3ZzYkNBVk1oeThDYXF2M3RGNEM2WFVjemNlaEVEUnlPN2cwdWdpRGdwZnlWV0ZHMjNUMUliMEhXRkZ5YTJScFVYZlh6eFlNcnVyVXNmc3NIQVExMmsxY2ZiUUM0TzNjdWxoVCtnbGZ5djhOVHAvd09sMlJPaGlBSWFMS1o4VzM1RHB5ZlBoNVhEendkQzlmOUZ5YTdCWFhXWnZlNEJVbVcwR0szdWsvR1IwU2xvOHJTaUdQbWVzVG93MUZqYlhLL2o2dHJsbFd5NDR5a0VmaWxZaThjc2dTVDNhcDBJM0hZa0JjN0NMY01uZTExa3VIcXdxSDBNWTFBakQ0Y2dQTDlZOURvL003eTRmb3FjSzNiYkRkRHJ3bjNXa2VDak5TUUdMd3cvdmQrUHkvUE9heXZIWFFHemtrOUJScEJ4SmNsbXpFM0xjOG45TGQxMDYrdllWTjFBYTRhTkIyVDQ0ZGlTRVFLN3RqNmRyZk90TktmQmZLNHFoV2REVUR0REhiMHA2UDlJTTRRQVljc29kcmFpS0VSS1RnemFRUityVGtFbzBZSHZhakY2T2dzQUVDS01kcGRGdGRNSFo0engvQzRGWHdZb0k4alZoK0cxSkJZUEQ3bU1qeXk2MU1jYUN4VHZZMWlVeFh1MmZZdW5oaDdPZDRyWEkxMUhuTTYvM25ZdVVnMlJ1TkljOGRmSXVla25vSVJVUmw0dmVBSFhKdzVHWVhObFhoNi85Yys1ODVtaHcwdkhGeU9CMGJPUjFwb2pEdEFYNWY5VzR5SXluQ3Y1K3BIZGNtYVovQk42UmJNVEJtTnk3Tk93OTkyS3YwOXowZ2NnWStMMTJOQjFoU01pY25DNTBjM1lhdkh5R2hBR2ZRMUxDSVZnQks0N2JMay9xSjVlTlFsSnp3Ui9LR21DbmNMdkV0dVpEcUF6cDF0WjBja0F3QUtteXE4dm9nQXdPS3c0K2VLUGU1UVFkM0hwdyswaDBkMmZZcG1od1ZQakxrYzd4YXV4cnJxMXIrcnhkSDlyYjZ1dnNHZXZpN1pncFZsTzNCdTJqaFlKVHYrVjdvTmVsR0RFSTIrMjh2alV6N1IvMVJ3aytPSDRzUGl0VGpjWElFVlpkc3cxem1IOHRLakcyRjIyR0IxZm5idFRYdnA2YmFoWnlPL3FSei8ydnNWMGtOaXNjZGplaTFYZ000TWpjY2ZCcDhKeU1ybFpNOXVHNjdCU3A0REIxMzlSY2RFWitHMm9iTmhsUnhvc3B2eDJKakxvQk0xK08rQjVUN2xjTFVBRGd4TGdNbGhWYVlTQktEWGFOM0JXSlpsOTZCcHo5WklsMnFQZWVwMzFCVmpTdnhRTE1wZmljMDFoN0MyYWo5YUhGYS9yY2thaURCcWRLaTJOTUVxMmZIWTdxWElEazlHaUZiUDhOeU5BbmxjdFVuMmRnYzdqb2pLUUZsTExXcXRUY2R0RzQvUWhTQk9INDZzMEhnMDJzeElDWW5CbXNwOXlJMUtSMDVrR2dEbEJQVHAvVjlqY3Z3d25CSXowSDIxT0NzMEFjMTJpOWRKSzQ5YndZY0IramkrUDdZTExRNHI3c2laZzcrUHVnU1A3djYwdzV0NXhCb2lmQVlUTk5zdE9OQlloc05ORlVnTGpVT0pjekNNUmhDUkVoS0RIWFZGUHBlUlhQMk1YUUgxOTRQT3hJcXliYWl4Tm1IUndXOWhzbHNRWjRqd1c0Wkd1eGxQN2YwS216eEdIais2K3pQWUpBZk9TaDZGRzdKbjRNSlYvNFpCbzNWZi9ucnA0RW9jTTlmajdCUmx5cmxFWXhRZUdYMHBjaVBUOEg3UkdueFV2TTduZldhbWpJWk50c01nNkhCUDd2blFpaHJjditNRFdDVTdydG53b3J1ZlpGdExwOTNsZDBZUWx6aDlPRzRhT2d0TGoyenM5RTBkUEsydTNJZUNwbkpVZTN3NXVYeHlaRDNDdEFia3hRNVNMdGZMTXBLY3JRRWpuU2NZR2xHRXhXSEh2azdNMTBudDY2Z1A5REZMUFVwTU5haXlOQ0pDRitMVnVuUm0wa2o4Y0d4WHQ1Wk5KMm9Rb1ExQm9qSEtQZjFWazkyTUpnRFo0Y21JMElYZ3c2SzFrQUdmT2FCN2drN1FJa3hqOUNxZmk5MFpCTjh0V28zcGljTmgwT2p3UDJmM0tsYzNtT1BOWkpJU0VvMUVZeFJlT0xnQ0NZWklST2hDY0tqcG1QdjVVT2RsNjNWVkIzQnU2aWs0SiswVXI3NmEzbHJmU3lzb2c3WldWKzVyZDQ3bHRuT0V1NG82TFRFWGU1M2ZyYzAyTS9TaUZtK2Nlb1B6SFdSM0FQYlhHdW5wMTVvQzNMQ3AwTjAxWkg5RGFidnIrcFBmVks1cWZWSXZVTWRWVC9NelRzV1cya0wzZnE4VHRYaDA5S1VvYWFuQnJiKys0VjR2eVJpRlUySUc0cGVLUFY0enlZeUp6dkxhbHoydnFwMmRNaGFBMHBCa2R0and4SjdQY1ZmdWVYajkwQSt3U1E2TWlzN3cyYzk0M0FvK0ROQ2RzTGJxQUd4N3ZzRGR3K2ZpYnlNdndpTzcvRmQycmFqQmRSNERkdHJhVW5zWXMxUEd1dnQ0NWtTbUlWU2p4NlpxN3lsMlFyVUdMQnIvZTBUcVF0MEhnUnMydmVxKy9Ea3VaaUNtSmd5RHhWbVI5Qm90REdMckxCa2FRWVJXMU9EU05jKzR0OW4yeGhReVpLOWx1K3FQSUVZZmhzdXlUZ01BN0t3cnhxam9UQ3crOUpONzBJSW5vMGFIT2FsNVdGZDFFS2NuRHNlekI1YmhQNmRjaWFzR1RzZnUrcU4rYjZUaHFhUGJCdWRHcFdOY3pFQ3NyZHp2RTZCUGpjdjJlcXdWTldpMHRmak01VnJXNGozNHlWT0tNUWIzajdqUVova2pveTkxLzM5My9SRy9zeTlRNTNYVUI5cGxlMTBoOG1JSFl2R2hId0VBRjJXY2lpc0dUSU5XRVBGdCtRNnZkUVVBbWpiVE81NEluYWlGUmhDeGNNQlVMQnpnM2RjK1hHdkU4S2gwdkY3d0EyYW1qTUdlK3FNZFRoZlpIZVVEZ0ZDdEh1ZW5qOGY1NmVQYlhXZHdlSko3M3ZUVGswYTRRM1JubkJvM0JIVldFM2JXSGNGWnlhTUF3T3NHRDJGYUl3RGxwT0xuaXIxWWtEVUZtYUh4WG1NeFBCazFPcGdkTnVoRTVmY2ZHelBBNzB3cmw2MTkxcytyblhOUTJ5M3VxMXgxTmhQdTN2b3U0Z3poZmdlUUhZL3JiOURaT3lPNkJQb3VtUDFKVHg5WFBhV0h4bUhoZ0dtSU0wVGc1WHdsUUtjNDd6RlEwSGpNYXcrWWtUd2FGMldjaXBLV0dxL3BEdGRWSGNEODFmL0JQMFl2UUlPOUJjL3RYNGF6a2tkaGRlVStWRmthOGVyRTYvSGl3UlhZN1J5REFDZzNtZHBVWFlDY3lEUzhWN2phcDF3OGJnVVhCdWhPMmxSVGdLZjJmb1c3YzgvSC9TTXV3bDFibDNqTkltQVFkUWpSNlBHWHJlKzR6eXc5KzJJQndQcXFnNWlmTVFrVDRnWmpmZFZCbkpFMEhHYUhEZXZiZEVzdzJTMzR0ZVlRTnRjY1JucG9MQzdMT3MycjcrQ2kvRys5NW5oMURicFRPNyttSndFQy9qenNYQnd4S1NPRzExWWRRS2pXZ05IUm1maXE1RmVmUThxODlJa0kxZXJ4WGZsT25KNDRIR1V0dFhoMDk2YzQwRmlPTUkwZWY5bjJEaXdPR3lUSUVKMjM1TFY3WEVMdGFETDVLZkZEWVhiWXNMclN0NytYdjRQcDVwcERxbTZHVUdTcXhQV2JYb1hWV2I2NWFlTnhVY2FwdU1yNStXa0UwV2ZFTlhXUFh5cjI0cmRKbzVBVG1ZWVJVZW00WXNBMGZIWmtnOWU4NG9BeWwrcS94bDZCQTQxbGVEbi91M2EyMWpuUnp2bW03OW4yTGc0M1YySkc4aWozVEJXVDRvZkFKam13cG1vL25oMTNEVGJWRk9DVEkrdVB1ODJ1TEYrbzFnQzlxTVZ6KzVkaGRkVityL0s1aEd1TnVHM28yZGhZWFFDenc0cUZXVk5WRFNZU0lPQ0hZenNoUThiMHhGeTBPS3pZVysvZGhjTW1PV0NWbEV2SEpTMDE3a0YrYllWcERYZ2daejcrc2ZzemFBUVJ6WGFMZTU3c083ZStqUnByTTFLTTBYaHN6R1h0RE1wVTZscmI3aDM1VGVYSTkyMk1VK1dadkt2OGR0ZHBqK2RjOHRUOWV2SzQ2bWxXOGhnNFpNbDl3eDhBR0JLZUFrQ1ovOTFGTDJweFZ2SW9iSzQ1NUROWHVDc1VKNGRFNDBCRkdRUkJ3TnkwOFJnV21Zb245M3lCU0YwSTZtMHQ3djFwVmNWZVhKZytFWkc2RUlpQ3FMby9NNDlidlE4RHRBb2JxdlB4Y3Y1S0pCcWpVTnBtQ3E2a0VPVnlTcU85L1g1ekJVM0hVR3lxd25tcGVUamNWSUhwaWNPeHJIU2IzN3QvdVE0bUYyZE84bm11cTI3ZEtVQkFxRmFQWnJzRlZ3NzhEUWFISitIUFc5L0d5eFArNko1bjg4a3hDN0Z3d0RTODR6RVhiRXBJRE9hbFQ4U1B4L1o0RFhCeXRSN1VTWGJVMlpUWlEzU2lGdjgzZkI0MjFSVGdtOUl0N25YYnU5MXZ0QzRVRStJRzQzQlRoWHRLT2s5dCs2N3BSQTFFbFY4YU5zbUJDbzlaQTF6djA4QStqMTNDMVQybmJSOW9mOTEyZHRZVm83QzVFdjgzWWg3Q3RBYThuUDhkbHZ1WmoxZVNaZXh2TE1Qc2xMRlk0K2ZLaEJxdXJrL2w1bnJZSkx2N1FDZ0tBczVMemNQNjZvTklDNGxGbGFVQnB5Zm00dHR5NVM1N0VUb2p6a2hVYnR6UWR1QlJWNVl2MGZsNWxadnJ2TXJuSWtEQXJVUFBobDdVNHFYOGI2RVZOSmlTTUJTWFowMUZRU2U3SHl4MTNvbHRRRmdDUmtSbDRMdnluVjR0NTJGYUEwd09pN3NjNWViMlc4WnV6SjZKdEpCWTl6aUZXbXV6dXl0SnZhMEZkZFptZDU5cWYxMUxYTHRGMjJEVTluYytFVmJKZ2VYbDIvSDZvUjg2WEs5MUxubmVGcm1uOWVSeEZWQ21hRHdyZVJUV1ZoM3c2b044YXJ4eWRYTlFlQkx5WWdkaGM4MGhURThjamloZEtENXRadzd5Y0swUlVicFFIRFBYbzlIV2dqY08vWWlzc0hpRWF2VFFpMXF2ZnZUL0s5dUcyYW1uWUdIV05HeXF6dmVadWVaNGVOenFmUmlnVldwN1dkbGxjSGdTSExLRUtvL0JMUDU4VmJJWk53K1poUWRIem9kZGtycjFkc0FkdVNSek1zNU1Hb2xWbFh0Ulp6WGhndlFKZUdyZlYxNFZOTCt4SEorWGJNSkZHYWVpd1daeXoyRlpZYTVIc2FrS254eFo3NTV1eCtYMHhPRklNRWJpZjZWYmNkL3dDN0FvZnlYTWtnM3owaWRnZWRrMk9HUUoweEp5TURkdFBPN1ovcTdQQWZXQzlJblFDaHBrUnlUam1rRm40TTFEUDNxMWZyY05FOTA5V3dPcDV6cWhhZHNIMmw5TG9Bemc3Y08vNElHUkYrR2IwaTErdzdQTDBpTWJNVE41Tkc0Y01oTzNiMzd6aEx0S1pJVEdvZGx1UVlQekpNOWxRZVpweUF5TFIyWllQRTVQSEk0U1V3MTBvaFl6bkhmSGpOV0g0NnFCMCtHUUplUjc5QmZ1NnZJTkNFc0FBSjk1c2wzT1R4dVBpWEdEOGVUZUw5elR6SDFYdmhPam83TndwSjB1RnUyNWF1QjB5SURYeVMyZzlJSDJOKzJiTitYdlBESTZFMC91K1J3Uk9xV3Y5bEZUdGZza0pVb1hBb2NzSWRMWmo5dmZpYk1ySEYrellaSGZkMWw4Nm8zdDNzd0NVRm9KN2JMRGJ6aFhlOGREZHQ4SWpKNDhydFpZbTNEanBsZWg4VGgyNVVTbVluenNZR3lyTFVTMFBneTNEejBiRCszNkJDdkxkK0JRMHpFVStLbnZBSkRwdkR2Z0h3YWZxUXkyZFpxZm9UUjh2VEx4T3Z4U3NSZFA3LzhHeDh6MXFMSTBJTUVRZVVLREpxbjNZWUR1SXVOaUJxS291Zks0ODRhdXJUcUFhd2VkZ1pTUUdDeHpEZ3JzQ2JtUmFjaUxIWVRwaWNNaHlUSnlJbFB4ZnRFYTZFUU5iaDR5QzkrVzc4QWFQMTBtM2l0Y2pXRVJxYmhtMEJtSTFVZGdTZUV2Y01nU0h0bjFLZXB0SnArQkhlZW1qWU5kY3VDVDR2VVlFWlVCalNEaXZjTFZlRGJ2YXVSR3BtRlgvUkVVbTZvd09DSUpNNUpIWTBYWmR2ZHJCNFFsWUU3YU9PeXVQNEp2U3JmaXpwdzVTRFJFWWxIK3ltNy9mS2pyYUowSEpsY2Y2RWhkQ0Jaa1RrRzF0ZlVnR0tFMTRwYWhzL0YxeVdac3JUMk1iOHQzWUhiS1dPeHJLRzEzOEZtbHBRRy9WTzdGR1lrak1EY3RENTg1VzFIVnlvMUs4OXVYZDN0ZEljNU5HNGZ2eW5maWgyTTdVZFJjaFVzeUorTndVd1ZtSm85R2FVc3RQajJ5QVd1cjl2dk1FdE9WNVJzU2tZSWFhMU83TFV2cnF3K2l6RnlIOVZXdHN3NjhYN1FHcnhmOGlOOG1qK3owKzh4SUhvMnhNUVB3WThWdW56c0Vwb2JFb01sdVBrNDVsVmtEUG5UT1JYLy9pQXRSN1p3V0x5VWtCZ0R3NzFPdTlIcU53Yy9ZQjFjMDdtam1rSTZ1TW1XRkplQ0c3Qmw0L2RBUFByYzVsbVVaR2xFODdveEFtblptUGFIQTZxN2phcDNIeWZNcE1RTnhSODY1YUxDWjhPTEJiNkhYYVBIRW1Ndnh4SmpMOEg3UlduemQ1dVRTMCtHbUN0eXkrUTJmNVJOaUIyTjJ5bGc4dG5zcHJKSmQ2WWFTT3hmeGhrZ2NNOWZqOHF5cHFMZVo4RjJicm1vVVhCaWcvUkNkclNRQzBLbjJpSEN0RVJQaUJtTmxtVklaQm9ZbHVpODllVjdxelF5THg1MDVjNkFWUk94dktNWE01TkdvTWpmZ3k1TE43YlpXdFoxc1BpMGtGa2FOVGhsQTZGd2VxVlg2ZEhxR1daMmdUTDlWYVdsQWxhVVI4ekltSWpjeURjdEt0MkZGMlRiM1NGOEJTamVMOWlxeVE1Ynd4SjdQOGVESStUalVmTXo5UlZidi9BTFNvUFd6Q3RlRllIQjRFdDQrL0l1N3hKSXM0NmlwR3JkdVhvd1NVelZ1SFRvYks4cTJZMVhGUGx5YU9RVS9IZHNEaTJSRHRDNFU5dzYvQUpJc1lWSCtTcFNZYXZEM1haL2d6cHc1ZUhuQ0g5MnRoV05pc3RCZ1ZmcVZTWkNnRVRUUWkxcUVhdzB3YXZUWTZKd215UFB6YzVWUGhqTFl5UzVKeXEyTi9mN0dyWVBCTklMb3R4c0pkYXpPMm94MVZRZmNnMVFiYkMxNHBlQjdBSERmS2V2aFVaZkFJY3ZZVmx1SXd1Wkt2RmJ3UFpJTVViZ3padzdHeFF6RU80V3IvQjRFdnpxNkdXY2tqc0JGbVpPdzh0aE8xVk9ONlVRTjhtSUc0cWVLdmRBS0dzeE55OE9wOFVQZ2tDWHNyaitLMzI5WTVEVzQ5cVBpZGU3UjduYko0ZFdWeVorVExaOEFZSHpzSU95c0s0WUFBVk1UaG1GcVFvN1g1ZWh5Y3gwMjF4d0NvTFRxNnpWYWlCQVFvdzlEbExOL3Q3L3ZMa0VRM0MyNVUrS0g0dnJzczFCdGFjUWJCY29BenJTUVdQd2xkeTRpZFNHSTBZZTVyemkxcDlGdXh2cnFnL2lvZUMzU1FtSnhTc3hBOTREamJiV0ZYcmRVZHZFWFpGM2Z0KzlQdWIzZDkvSzh1VTVXV0FJMlZ1ZTdmNzh4MFprWUZKN29OMklMZ29DelU4YTZaMFdnd09sTngxV05JR0owZENiT1RSMkh2TmhCcUxJMDR0SGRuN3JIR3YzZjlnOXc3L0R6Y2VYQTMyQnUybmo4VUxFTG02cnpVZEIwekt1YlQ0dkQ2alVqakd2dTUvVFFXQlExVjZIWVZJV2hFU200ZjhTRlNBcUp3bi8zTDhQR21uejhiY1JGdUhuSUxPUkdwdUhOd3ovN2ZFL3d1QlVjR0tEOTBEb3J1bGJVZHVvdVI5TVNjMkVRZGRqZ25JZnkrdXl6TUN3eUZRNVpRa0hUTVdTSEorUE01SkdZa1R3SzFaWW0vSFhIQnpqVWRBeFhEVHdkVnd6OERjNUpHNGNmeW5kaGJkVitkMHRRdkNFQ2Z4MHhEMG5HYUpTYVdpZGJuNWt5R2pPU1I4UFJaZ0w0UmxzTEhoL2RPcW04S0lqUWlScThXdkE5dml2ZmlkY0xma0NqM2V3emVFOEczSGNZSEJtVjRiNnJrdFZqTHQ0bXV4bDNiM3ZYNytWTjE1MElSVUhFbFBpaEVDQzRCL1RKQUU2SkdlRCtFamd0SVFkbkpvMUV0YVVKbng3ZGdEQ3RBZUU2SXpSMkFZK09Yb0FrWXhRV0hmelcvWVcwczY0WU4vMzZPczVQRzQ4emtwUytwdytOOUgvTFZFQzVETjAyUUxzdUdidG1SN2dyNXp6a3hRN3krL3EyZlRBM1Z1Zmo4VDJmdC90KzVOL2VoaEt2R1IwOG5aWXdEQUJRYVduRVkzdVd1di9XTnNtQlIzZC9odXV5ejhLTTVGRXdTemE4bXYrZHp4NTN1TGtDeTh1MllXdnQ0Uk9hcDNkcVFnNGlkYUhZWFY4TXUrekE2SmdzWkljbnUvc0V0NTJ0QnZEY2g0N2ZTbm15NVJzZGs0VkVZeFJlUC9RalpNaVlHSmVOSkdNVVh2QVlZUGZQc1ZkQUs0anVXOTY3ZUhaajhEY2JpRTdVUUNkb1lCQjFHQjJkQlp2a3dCTjd2M0MzTkplMDFLRFcyb1J5Y3gyMjF4VWR0M1hzc3lNYm5OMXlCRnlmZlJZa1NPM09CQ0lLQWk3T21JeWhrY3BBclJhUEV3TFg5KzBmTnI3czk3V3ZUYndlV2tGRWs2MEZKYVlhWEpaMW1udTJJSmVEaldWK1ozQVFJZUM3OHAzNG9NME5wOXBha0RrRlp5V1A2cEc3WVBaWHZlRzRlbG5XYVJnYWtZS2hrYWtJMWVqaGtDV3NMTitKdHcvLzdIWEZwZGhVaFR1MnZvMzVHWk53YnVvNFhKZytFUmVtVDRRa3l5Z3lWZUwrSFIvNkhRZy9NM2tNcmhsME9nRGc2ZjNmNEtZaHMzQlc4aWlVdGRUaXI5cy93RUZuMTQyLzdmd0lOdzZaNGI1QjJLMmJGM3Q5WC9DNEZSd1lvUDM0dVdLUDEyMDNqMmRaNlZiVVdwdmNBNGUrTzdZVDIrb0tzYVp5UDZxdFRiZ3padzVHUjJmaWY2VmI4VUhSV3ZmQlkvR2hIN0c2Y2g4V1pFM0J4Wm1UY0xDeHpGM1JxeXlOS0d1cHhiNkdVcXdzYSswZnR2alFUMWg4NkNmVnYxTm5CaXhVV1JweFp0SkliSzh0OHBwREdtaS9iNkRyTnFkNlp5djIvb1pTRkRsL2h6V1YrN0FnYzRyekMwV0FUYklqdjZrY1g1YjhpaWE3R1kvdS9zeTluV2NQTE1PWTZFeWZ2bkFtdXdYdkY2M0IrMFZya0dpTVFscElMS0wxb1RCcTlOQ0xHbWdnUW5TMnJQbnJndUpxOGRScnRMRGJIWGpoNEFxSVVHWUVhYisvb3dDdElMb0hRbEhYMlZDZGo5V1YrL0J5L25jK1hRVHNzZ012SGx5Qjc0L3Q3SER1M3BPWjVXSjE1VDRNQ2t2QzlscmxKRy9Sd1cvUjRyQjJPQkJIS3loVEpYWTBkM2xYbFc5N2JSR2UzUHVGZXdxdTV3NHM4MnJ4ZW5UM1p6QTdiREE3ckRCTHR0Yi9PMnh3eUpMN3JvcDZVUU83d3p0QXJ5amJnYU9tYWxna0cxN0tYNGtQaXRmNjNKamg3N3MrVVZWZXUreEF0RDRNWVZvRC9sZTZ6ZStkQmdIbFN0VFltQUhJaVV6RjNvWVMvT294eFZpZHpZUWRkY1ZlTjBQeGRNdm1OOUJnYTRFTTRPNXQ3eUFqTE42clM0ZGRsbnk2b0xob1JRM01EbHU3MjNaeG5UajF4RjB3KzZ2ZWNGeHR0cHN4Tm1ZQThodkxzYmJxQUg2dTJOTnVkdyt6dzRaM0NsZmg4Nk9iTUQxeE9DYkdaU00zTWhWcksvZTNPNHZVaHVxRDBBb2lkdFVmd1lIR010Z2tCMnFzamZqc3lFYXYyVjFza2gzUDdWK0dMVFdIb1hOK3YzamljU3M0Q0hKbjdtUFpDL203UE5oYkdUVTZoR3VOSFE2RVNBMkpRYW5IYlQwRHhUV2ZhMmVGYVBSSU1FYmlxS242dURkdjZJODZtbG1ndHdxbXVrWGVCQ2hYZzNxNkZUVkVvL2VaVzc2dEFXRUpNRHRzSGM3bzBkVkdSR1dneHRyWTRmeTZnSExKWEJTRUx2M2NXUGU3MTRrY1YwTTBlb1JyamUyZTZCMlBSaENoRWNRK1A5VmhNTzY3UFVGb001cVpMZEE5UUdrbDZqaVU5b2J3RFBpL2hOMlJGb2NWeGMzcVJ2NFRVZmVRNFR0VFRVOW82Y1N0dzl0ckplNU91enM1bmFCeXAwTTJBQVNURXptdXRqaXNuZHBYMitPUUpYYnhJVGNPUFNZaUlpSWlVaUZvQS9UeHBpVWlDclJnM1VlRHRkeEV2VVd3MXFGZ0xUZDFIZTREblJlMEFUclpHQjNvSWhCMUtGajMwV0F0TjFGdkVheDFLRmpMVFYySCswRG5CVzJBbmhpWEhlZ2lFSFVvV1BmUllDMDNVVzhSckhVb1dNdE5YWWY3UU9jRmJZQStQMzBDRWd5UmdTNEdrVjhKaGtoY2tENGgwTVU0SWF4YlJDZU9kWitDVlREdnU0RVF0QUU2VktQSHpVTm5CYm9ZUkg3ZE1uUTJRalQ2UUJmamhMQnVFWjA0MW4wS1ZzRzg3d1pDME00RDdiSzlyZ2d2SEZoeHd2TTZFbldsQkVNa2JoazZHNk9qTXdOZGxKUEd1a1hVZWF6N0ZLejYwcjdibmRyT0F4MzBBUm9BVEE0cnZqaTZDUnVyODFGdXJqdnUzSkNKdjFhaU1UTUNMWW5HSGlvaDlXVkdqUTdKeG1oTWpNdkcrZWtURU5xSHp1Qlp0NGpheDdyZktyS3dFUzN4SWJDRjgvWVN3YUF2Nzd2ZHBVOEdhTFgrY3Z2TkdEeGtLRzY0NWZaQUY0V29UMkhkSXVxZi9uTDd6Wmg1OXJtWU1mdWNRQmVGcUZ1MERkQkIyd2Y2WlBYRDh3YWlIc0c2UmRRL3NlNVRmOUp2QXpRUkVSRVIwWWxnZ0NZaUlpSWlVb0VCbW9pSWlJaElCUVpvSWlJaUlpSVZHS0NKaUlpSWlGUmdnQ1lpSWlJaVVvRUJtb2lJaUloSUJRWm9JaUlpSWlJVkdLQ0ppSWlJaUZSZ2dDWWlJaUlpVW9FQm1vaUlpSWhJQlFab0lpSWlJaUlWR0tDSmlJaUlpRlJnZ0NZaUlpSWlVb0VCbW9pSWlJaElCUVpvSWlJaUlpSVZHS0NKaUlpSWlGUmdnQ1lpSWlJaVVvRUJtb2lJaUloSUJRWm9JaUlpSWlJVkdLQ0ppSWlJaUZSZ2dDWWlJaUlpVW9FQm1vaUlpSWhJQlFab0lpSWlJaUlWR0tDSmlJaUlpRlJnZ0NZaUlpSWlVb0VCbW9pSWlJaElCUVpvSWlJaUlpSVZHS0NKaUlpSWlGUmdnQ1lpSWlJaVVvRUJtb2lJaUloSUJRWm9JaUlpSWlJVkdLQ0ppSWlJaUZUUUJyb0EvVW1qUlVaRm80d0dzNHhtSzJCMXlMQkxnQ3dIdW1SOWl5QUFXaEhRYXdTRTZZRklvNERFQ0FFUkJpSFFSYU51d3JyVk0xaTNxTGRoM2U4WnJQdStHS0M3V2FORlJrbTlqSXBHQ1MyMlFKZW1mNUJsd09ZQWJBN2xDN1dpU1VaK0ZSQ2lBeElqUktSSENRanZ4NVcrcjJEZDZubXNXOVFic083M1BOWjlYd3pRM2NSc0F3NVdPVkJhejlQZzNxTEZCaFRWU0NpcUFWS2pCQXlKMThDb0MzU3BTQzNXcmQ2SGRZdDZBdXQrNzlPZjZ6NERkQmVUWkNDL1NrSlJqUVNwVFIzWGFZQ0VjQUZ4WVNLTVdzQ29CUXhhQVJyMlJPOVNEZ213MkdXWTdZRFpEbFEzUzZoc2ttRnp0SzVUV2kranZNR09yRmdSMmZFaXhQNTE0aHlVV0xjQ2ozV0xBb0YxUC9CWTkzMHhRSGNocXdQWVZ1SkFyY203aGllR0M4aU1FUkViS2tEbzR6dFViNkFSZ1ZDOWdGQzk4amcxVWdOWkJtcE1Nb3BySlZRMEtYOGZTUVlPVjB1b2E1RXhOazBEdlNhQWhhWU9zVzcxRHF4YjFOTlk5M3NIMW4xZkROQmRwTkVpWSt0UmgxZC9yT2dRQWNNU1JVU0hzSFlIbWlBQWNXRUM0c0kwcUcyUmNhQkNxZUFBVUd1U3NiN1FqbFBTTmYxNlFFUnZ4YnJWdTdGdVVYZGgzZS9kK252ZDUwV09MdEJva2JHaHFMV1NDd0J5a2tTY21xVmhKZStGWWtJRW5KcWxRVTZTQ05kZnA4VUdiQ2h5b05IQ3ZuVzlDZXRXY0dIZG9xN0N1aDljK21QZFo0QStTVllIc1BXb0F3NUplYXpUQUhrWkdtVEY4S1B0N2JKaVJPUmxhS0J6WG1KeVNNcmYwdXJvK0hYVU0xaTNnaGZyRnAwTTF2M2cxWi9xUHZmR2t5REpTdDhzMXhteVRnT2NtcVZCWEJqUGpvTkZYSmh5MXV5cTdDMDI1Vy9hZHFBSzlTeldyZURIdWtVbmduVS8rUFdYdXM4QWZSTHlxeVQzd0FZQndKaFVEY0wwck9UQkprd3ZZRXlxeG4zWnFkWWtvNkJLQ21pWitqdldyYjZCZFl2VVl0M3ZHL3BEM1dlQUVSck5Wd0FBSUFCSlJFRlVQa0ZtNTl5SExzT1NSSjRoQjdHNE1HVmdpa3RoalFRekorZ1BDTmF0dm9WMWl6cUxkYjl2NmV0MW53SDZCQjJzYXIwY0VSMGlzRzlXSDVBVjJ6cXkyelh2S1BVODFxMitoM1dMT29OMXYrL3B5M1dmZStjSmFMVElYbmRDOGp6RG91QTIxT052V1ZJdm9hbVBqaDd1clZpMytpN1dMZW9JNjM3ZjFWZnJQdmZRRTFEaVVja1R3d1ZPcWRPSHhJUUlTQXh2L1hzZTVTMWpleFRyVnQvRnVrVWRZZDN2dS9wcTNXZUFQZ0VWamEyWElESjVpYW5QOGZ5YlZqVDJqWW9lTEZpMytqYldMV29QNjM3ZjFoZnJQdmRTbFJvdHN0ZjBPckdoUEV2dWEySkRCWS9wZCtRK093bDhiOE82MWZleGJwRS9yUHQ5WDErcyt3elFLbm1lT1NXRUN4Qll6L3NjUVFBU1BFWis5NVd6NWQ2T2RhdnZZOTBpZjFqMys3NitXUGNab0ZWcU1MZiswZVBDdXViajI3NTlPNTU1NWhuVTE5ZWY5TFlrcVh0R3VDNWZ2aHozM252dlNXMWo5ZXJWbUQ5L1BrcEtTcnFvVkVCemN6TTJiOTRNcTlXS28wZVBkdGwyUGYrMm5uOXo2ajc5b1c1dDJiSUYxMTU3TGN4bTgwbHZxNjB2di93U3Q5NTZLK3JxNmpxMXZzMW13NUlsUzFCZVhnNEFjRGdjc05sc2tPWHUzZDladDZpdC9sRDMvZUZ4TmJneFFLdlViRzM5djFIYk5kdjg4TU1QWWJmYkVSVVZCVm1XSVVrU2JEWWJiRFoxRXliVzE5Zmp1dXV1dzFkZmZlVzEzR3cyWTk2OGVUaDgrTEI3bWRWcWJmdnlEdFhVMUdEWHJsMWV5K3gydTZwdGFMVmFtTTFtNkhRNlZhL3JTSGw1T1I1ODhFRTBORFRncnJ2dXdnY2ZmTkFsMnpWNkZMRlozVWRGSjZnLzFDMVpsbEZSVVFHOVh1OWVkLy8rL1NndUxzYlJvMGU5L2gwNWNnUUZCUVZvYkd6c1ZCbWJtNXR4K1BCaGhJU0VkR3A5VVJUeDRZY2Z1c1A4K3ZYck1XL2VQSngzM25tWU0yZE91Ly9VZm5adHNXNVJXLzJoN3Z2RDQycHc2NkpkdGYrd09sclBtcnFpb3E5YXRRbzdkdXdBQVB6MDAwOWV6ODJaTXdlNXVibjQxNy8rNWZPNmwxNTZDZW5wNlY3TEZpOWVqT2JtWmt5WU1NSGRrcVRYNjJFd0dHQ3oyZHdWYk4yNmRYanR0ZGN3ZS9ac1hIenh4VDdiM3Jkdkh6WnMySUNycnJyS3ZVd1VmYysxM243N2JSUVZGZUhtbTI5R1ltTGljWDlYMXpiOGJhc3RrOG1FdXJvNmFEUWE5ekpKa2hBVkZZWFEwRkQzTXAxT0IwRVFFQjhmanp2dXVBTWZmZlFSTHJyb29wUCtNakY0L0cwOS8rYlVmZnBEM1hMdHo2NDZVRnRiaXp2dnZMUEQzK1ArKysvSHBFbVRBQ2doV1JBRWhJU0VRR2h6bmR1MWJWYzRkNUZsR1RhYkRTYVRDZEhSMFQ3cmE3WEtoejErL0hnc1diSUVXcTBXVFUxTk1CZ01NQmdNTUpsTStPYy8vNG1pb2lMY2VPT05yRnZVNWZwRDNlZHh0ZS9WZlFab2xld2VWM0lNMnBQcnFGVmRYWTFGaXhiaDNIUFB4Y0tGQzdGNDhXS1VscGJpdnZ2dWc5MXVoMDZudzU0OWV3QUFiNzMxRm5RNkhiWnMyWUtubm5ySzV5RDU4ODgvNDRjZmZzRGYvLzUzSkNjbjQ2R0hIa0o0ZURqdXV1c3U5NEgycDU5K3d2cjE2MUZiVzR1enp6NGJ2LzN0Yi8yVzYvUFBQOGZxMWF1UmtaR0JNODg4MCs4Nng0NGR3OWRmZjQyY25CekV4OGY3UEgvQkJSZTBleVo5OWRWWCt5eExUVTNGSzYrODRuNjhkZXRXUFA3NDR6N3IzWGZmZmNqTnpZVk9wNE5XcTNXZjhadk5ab3dlUFJvalI0NUVjM016d3NMQ1RxcXllLzV0SFgxbjN2ZGVyUy9YclphV0ZxL3R1a0p0VEV3TVB2NzRZeGdNQnA4RG9NUGhnTlZxOWRxUHYvamlDN3ozM25zZC91N25uWGVlMytWeGNYRjQ2NjIzM0MxeHJ2TElzZ3l6MlF5ajBRaUR3UUFBZU95eHg2RFQ2ZkRIUC80Ump6LytPRFFhRFo1OTlsbWtwS1IwK042ZHdicEZiZlhsdXUvQzQycmZxL3NNMENwNWRnL1VuR1FIR0t2Vml2SGp4MlAyN05td1dxMHdtODNRYXJXdzIrMXdPQnd3bTgzdU04V0lpQWpvOVhyM1dhTG53WGJEaGcxNDl0bG5jZDExMTJIczJMRm9hV25CT2VlY2cwY2VlUVRwNmVsWXNHQUJBQ0EvUHgrWFhub3BKazJhQkoxT0I0ZkQ0YmRjdDl6eS8rM2RlMWhVOWI0LzhQZWFPekxjSEJNMUxsWkdLR2JlTmJlUFBWbFdtS2FwUFpuSHREVGIzdjA5ZVluU2lNcDlGR1hucGZSa1J0c1VUVS9lang1M20xM0kxcDNXanExV21ub3dSUktVUUFRQlo1aVp0WDUvVExPWVlRWmtBYUlzM3EvbjhaR1pXV3ZOV2pOOCtIN1c5em9UcDA2ZHd2cjE2OUd6WjArdldpdkFWYkMvLy83NzBPdjFlTzIxMS96ZStlcDBPdlR1M2RzcnFILzg4VWVzV2JNR1M1Y3U5VHJtNXMyYmtaT1Q0N1YvMzc1OXNXUEhEaGdNQmd3ZlBoeHIxNjVGZUhnNE5Cb054bzhmai9MeWNxL3R4NHdaNC9VNEpTVUZzYkd4ZnErdkxuUWVseVEyL3h2bFprSE5zZlhTU3k5NS9jNjZrOXhaczJiaHlTZWY5SHNOV3EzV3B6dkc4T0hEOGNRVFQ4ZzFSSjcyN3QyTHJWdTMrazJ3blU2blhQQmV1SEFCczJmUGxsK2JObTBhQUdENzl1MHdtVXdBZ09uVHAyUGh3b1dZUG4wNmV2YnNpVGZlZUVOK3JhRVlXMVNkbW1QZmplV3ErbUtmQ2JSQ2dsQVY3RTZ4WWNHK2NlTkdIRHAwQ0JrWkdRQmNOVUdDSU9EbGwxK1dCL0lrSmliZTlEaVptWm1vckt6RWhnMGJzRzdkT2dRRUJDQWtKQVR0MnJWRFdsb2F1blhyQmdCNDVaVlg1T1lwcDlPSnlaTW5ZL2JzMmVqWnM2Zlg4Y3htTTZaT25Zb1ZLMWJnN05tejZOdTNyOWZydWJtNXlNL1B4N1JwMC96ZUpRT3V3ajh3TU5Dck9Td3ZMdzhBMEs1ZE82Lzl6R2F6engrTDZuZTVHbzFHcmgzYnNHRUQ5SG85dEZvdExsMjZoS2xUcDJMZnZuM3laMmkzMjcyYXFPckRzMFpFd3hIaFRVTE5zWldjbkF5ejJZeVZLMWZpK1BIalNFdExnOFBoZ0U2bjgyb0dyazZTSkxsQTF1bDBDQW9LUWxCUWtOOXQzZkVSSEJ4YzZ6VkZSa1lpTlRVVkowK2V4UHZ2djQvazVHUllMQmJvOVhvTUd6Yk1aL3VzckN5dmd2VGpqejlHaHc0ZGFuMlAyakMycURvMXg3NGJ5MVgxeFQ0VGFJVjBHc0QrK3cybXpTR2hsYUgrdndWejU4N0ZnZ1VMSUFnQ3pwOC9qMW16Wm1IZ3dJR1lPSEVpMnJWckI0ZkRnZSsvLzk3dnZwNmpncDk1NWhuMDc5OGZIVHQyUkhoNHVCd1FWcXNWNmVucDZOS2xDM1E2SFU2ZlBvMndzREFBcnRrQUNnc0x2V3E0YkRZYjlIbzlOQm9OQmd3WWdDNWR1dmpjSlFOQXg0NGRrWnFhS2dlakpFbXcyV3hlTlZUVmE4ZHVSc24yN29GWS9ncHhRUkJRVUZEZzA0OU5LWnVqNnZhNG9UVWlWRGRxanEyT0hUdENraVJjdUhBQkFCQWFHZ3FIdzRHOWUvZmkwMDgvcmRQMVBQcm9vL0pqbTgwR2c4RlFwN2h4T3AwUVJWR09WNzFlai9Ed2NEbkJjQ2NGZ0t1QVhySmtDU3dXQzhyS3lqQm56aHlrcHFiSzd6bDkrblNmWm02bEdGdFVuWnBqbitWcUZiWEZQaE5vaFF4YUFmYmZPNzliSFVDckJwUWw3c0U3cGFXbFdMWnNHYnAyN1lyZmZ2c05VNlpNUWZmdTNURm16Qmk1TDlLb1VhTzg5dlVjN1JzYkc0dUVoQVMvZmFOV3JWb0ZBSWlQajhlSEgzNklsU3RYeXE4TkhEZ1FuVHQzbGgvUG16ZlBhMFN4UC81cXFOeDI3dHdwRjY2Q0lPQ3JyNzdDVjE5OTViT2R2NzVhOTl4emo5ZGpoOE9Cdkx3OCtYaUZoWVVRUlJGUlVWRklTMHZEa1NOSHNIcjFhbmw3ZC8rc1k4ZU9JU2twQ1FrSkNYajQ0WWRydlpiYTJEdytTb05XQmJmS3pZQ2FZd3NBenB3NUkwOHg5OVpiYnlFbUpnYkRody9IZ0FFRDVHUTRQejhmQ3hZc3dLWk5td0JVMVVDYnpXYXZZNDBlUGJyR2EvY1hvODg4OHd4ZWZmVlZyK2V5c3JJQUFKOTg4Z251dmZkZVRKZ3dBUnFOQmhhTEJlSGg0WElTRUI0ZURnQ05OdlVlWTR1cVUzUHNzMXl0b3JiWVp3S3RVS0NoYXZvVnE3TFpadnpLenM3RzBxVkxvZFZxc1hEaFFnUUZCU0VqSXdNZmZmUVJjbk56OGZqamo4czFRSjRzRm92WFk2UFJpTW1USjNzMUMwMmVQQmw2dlI0Mm13M256NS9IaHg5K1dPc2Q1UHo1OHlGSkVqUWFqWHpudW0vZlBodzhlQkFwS1NrQWdLbFRwMkxjdUhFWU5HaVF2SjhvaWo2RG5RRGdEMy80QXlaTm1pUS8vdUdISDdCcTFTcWtwS1RJZCt3QXNHblRKcCsrV3RldVhjUDA2ZFBseDRzV0xZSkdvOEhldlhzeGJ0dzRaR1JrWU9QR2pmSWZub3lNRFBUcTFRdkxseTlIang0OTBMdDM3eHF2c3k2c0hqTWRCVGFzd28zcVNNMnhCUURwNmVuUWFEUVFSUkhSMGRIWXMyY1BSb3dZSWRmK0FwRDdJSHJHaHovcjE2K0h3V0M0NmNoNzkvUmQxV3VOOC9MeWtKK2ZEd0JvMDZZTjl1elpnMmVmZlZhK05rKzFGZTcxd2RpaTZ0UWMreXhYcTZndDlwbEFLeFJzRWxCUTVycFRMaW9YMFNHNC9uMkNjbk56TVcvZVBIVG8wQUh2dnZ1dTNMZngwVWNmUld4c0xPNjY2eTdvZExvNkRkNnBxU0RWYURUUTYvWDQ2YWVmNU9ZcHA5T0piZHUyWWRDZ1FWNkJIeFVWNWJPL0tJbytmYTdDd3NMcTFKUmpNcG5rMml2QTFWUU11QXBzejc1YUFRRUJQb3MzV0N3V2JOKytIVWFqVVI3czRKN1N4MncySXlFaEFaMDZkY0w2OWVzQkFKOS8vamwyN05pQnVMZzR2UDc2NjNJdFJIMFZsVmMxNVFXYm12K2Rjbk9nNXRncUxDeEVSa1lHK3ZYcmh5TkhqbURDaEFrNGVQQWdqaHc1Z3JDd01CdzRjQUFUSmt5UUMwdUh3NEUxYTlZZ0ppWUc4Zkh4UHUvdGJ6YU1RNGNPNGNzdnYwUlNVdEpOZi85MzdkcUZIajE2SUNNakE0TUhEMFp1Ymk1c05oc0F5TEZXV2xxS1NaTW1ZZnYyN1FCY05kRGp4NCsvNmVkMU00d3RxazdOc2M5eXRZcmFZcDhKdEVKdGd3UmtGN3ArL3ExTWdpU2gzc3VPUmtaRzRxMjMza0pjWEJ6R2poMExwOU5aYTU4bFVSU1JrSkNBZ1FNSCtuMTkzYnAxV0xkdW5jL3o3ajhDa2lUaEgvLzRCejcvL0hQazUrZkRaclBoNVpkZnJ2VWNmL25sRjBSR1JpcTRLc2p2cFVUMWxaNEVRZkQ2QTZmUmFMd2VQL1RRUS9qdXUrL3c5Ny8vSFlDcnVhMmtwQVJ2dnZtbTRuNWkxVWtTOEZ0NTFmbTNEV3IrZ2Q0Y3FEVzJKRW5DMnJWckVSd2NqQ0ZEaHVESWtTTXdHQXhZdW5RcElpSWlzR2JOR3Z6NDQ0K3dXQ3dvTFMwRjRHcUdMaWtwUVdwcUtucjE2dVV6SCt5WFgzNkp4eDU3RE1YRnhTZ3FLa0pNVEF6YXQyK1BFeWRPWVBQbXpmSmNzei8vL0ROU1UxT1JtSmdvRHk2OGN1VUswdFBUa1pDUWdJeU1EQVFIQnlNNU9Wayt0dEZvaE1sa2twdXpHMnYyRGRkbndkZ2lYMnFOL1pxd1hGVkg3RE9CVmlqSUtDQkFEOXl3dXdZOVhLMlFZQW1zL3k5Q3IxNjlBTGdXUHhnMWFwUThOVTUxVjY1Y3dlVEprMnNkd0xOZ3dRS3ZKcURxVGErTEZ5OUdURXdNbm4vK2VmVHAwd2VCZ1lHMW5sdEJRUUhPbmozcjFWeFVWNklvS3VxcnBYUlVmMzUrUHY3ODV6OGpQajRlQnc0Y3dNU0pFekZuemh3Y08zYk1aL1N6VWxjckpIbEFTNEJlUUpDeCtRZDZjNkRXMkRwNThpVCs5YTkvSVRFeDBhczVOaUlpQW5hN0hmLzg1ejh4Yk5nd0JBY0h5d2swQUV5Wk1nWFRwazNEQng5OGdQZmVlMDkrL3RTcFUvamdndzhRRWhLQ00yZk80SXN2dnNET25UdlJxVk1uUFBIRUU5aXhZd2NlZnZoaHhNVEVJRHc4SElXRmhVaE1UTVNTSlVzUUVCQ0FiNzc1QmdFQkFUVTJ4OXBzTmxpdFZyblBjL1gvRzRLeFJmNm9OZmI5WWJtcW50aG5BbDBQYllNMHlMbnF1ck83V0N6Q0V0aXdxVjBBMTUxZ1dsb2EwdExTYXQydXRtbGtsaTFiaG1YTGx0WDQrdHR2djYxb0ZPMW5uMzBHazhsVTQ2VHZiaGN2WGtSa1pLVFhIYXJENFVELy92M3JORjhsZ0pzMkRZbWlpS3lzTElTR2hpSTBOQlNMRmkxQ3o1NDlNV0xFQ0J3NGNBQlJVVkVZTldvVWtwT1RzWHo1Y3IvTlpuVjFzYmpxcmwwTmQ4bk5pUnBqcTJ2WHJraEpTY0VERHp5QTQ4ZVBlNzMyOWRkZncycTFZdVRJa1Q3N3RXL2ZIb01IRDhiZi92WTNaR1ptNHBGSEhnSGdtcSs1ZmZ2MjZOZXZIN0t6c3dGVVRVLzF3Z3N2d0d3Mkl6bzZHZ0RRdW5WckpDWW1ZdDY4ZVZpeVpBbVNrcEl3Y3VSSVJFUkUxQmh6bm4wa0FkKzVZQnVDc1VVMVVXUHMrOE55VlQyeHp3UzZIdTRPRVpCejFmVnpRWm1FYXpja2hBWTA3QmRDRUFTTUhUdTJ4c0txb0tEQXAyQ3I3bzkvL0tQUFlJZmFKQ2NuWThpUUlUNTNsZzZIQTU5Kytpa3lNek14YTlhc204NHJ1M1hyVmx5OGVCRXBLU2x5YzlEaXhZc1JHaHJxZFFkYzAzeVZia1ZGUmRpMWF4ZkdqQm1EME5CUVNKS0VreWRQQWdCZWYvMTFtTTFtUFAzMDA5aS9mejlNSmhQbXpKbUR3c0pDZWY4WFhuZ0J4NDhmeDhLRkMvSHV1Ky82akVDdWkrSWJrdHdYRHdBaVF0UVI2TTJGV21QcmdRY2VBT0RkQkN1S0lyWnQyNGFoUTRmS0JWLzFKdHFSSTBmaTNMbHo4aXdjcDArZnhuZmZmWWNaTTJaNEZhenVuOXUwYVNNM0g2ZW5wNk93c0JDalI0L0dsQ2xUc0diTkdodzllaFFEQmd4QW56NTlhanozMU5SVWhJZUhvN1MwRk9QR2paUG5nclZhclExS3BobGJWQnUxeHI0YnkxWDF4VDRUNkhvSU1ncm9FQ0lncjhUMUMzR21RRVMvNkliZkxkdHNOcFNVbFBoOXJheXNyTlo5M2V2WnV3Y1hlRTdIQTdqK2tGeStmRm0rVTg3UHo4Zmh3NGNSRnhjbkIzcFpXUm0rK2VZYjdOeTVFNWN1WGNMNDhlTjlWa25UNlhRNGNlSUV1bmZ2RG8xR2c5TFNVcHc0Y1FKdDI3YjE2a3ZWcFVzWG4zTjBGL0kxTFVXYW01dUwzYnQzSXlvcUNnODk5QkRtenAyTGlvb0tQUG5ra3hneVpBaGlZMlB4ODg4L0l6TXpFd2tKQ1Q1OU0zVTZIZDU4ODAzTW56OGY2OWF0dytMRml4VVBlamhiVUhXWGZIZUlCbVlWTkRNMUoycU5MYzlqdWYvWGFEUjQ1NTEzRUJvYWlweWNIQnc5ZWhUWjJkbGV2OWRSVVZIeWxGbUFhMHFyc0xBd1BQNzQ0d0NxYXBpS2k0dTlSdUJYVmxaaS8vNzl1SExsQ2thUEhvMzQrSGhFUlVVaExpN081MXc4ay9hYWZnWWdMK2hTMzhVVUdGdFVHN1hHUHN0VjljWStFK2g2dXIrTkZwZExIUkFsNE5vTkNUbkZJcUxENmo4enVOUHB4SzVkdTdCcjE2NmJidWVQWi9DY1BuMGFxMWV2aGlBSWNzMVZ0Mjdka0pTVTVMVlBlSGk0dkRpRDFXckZ6Smt6VVZoWWlJaUlDQ1FsSmNuOXlEd05IandZNmVucE9IejRzUHljMld6R0s2KzhjdE5yZE5leTdkNjlHME9IRHZVYTRXeTMyN0Z2M3o3b2REcjA3ZHNYb2FHaGVPNjU1L0RJSTQ5NE5VdDE3dHdaSzFhc0FPQnE0c3JLeXZLcWliTllMRmk2ZENsQ1FrSVVCM25PVlJIWGJyaitlR3NFb0ZNYkZjejAzZ3lwTGJZOHVRdGd1OTBPbzlFb0R5U1NKQW1iTjI5RzY5YXQvZlpsZEpzL2Z6N09uVHNuZDltNC8vNzdJUWdDWG56eFJaOXRCVUhBekprejVmNmRuc2x6OVhOeG40UG50YnFmZHpnY09ISGlCUGJ2MzEvakloQTN3OWlpdWxCYjdMTmNWWGZzTTRHdUo1TWVpRzZ0d2ZraTE1M1ZtU3NpekFhaDNnTWZLaXNyTVg3OCtKc09kbkFYYXRXTkdUTkc3dmQ0MzMzM1lkQ2dRZWpSbzRjY0pILzYwNTlRVVZIaFZhdGtNcG5rMmlTVHlTVGZtZmJwMDZmRzZYdG16NTZOR1RObWVQM0IwZXYxZFJxaDZ4N2tsSm1aS2ErQzVrbXYxK1BGRjErVXozbkVpQkcxSHUvQ2hRdElUVTMxNlV0V2ZjYUN1aWdxbDNERzR5NjVZMnNOVFA1WFY2WmJURzJ4NWVuQkJ4L0VpaFVyZk9aMkRRNE94cFl0VzN3V1RLbE9yOWNqTmpaV2Z0eXJWeTlzMmJMRmJ3MWJZR0JncmZOSkc0MUdiTml3d2FzZ1hiMTZ0VHdYYmtCQUFDWk5tZ1JKa2hBWEY0Zjc3cnV2WHNrelk0dnFTbTJ4ejNKVjNiRXZTRXJuUlZHQitYTm00TjVPOTJQYXJQL1hvT09JRXZCOXJoUEZGYTZQVUs4RitrVnJFVmlQWlVnckt5dWgwK2xxREREM1d2UjFEYXFXd09sMG9yaTQyRysvTHlYS0t5VjhtK09VUndpSHRSTFFPMUlMRFQ5bXhSaGI1SW14MVhMTW56TURRNTRhaWlmaW4yN1FjUmo3dHhmTDFab0oxWDVKMUZPWGZodG9CS0Q3M1ZvRS9INUhaWGNDMytZNFVWU3UvSjdrWnF1S0NZSWdML2RMTGxxdHRzRkJYbFR1SGVRQmV0ZDMycHlEWEEwWVc4MGZZNHZxZzdGL2U3RmNyVHNtMEExazBBSTlJclRRL3Y1SjJwMUFWcTRUT2NWaTdUdlNiWmR6VlVSV2JsV1Fheld1NzlMUThIRXIxQWdZVzgwWFk0c2FnckhmZkxXazJHY0MzUWlDakFMNlJWZmRNVXNBVGw4UjhXMk9VKzQ4VDNlTzRodXV1K1BUQlNMYzMwNkEzdFZNcUliSjNkV0VzZFc4TUxhb3NURDJtNWVXR1BzY1JOaElnb3dDK25mVTRmaWxxcjViMTM3L2hXcHJGaEFWcGtIclZrSzlseWVsaHBFazEwcElGNHRGci9rb0FWZmZyTzUzcS9NT1dRMFlXM2MyeGhiZEtvejlPMXRMajMwbTBJM0lvQVY2UjJxUlhTZ2k1Nm9JOGZmZnA0SXlDUVZsVHVpMXdGMkJBaXlCcnBHb1JoMWcxQW5Rc1IyZ1VUbEV3T2FRWUhNQVZqdFFWQzdpdC9LcVpVVGROSUpyVlBCOWJUU3E2NXVsTm95dE93TmppNW9hWS8vT3dOajMxV0lUNkYreS93OS9PN0QvMXIyQk5nQkM2MDZRekZVckJ0bWRRRjZwaEx4Uy8zTk9VdE1SeXZJZ1hjM0crVjl1NEh4ZHRoY0U5T3pkRjVZR0RxNW9DUmhiTFJ0anErVksvK3YvM3RvM1lPemYwWlRHZmtObmJMbmRXbXdDRFRSQnNBTXdXOXFqZld4L2hOL3pJRXhCbGx2K2ZsU3pHNlZYVVhEaEIrVC9mQlJsVi9NVjd4OGFGc1pDdm80WVd5MExZNHZjR1BzdFMwTml2N2tuMEMxMkh1akdtSzlTcWVzMkNRWFhKWlJhSlpSWEFwVk9DVTRSY3BNVU5RNk40QnI1YTlBS0NEUUF3U1lCYllNRTFRNWt1Sk13dHRTTnNVVjNHc1orMDJEcys4NEQzYUpyb0p0YWtMRmwvYklSTlJYR0ZsSEx4TmluMjRYZDdJbUlpSWlJRkdBQ1RVUkVSRVNrQUJOb0lpSWlJaUlGbUVBVEVSRVJFU25BQkpxSWlJaUlTQUVtMEVSRVJFUkVDakNCSmlJaUlpSlNnQWswRVJFUkVaRUNUS0NKaUlpSWlCUmdBazFFUkVSRXBBQVRhQ0lpSWlJaUJaaEFFeEVSRVJFcHdBU2FpSWlJaUVnQkp0QkVSRVJFUkFvd2dTWWlJaUlpVW9BSk5CRVJFUkdSQWt5Z2lZaUlpSWdVWUFKTlJFUkVSS1FBRTJnaUlpSWlJZ1dZUUJNUkVSRVJLY0FFbW9pSWlJaElBU2JRUkVSRVJFUUtNSUVtSWlJaUlsS0FDVFFSRVJFUmtRSk1vSW1JaUlpSUZHQUNUVVJFUkVTa0FCTm9JaUlpSWlJRm1FQVRFUkVSRVNuQUJKcUlpSWlJU0FFbTBFUkVSRVJFQ2pDQkppSWlJaUpTZ0FrMEVSRVJFWkVDVEtDSmlJaUlpQlJnQWsxRVJFUkVwQUFUYUNJaUlpSWlCWmhBRXhFUkVSRXB3QVNhaUlpSWlFZ0IzZTArZ1pia3VrMUN3WFVKcFZZSjVaVkFwVk9DUXdRazZYYWZtYm9JQXFEVEFBYXRnRUFERUd3UzBEWklRSkJSdU4yblJyY0lZNnRwTUxhSWlGeVlRTjlpMTIwU0xwVklLTGd1NG9iOWRwOU55eUJKZ04wSjJKMnVaS3FnVEVKMklSQ2dCOW9HYVJBUklzRE1Bci9aWTJ3MVBjWVdFWkVMRStoYnhHb0gvcS9RaWJ3U1ZvSGRLVzdZZ1p5ckluS3VBaDFDQk56ZlJndVQvbmFmRlNuRjJMcnpNTGFJcUtWaEF0M0lSQW5JTGhTUmMxV0VXSzE4MTJ1QnU4d0NMSUVhbUhTQVNRY1lkUUswN0luZXFKd2lZSE5Jc0RvQXF3TW9LaGZ4VzVrRXU3TnFtN3dTQ1pkTEhZaHVyVUduTmhwb1dHbDJ4Mk5zM1g2TUxTSWlGeWJRamFqU0NSeS81RVJ4aFhmcDN0WXNJQ3BNZzlhdEJBZ3NURzQ1clFab1pSRFF5dUI2M0NGWUMwa0NybFpJdUZnc29xRE05ZjJJRW5DK1NNUzFHeEs2MzYyRlFYc2JUNXBxeGRpNk16QzJpSWhjbUVBM2t1czJDY2QrZFhyMXhRd05FUEJBV3cxQ0ExaXkzMjZDQUZnQ0JWZ0N0U2krSWVGc2dhdHdCNERpQ2dsSEx6alFJMExMd1ZCM0lNYlduWTJ4UlVRdEVSczRHOEYxbTRSdmM2b0tlQUZBYkxnRy9hSzFMT0R2UUdFQkF2cEZheEVicm9INzI3bGhCNzdOY2VLNmpmMXE3eVNNcmVhRnNVVkVMUVVUNkFhcWRBTEhmblhDS2JvZTY3VkFyMGd0b3NQNDBkN3Bvc00wNkJXcGhmNzM1bVduNlBvdUs1MjE3MGROZzdIVmZERzJpRWp0V0JJMWdDaTUrbVc2YThmMFdxQmZ0QmFXUU5hTU5SZVdRRmVObWJ1Z3YyRjNmYWZWQjZsUjAySnNOWCtNTFNKU015YlFEWkJkS01xRG1nUUFEM1hRSXREQUFyNjVDVFFJZUtpRFZtNXlMcTZRY0s1UXZLM24xTkl4dHRTQnNVVkVhc1VFdXA2c3Y4OTc2dlpBdUlhMVk4MllKZEExS00zdHdsVVJWaTdPY1Zzd3R0U0ZzVVZFYXNRRXVwNytyN0NxS1RJMFFHQy9UQldJYmwwMXE0Tjd6bUZxZW93dDlXRnNFWkhhc0dTcWgrczJ5V3NWTk0vYUZXcmVZankreTBzbElzbzRjMENUWW15cEYyT0xpTlNFcFZNOVhQSW80TnVhQlU2bnBTSmhBUUxhbXF1K3oxKzVYSFNUWW15cEYyT0xpTlNFQ1hROUZGeXZhbjZNWXZPeTZuaCtwd1hYV2NnM0pjYVd1akcyaUVndFdFSXBkTjBtZVUydDFib1ZhOGpVcG5VcndXUHFMWWtMUURRUnhwYjZNYmFJU0MyWVFDdmtXV3R5bDFtQXdESmVkUVFCdU10ajFnZldsRFVOeHBiNk1iYUlTQzJZUUN0VWFxMzZnMjhKYkp5UDc4U0pFMWk1Y2lWS1Nrb2FmQ3hSYlBqbzluLy8rOStZTkdrU3JGWnJnNDlWM2Q2OWV6RnIxaXhjdTNhdFR0dmI3WFpzMnJRSmx5OWZCZ0E0blU3WTdYWkkwcTB0ZUQyL1c4L3ZuRzZkbGhCYi92ejFyMzlGUWtKQ2c0NXgrUEJoakJrekJwY3VYV3Frc3dMS3k4dVJsWldGeXNwSy9QcnJyNDEyWE1ZV0Vha0JFMmlGeWl1cmZqYnBHdWVZMjdadGc4UGhRRWhJQ0NSSmdpaUtzTnZ0c051VlRaWmFVbEtDVjE5OUZmL3pQLy9qOWJ6VmFzV3p6ejZMOCtmUHk4OVZWbFpXMzEwbVNSSUtDZ3BnTUJqa2JjK2NPWU9MRnkvaTExOS85ZnFYbTV1TGMrZk80ZnIxNjNVNngvTHljcHcvZng0QkFRRjEybDZqMFdEYnRtMXlNbi8wNkZFOCsreXpHRDU4T0lZTkcxYmpQNldmWFhVbXZjYzUxL3hSVVNOcUNiSGx6OVdyVi9IVFR6OTVQZWR3T0JRZFE2ZlR3V3ExUXEvWDMzempPcnA4K1RMZWZ2dHRsSmFXWXQ2OGVkaTZkV3VqSEpleFJVUnEwRWpGVk10UjZheXFNV21NUXY3UW9VUDQ0WWNmQUFBSER4NzBlbTNZc0dIbzNMa3psaTlmN3JQZlJ4OTloSWlJQ0svbi92S1h2NkM4dkJ4OSt2U1JhMmtOQmdPTVJpUHNkcnRjdUI0NWNnU2ZmUElKbm5ycUtUejMzSE0reDlacVhaMFVOUnJYL1ZWeGNUSG16cDFiNjNVc1dyUUkvZnYzQitCS2tnVkJRRUJBQUlScTdmRHVZN3VUY3pkSmttQzMyMUZSVVlIUTBGQ2Y3WFU2MTRmZHUzZHZiTnEwQ1RxZERtVmxaVEFhalRBYWphaW9xTUN5WmN1UWs1T0RhZE9tTlRpUk1IcDh0NTdmT2QwNkxTRzJUcDgralcrLy9SWVRKMDZVbjNQSG1hZU5HemNpSnljSE0yYk1RTnUyYlc5NnJlNWorRHRXZFJVVkZiaDI3Wm9jVzRDcmRqMGtKQVN0V3JXU245UHI5UkFFQVczYXRNRnJyNzJHLy83di84Ym8wYU1aVzBSRVlBS3RtTU9qRmRlb2ExZ256YUtpSXZ6WGYvMFhubjc2YWZ6SGYvd0gvdktYdnlBdkx3OXZ2UEVHSEE0SDlIbzlUcDA2QlFENDdMUFBvTmZyOGU5Ly94c3BLU2srQ1dobVppYSsvdnBydlBQT08yalhyaDJTa3BKZ05wc3hiOTQ4T1lrOWVQQWdqaDQ5aXVMaVlzVEh4K094eHg3ek9zYU5HemU4anV0T2FzUEN3dkRGRjEvQWFEVDZGTkJPcHhPVmxaVmVoZXFlUFh1d1pjdVdXcTk5K1BEaGZwKzNXQ3o0N0xQUDVKcEM5L2xJa2dTcjFRcVR5UVNqMFFnQStNLy8vRS9vOVhwTW1USUZTNVlzZ1ZhcnhhcFZxOUMrZmZ0YTM3c3VQTDliSjlkOGFCSnFqaTIzM2J0MzQvRGh3NGlNak1UZ3dZUDliblBseWhYczI3Y1BzYkVtSDQ0NEFBQVRXRWxFUVZTeGFOT21qYy9ySTBlT3JMR0crcVdYWHZKNXJrT0hEdmo0NDQvbHg4ZU9IY09TSlV0OHRudmpqVGZRdVhObjZQVjY2SFE2dVNiZGFyV2lXN2R1Nk5xMUs4ckx5eEVZR05pZ0pKcXhSVVJxd0FSYUljK3V0OW9HZG9DcHJLeEU3OTY5OGRSVFQ2R3lzaEpXcXhVNm5RNE9od05PcHhOV3ExV3VKUW9LQ29MQllKQnJpRHdUMlcrLy9SYXJWcTNDcTYrK2l1N2R1K1BHalJzWU9uUW8zbnZ2UFVSRVJHRHMyTEVBZ096c2JEei8vUFBvMzc4LzlIbzluRTZuMS9tODlOSkxLQzh2bHgrN2s5eFpzMmJoeVNlZjlIc05XcTNXcHp2RzhPSEQ4Y1FUVDhnMVdKNzI3dDJMclZ1MytrMnduVTZubkJoY3VIQUJzMmZQbGwrYk5tMGFBR0Q3OXUwd21Vd0FnT25UcDJQaHdvV1lQbjA2ZXZic2lUZmVlRU4rcmFGMEh0K3R5RXF5SnFIbTJIS2JPWE1tVHAwNmhmWHIxNk5uejU1ZXJTMkFLd2JlZi85OTZQVjZ2UGJhYTM1cmxIVTZIWHIzN3UyVkxQLzQ0NDlZczJZTmxpNWQ2blhNelpzM0l5Y254MnYvdm4zN1lzZU9IVEFZREJnK2ZEaldybDJMOFBCd2FEUWFqQjgvM3V0dkFBQ01HVFBHNjNGS1NncGlZMlA5WGw5ZE1MYUlTQTJZUUNza0NGVUZ2Vk5zV0VHL2NlTkdIRHAwQ0JrWkdRQmN0YXlDSU9EbGwxK1dCOGtsSmliZTlEaVptWm1vckt6RWhnMGJzRzdkT2dRRUJDQWtKQVR0MnJWRFdsb2F1blhyQmdCNDVaVlg1S1pwcDlPSnlaTW5ZL2JzMmVqWnN5Y0FJRGs1R1dhekdTdFhyc1R4NDhlUmxwWUdoOE1CblU3bjFVeGRuU1JKY3NLZzAra1FGQlNFb0tBZ3Y5dTZhNCtEZzROcnZhYkl5RWlrcHFiaTVNbVRlUC85OTVHY25BeUx4UUs5WG85aHc0YjViSitWbGVWVjBILzg4Y2ZvMEtGRHJlOVJHOC9hVUExbmcyZ1NhbzR0TjdQWmpLbFRwMkxGaWhVNGUvWXMrdmJ0Ni9WNmJtNHU4dlB6TVczYU5MKzF6NERycGpVd01OQ3JtMGxlWGg0QW9GMjdkbDc3bWMxbW55UzhlaHhyTkJvNUxqZHMyQUM5WGcrdFZvdExseTVoNnRTcDJMZHZuL3daMnUxMnI2NGY5Y0hZSWlJMVlBS3RrRTREMkgrdlhMSTVKTFF5MUw4RW1EdDNMaFlzV0FCQkVIRCsvSG5NbWpVTEF3Y094TVNKRTlHdVhUczRIQTU4Ly8zM2Z2ZjFuQkhnbVdlZVFmLysvZEd4WTBlRWg0ZkxoYUhWYWtWNmVqcTZkT2tDblU2SDA2ZFBJeXdzRElCcnBvM0N3a0t2MnVPT0hUdENraVJjdUhBQkFCQWFHZ3FIdzRHOWUvZmkwMDgvcmRQMVBQcm9vL0pqbTgwR2c4SGdVd3Z0ajlQcGhDaUtjdUd1MStzUkhoNHVKMER1cEFWd0pSQkxsaXlCeFdKQldWa1o1c3laZzlUVVZQazlwMCtmN3RNTXI1VE5VVlUxMXREYVVLb2JOY2VXeldhRFhxK0hScVBCZ0FFRDBLVkxGNS9hWjhBVmc2bXBxWEljU0pJRW04M20xYkpTbDNqeXBHUjc5d0JpZnplZmdpQ2dvS0RBcDMrNFVvd3RJbElESnRBS0diUUM3TDhQZkxFNmdGWU55TlBjQStOS1MwdXhiTmt5ZE8zYUZiLzk5aHVtVEptQzd0MjdZOHlZTVhJL3hGR2pSbm50NnpuU1B6WTJGZ2tKQ1g3N1JhNWF0UW9BRUI4Zmp3OC8vQkFyVjY2VVh4czRjQ0E2ZCs3c3RmMlpNMmZrS2ViZWV1c3R4TVRFWVBqdzRSZ3dZSUNjRE9mbjUyUEJnZ1hZdEdrVGdLb2FhTFBaN0hXczBhTkgxM2p0L21xUm4zbm1HYno2NnF0ZXoyVmxaUUVBUHZua0U5eDc3NzJZTUdFQ05Cb05MQllMd3NQRDVTUWxQRHdjQUJwdDZqMmJ4MGRwMExLYXJDbW9PYmJtelp2bk5WT0hQLzVpd20zbnpwM3lUYUVnQ1BqcXE2L3cxVmRmK1d6bnJ3LzBQZmZjNC9YWTRYQWdMeTlQUGw1aFlTRkVVVVJVVkJUUzB0Snc1TWdSckY2OVd0N2UzZS81MkxGalNFcEtRa0pDQWg1KytPRmFyNlUyakMwaVVnTW0wQW9GR3FxbVhySXFtMm5Lcit6c2JDeGR1aFJhclJZTEZ5NUVVRkFRTWpJeThORkhIeUUzTnhlUFAvNjRYTHZxeVdLeGVEMDJHbzJZUEhteVY1UHc1TW1Ub2RmclliUFpjUDc4ZVh6NDRZYzNyVDFLVDArSFJxT0JLSXFJam83R25qMTdNR0xFQ0xuMkY0RGNSOUpkNDFhVDlldlh3MkF3M0hSbUFQZjBZdFZyamZQeThwQ2ZudzhBYU5PbURmYnMyWU5ubjMxV3ZqWlB0U1VmOVdIMW1PVXNzR0dWMlZSSGFvNnQrZlBuUTVJa2FEUWF1VVo0Mzc1OU9IandJRkpTVWdBQVU2ZE94Ymh4NHpCbzBDQjVQMUVVZlFicEFzQWYvdkFIVEpvMFNYNzh3dzgvWU5XcVZVaEpTZkdLeTAyYk52bjBnYjUyN1JxbVQ1OHVQMTYwYUJFMEdnMzI3dDJMY2VQR0lTTWpBeHMzYnBSaktpTWpBNzE2OWNMeTVjdlJvMGNQOU83ZHU4YnJyQXZHRmhHcEFSTm9oWUpOQWdyS1hMVmtSZVVpT2dUWHZ6OWdibTR1NXMyYmh3NGRPdURkZDkrVit3MC8rdWlqaUkyTnhWMTMzUVdkVGxlbmdYRTFKYWthalFaNnZSNC8vZlNUM0RUdGREcXhiZHMyREJvMHlLdlFMeXdzUkVaR0J2cjE2NGNqUjQ1Z3dvUUpPSGp3SUk0Y09ZS3dzREFjT0hBQUV5Wk1rQXR6aDhPQk5XdldJQ1ltQnZIeDhUN3Y3VzgyakVPSER1SExMNzlFVWxLU1hFdFlrMTI3ZHFGSGp4N0l5TWpBNE1HRGtadWJDNXZOQmdCWXUzWXQyclp0aTlMU1VreWFOQW5idDI4SDRLcUJIajkrL0UwL3I1c3BLcTlxeGc4MnNaYXNLYWc1dHFLaW9uejJGMFhScHk5eldGaFluYnBJbUV3bXVkVUZjSFZ4QWx3M21wNTlvQU1DQW53V0hiSllMTmkrZlR1TVJxTThpTkE5Vlo3WmJFWkNRZ0k2ZGVxRTlldlhBd0ErLy94ejdOaXhBM0Z4Y1hqOTlkZHZHcmMzdzlnaUlqVmdBcTFRMnlBQjJZV3VuMzhya3lCSnFQZVN3NUdSa1hqcnJiY1FGeGVIc1dQSHd1bDAxdHBmVVJSRkpDUWtZT0RBZ1g1Zlg3ZHVIZGF0VytmenZEc0JrQ1FKLy9qSFAvRDU1NThqUHo4Zk5wc05MNy84c3Z6YTJyVnJFUndjakNGRGh1RElrU013R0F4WXVuUXBJaUlpc0diTkd2ejQ0NCt3V0N3b0xTMEY0R29tTHlrcFFXcHFLbnIxNnVVelgrMlhYMzZKeHg1N0RNWEZ4U2dxS2tKTVRBemF0MitQRXlkT1lQUG16ZkpjdUQvLy9ETlNVMU9SbUpnb0R5NjhjdVVLMHRQVGtaQ1FnSXlNREFRSEJ5TTVPVmsrdHRGb2hNbGtrcHZiRzJ2MkRkZG5BZnhXWHBWMHRBMWlJZDhVMUJwYk5mbmxsMThRR1JtcDRLb2d2NWNTMVZkUUZBVEJLMTQwR28zWDQ0Y2VlZ2pmZmZjZC92NzN2d053ZFdNcEtTbkJtMisrcWJqL2RYV01MU0pTQ3liUUNnVVpCUVRvZ1J0MjE0Q25xeFVTTElIMUx3UjY5ZW9Gd0xXd3lLaFJvK1Jwc2FxN2N1VUtKaytlWE92Z3VBVUxGbmcxLzFidjFyQjQ4V0xFeE1UZytlZWZSNTgrZlJBWUdDaS9kdkxrU2Z6clgvOUNZbUtpVjNOeFJFUUU3SFk3L3ZuUGYyTFlzR0VJRGc2V0UyZ0FtREpsQ3FaTm00WVBQdmdBNzczM252ejhxVk9uOE1FSEh5QWtKQVJuenB6QkYxOThnWjA3ZDZKVHAwNTQ0b2tuc0dQSERqejg4TU9JaVlsQmVIZzRDZ3NMa1ppWWlDVkxsaUFnSUFEZmZQTU5BZ0lDYW13dXR0bHNzRnF0Y3AvbjZ2ODN4TlVLU1I3TUZxQVhFR1JrSWQ4VTFCcGIvaFFVRk9EczJiTmUzVERxU2hSRlJYMmdsYzVHazUrZmp6Ly8rYytJajQvSGdRTUhNSEhpUk15Wk13ZkhqaDN6bVZWRUtjWVdFYWtGRStoNmFCdWtRYzVWVjYzT3hXSVJsc0NHVGVzRXVHcUIwdExTa0phV1Z1dDJ0VTBodFd6Wk1peGJ0cXpHMTk5KysrMGFtNGU3ZHUyS2xKUVVQUERBQXpoKy9MalhhMTkvL1RXc1ZpdEdqaHpwczEvNzl1MHhlUEJnL08xdmYwTm1aaVllZWVRUkFLNzVtdHUzYjQ5Ky9mb2hPenNiUU5YMFdTKzg4QUxNWmpPaW82TUJBSzFidDBaaVlpTG16WnVISlV1V0lDa3BDU05IamtSRVJFU056Y1dlZlRnQjM3bHFHK0ppY1ZXTkhXdkltcFlhWTh1Znp6NzdEQ2FUcWNiRlZOd3VYcnlJeU1oSXI1cGZoOE9CL3YzNzEya2VhQUEzN1hJaGlpS3lzcklRR2hxSzBOQlFMRnEwQ0QxNzlzU0lFU053NE1BQlJFVkZZZFNvVVVoT1RzYnk1Y3Y5ZGtlcEs4WVdFYWtGRStoNnVEdEVRTTVWMTg4RlpSS3UzWkFRR3RDd3drQVFCSXdkTzdiR1JMQ2dvTUFuYWF6dWozLzhvODlBcDlva0p5ZGp5SkFoY3EzU0F3ODhBTUM3aVZnVVJXemJ0ZzFEaHc2VkMrYnFUY2dqUjQ3RXVYUG41Rms0VHA4K2plKysrdzR6WnN6d0t2amRQN2RwMDBadTNrNVBUMGRoWVNGR2p4Nk5LVk9tWU0yYU5UaDY5Q2dHREJpQVBuMzYxSGp1cWFtcENBOFBSMmxwS2NhTkd5ZlBWV3UxV2h1VVRCZmZrT1IrdUFBUUVjSkN2aW1wTmJiY0hBNEhQdjMwVTJSbVptTFdyRmszblE5OTY5YXR1SGp4SWxKU1V1UnVGb3NYTDBab2FLaFh6WEpOODBDN0ZSVVZZZGV1WFJnelpneENRME1oU1JKT25qd0pBSGo5OWRkaE5wdng5Tk5QWS8vKy9UQ1pUSmd6Wnc0S0N3dmwvVjk0NFFVY1AzNGNDeGN1eEx2dnZ1c3pzMGRkTUxhSVNFMllRTmREa0ZGQWh4QUJlU1d1d3VCTWdZaCswUTJ2S2JQWmJDZ3BLZkg3V2xsWldhMzdpcUtJa0pBUWVXQ1I1MVJjZ0N1SnVIejVzbHhMbHArZmo4T0hEeU11THM2bmtIZjNtUlJGRVJxTkJ1Kzg4dzVDUTBPUms1T0RvMGVQSWpzNzI2dlBaRlJVbER5bEYrQ2FjaXNzTEF5UFAvNDRnS29hc09MaVlxOFpBaW9ySzdGLy8zNWN1WElGbzBlUFJueDhQS0tpb2hBWEYrZHpMcDVKZTAwL0E1QVhkS252WWc5bkM2cHF5TzRPMGNETUp1WW1wZGJZS2lzcnd6ZmZmSU9kTzNmaTBxVkxHRDkrdk0vcW5qcWREaWRPbkVEMzd0MmgwV2hRV2xxS0V5ZE9vRzNidGw3eDFxVkxGNTl6ZE4rYzFyVEVkMjV1TG5idjNvMm9xQ2c4OU5CRG1EdDNMaW9xS3ZEa2swOWl5SkFoaUkyTnhjOC8vNHpNekV3a0pDVDRqQ25RNlhSNDg4MDNNWC8rZkt4YnR3NkxGeTlXUEppUXNVVkVhc0lFdXA3dWI2UEY1VklIUkFtNGRrTkNUckdJNkxENnJ3cmdkRHF4YTljdTdOcTE2NmJiK2VOWmNKNCtmUnFyVjYrR0lBaHlyWEMzYnQyUWxKVGt0VTk0ZUxqWHdpZHU3Z1RCYnJmRGFEVEtBNTBrU2NMbXpadlJ1blZydjMwdDNlYlBuNDl6NTg3SlhUYnV2LzkrQ0lLQUYxOTgwV2RiUVJBd2MrWk11ZitwWi9KYy9WemM1K0I1cmU3bkhRNEhUcHc0Z2YzNzk5ZTRTTVhONUZ3VmNlMkdLM0hUQ0VDbk5semw0WFpRVzJ4WnJWYk1uRGtUaFlXRmlJaUlRRkpTa3R3LzI5UGd3WU9SbnA2T3c0Y1B5OCtaeldhODhzb3JONzFHOSsvNzd0MjdNWFRvVUsrWlEreDJPL2J0MndlZFRvZStmZnNpTkRRVXp6MzNIQjU1NUJHdk9PbmN1VE5XckZnQndOVjFKQ3NyeTZzRnlXS3hZT25TcFFnSkNWR2NQRE8yaUVodG1FRFhrMGtQUkxmVzRIeVJxMWJsekJVUlpvTlE3MEZQbFpXVkdEOSsvRTBIT3JrVHh1ckdqQmtqOXltKzc3NzdNR2pRSVBUbzBVTXVJUC8wcHoraG9xTENxOGJXWkRMNXJhbDk4TUVIc1dMRkNwKzVaNE9EZzdGbHl4YWZCVk9xMCt2MWlJMk5sUi8zNnRVTFc3WnM4VnNER0JnWVdPdDgwa2FqRVJzMmJQQXE2RmV2WGkzUDFSc1FFSUJKa3laQmtpVEV4Y1hodnZ2dXExZnlYRlF1NFl4SERWbkgxaHFZL0s5Y1RyZVkybUxMWkRMSk5iNTkrdlNwY1ZxODJiTm5ZOGFNR1Y2SnZGNnZyOVBNRis3QnVabVptZkxxblo3MGVqMWVmUEZGK1p4SGpCaFI2L0V1WExpQTFOUlVuejdhMVdmYXFRdkdGaEdwa1NBcG5STkpCZWJQbVlFaFR3M0ZFL0ZQTitnNG9nUjhuK3RFY1lYckk5UnJnWDdSV2dUV1l3bml5c3BLNkhTNkdndFhTWkpndDl2clhLQlMzWlZYU3ZnMnh5blBEaERXU2tEdlNDMDAvSmdWWTJ5cGc5UHBSSEZ4c2QvKzFFb3d0b2hJTFlScUJRVGIwUnBBSXdEZDc5WWk0UGZhRkxzVCtEYkhpYUp5NWZja04xdXhUeEFFZVNsdGFqeEY1ZDRGZklEZTlaMnlnTCs5R0Z1M2wxYXJiWER5ek5naUlqVmpBdDFBQmkzUUkwSUw3ZStmcE4wSlpPVTZrVk1zMXI0ajNYWTVWMFZrNVZZVjhGcU42N3MwTkh6TUdqVUN4bGJ6eGRnaUlyVmpBdDBJZ293QytrVlgxWlpKQUU1ZkVmRnRqbE1lT0VOM2p1SWJycHF4MHdVaTNOOU9nTjdWUllBTE85eFpHRnZOQzJPTGlGb0tEaUpzSkVGR0FmMDc2bkQ4VWxXL3pXdS9GeVp0elFLaXdqUm8zVXFvOTlMRTFEQ1M1Rm9GN1dLeDZEVVhMZURxbDluOWJ0YU8zYWtZVzNjMnhoWVJ0VVJNb0J1UlFRdjBqdFFpdTFCRXpsVVI0dTlsU1VHWmhJSXlKL1JhNEs1QUFaWkExeWgwb3c0dzZnVG8yQTdRcUJ3aVlITklzRGtBcXgwb0toZnhXM25WRXNKdUdzRTFJOEI5YlRUc2wzbUhZMnpkR1JoYlJFUXVMVGFCVHYvci85N2FOOUFHUUdqZENaSzVhclV3dXhQSUs1V1FWK3AvdmxscU9rSlpIcVNyMlRqL3l3MmNyOHYyZ29DZXZmdkMwc0NCVlMwQlk2dGxZMndSVVV2UVloTm9vQWtLZWdCbVMzdTBqKzJQOEhzZWhDbkljc3ZmajJwMm8vUXFDaTc4Z1B5Zmo2THNhcjdpL1VQRHdsakkxeEZqcTJWaGJCRlJTOU1pNTRHK1hhN2JKQlJjbDFCcWxWQmVDVlE2SlRoRnlNM1IxRGcwZ212VXYwRXJJTkFBQkpzRXRBMFNPSWhKeFJoYlRZT3hSVVF0VmZWNW9KbEFFeEVSRVJIVmdndXBFQkVSRVJFMUFCTm9JaUlpSWlJRm1FQVRFUkVSRVNuQUJKcUlpSWlJU0FFbTBFUkVSRVJFQ2pDQkppSWlJaUpTZ0FrMEVSRVJFWkVDVEtDSmlJaUlpQlJnQWsxRVJFUkVwQUFUYUNJaUlpSWlCWmhBRXhFUkVSRXB3QVNhaUlpSWlFZ0JKdEJFUkVSRVJBb3dnU1lpSWlJaVVvQUpOQkVSRVJHUkFreWdpWWlJaUlnVVlBSk5SRVJFUktRQUUyZ2lJaUlpSWdXWVFCTVJFUkVSS2NBRW1vaUlpSWhJQVNiUVJFUkVSRVFLTUlFbUlpSWlJbEtBQ1RRUkVSRVJrUUpNb0ltSWlJaUlGR0FDVFVSRVJFU2tBQk5vSWlJaUlpSUZtRUFURVJFUkVTbkFCSnFJaUlpSVNBRW0wRVJFUkVSRUNqQ0JKaUlpSWlKU2dBazBFUkVSRVpFQ1RLQ0ppSWlJaUJSZ0FrMUVSRVJFcEFBVGFDSWlJaUlpQlpoQUV4RVJFUkVwd0FTYWlJaUlpRWdCSnRCRVJFUkVSQW93Z1NZaUlpSWlVb0FKTkJFUkVSR1JBa3lnaVlpSWlJZ1VZQUpOUkVSRVJLUUFFMmdpSWlJaUlnV1lRQk1SRVJFUkVSRVJFUkVSRVJFUkVSSGRkdjhmZUVESkhPMzZjR0lBQUFBQVNVVk9SSzVDWUlJPSIsCgkiVGhlbWUiIDogIiIsCgkiVHlwZSIgOiAibWluZCIsCgkiVmVyc2lvbiIgOiAiMTAiCn0K"/>
    </extobj>
    <extobj name="C9F754DE-2CAD-44b6-B708-469DEB6407EB-4">
      <extobjdata type="C9F754DE-2CAD-44b6-B708-469DEB6407EB" data="ewoJIkZpbGVJZCIgOiAiMTU1NjA2MTg2NjM3IiwKCSJHcm91cElkIiA6ICIyNjY1ODY2OTIiLAoJIkltYWdlIiA6ICJpVkJPUncwS0dnb0FBQUFOU1VoRVVnQUFBNE1BQUFHUkNBWUFBQURmRm1aREFBQUFDWEJJV1hNQUFBc1RBQUFMRXdFQW1wd1lBQUFnQUVsRVFWUjRuT3pkZDFoVFp4c0c4RHVUTUVSRkZCVVppcU51UmExN2IrdHExYnFvNDNOYjY2cWoxcjJ0cTg2cWRlKzZaOTE3MU5xNnFvZ2JGVVJRbHJJQ21kOGZJVWRDQW9LaWpOeS82K0s2NE9TY2t6Y2tUODU1M2luUzYvVjZFQkVSRVJFUlVZNGxFb2xFeWJlSk02TWdSRVJFUkVSRWxMbVlEQklSRVJFUkVWa2hKb05FUkVSRVJFUldpTWtnRVJFUkVSR1JGV0l5U0VSRVJFUkVaSVdZREJJUkVSRVJFVmtoSm9ORVJFUkVSRVJXaU1rZ0VSRVJFUkdSRldJeVNFUkVSRVJFWklXWURCSVJFUkVSRVZraEpvTkVSRVJFUkVSV2lNa2dFUkVSRVJHUkZXSXlTRVJFUkVSRVpJV1lEQklSRVJFUkVWa2hKb05FUkVSRVJFUldpTWtnRVJFUkVSR1JGV0l5U0VSRVJFUkVaSVdZREJJUkVSRVJFVmtoSm9ORVJFUkVSRVJXaU1rZ0VSRVJFUkdSRldJeVNFUkVSRVJFWklXWURCSVJFUkVSRVZraEpvTkVSRVJFUkVSV2lNa2dFUkVSRVJHUkZXSXlTRVJFUkVSRVpJV1lEQklSRVJFUkVWa2hKb05FUkVSRVJFUldpTWtnRVJFUkVSR1JGV0l5U0VSRVJFUkVaSVdZREJJUkVSRVJFVmtoSm9ORVJFUkVSRVJXaU1rZ0VSRVJFUkdSRldJeVNFUkVSRVJFWklXWURCSVJFUkVSRVZraEpvTkVSRVJFUkVSV2lNa2dFUkVSRVJHUkZXSXlTRVJFUkVSRVpJV1lEQklSRVJFUkVWa2hKb05FUkVSRVJFUldpTWtnRVJFUkVSR1JGV0l5U0VSRVJFUkVaSVdZREJJUkVSRVJFVmtoSm9ORVJFUkVSRVJXaU1rZ0VSRVJFUkdSRldJeVNFUkVSRVJFWklXa21WMEFJaUxLZWtKQ1FyQmt5UkpjdjM0ZDRlSGhtVjBjU29OOCtmS2hTcFVxR0Rac0dGeGNYREs3T0VSRWxBMkk5SHE5UHJNTFFVUkVXY2VyVjYvUXRXdFhSRVZGWlhaUjZBTTRPanBpKy9idFRBaUppTWlFU0NRU0pkL0dicUpFUkdSaThlTEZUQVN6c2Fpb0tDeGV2RGl6aTBGRVJOa0FrMEVpSWpKeC9mcjF6QzRDZmFRYk4yNWtkaEdJaUNnYllESklSRVFtT0VZdyt3c0xDOHZzSWhBUlVUYkFaSkNJaUlpSWlNZ0tNUmtrSWlJaUlpS3lRa3dHaVlpSWlJaUlyQkNUUVNJaUlpSWlJaXZFWkpDSWlJaUlpTWdLTVJra0lpSWlJaUt5UWt3R2lZaUlpSWlJckJDVFFTSWlJaUlpSWl2RVpKQ0lpSWlJaU1nS01Sa2tJaUlpSWlLeVFrd0dpWWlJaUlpSXJCQ1RRU0lpSWlJaUlpdkVaSkNJaUlpSWlNZ0tNUmtrSWlJaUlpS3lRa3dHaVlqb3N4S0pSSkRKWkJsNlRsdGJXemc3TzJmb09WTjZIazlQVHlnVWlrLytYRVJFUko4YWswRWlJdnBzOHVmUGo3VnIxMkxFaUJFWmRrNG5KeWZzM3IwYkN4WXNnRVFpeWJEekd0V3FWUXZidG0xRHJWcTFVS1pNR2V6ZXZSc2xTNVpNY1g5dmIyL1kyZGxsZURtSWlJZ3ltalN6QzBCRVJOWWpJaUlDVXFrVW5UcDF3ckZqeDNENzl1ME1PZWZaczJmUnBVc1hkTzdjR2R1MmJVdnpzY2VQSDBlK2ZQbk10cmRwMHdiQndjSEMzeVZMbG9SQ29VQlVWQlFBUUtWU1dUeGYzcng1c1dqUkl2ajcrMlBJa0NHSWlZa1JIaHM2ZENnU0VoS2cwV2lnMVdwTmpwTklKSkJLcGREcjlmajk5OS9UWEg0aUlxS1B3V1NRaUlnK0c2MVdpemx6NW1EanhvMFlQSGd3Qmc0Y21DSG5YYkZpQlFvV0xJZzdkKzZrNjdqNCtIZ2NQSGdRbXpadEFnRFVxRkVEbzBhTlFueDhQQW9XTElqdzhIQm9OQm9BUUZSVUZIUTZIUUJBcDlOQkxwZGo4T0RCMkx0M0x3SUNBZ0FBa1pHUkdEMTZOQll1WElpbFM1ZGk4T0RCVUNxVkFJRHUzYnREclZaRG85RUk1ekVTaThXUVNxV0lpNHRqTWtoRVJKOE5rMEVpSXZva0hCd2NoSll3dlY0dmJQZno4OFBjdVhOeDVzd1ppOGRKcFZMSTVYTEV4Y1daYko4L2Z6NGFOR2lRNm5PbTl2aUZDeGN3Y3VSSWsyMWFyUlpSVVZGNDl1d1pBTURMeXdzQVVLSkVDU3hmdmh4RGh3NkZXcTBHWUVnY2s2cFpzeVo4Zkh4Z2EydUwyYk5uQzl1dlhyMktuMzc2Q1FzV0xFRFhybDJ4YnQwNkFFRDE2dFZUTFRzUkVkSG54bVNRaUlnK2lYUG56cVg2K05peFkxTjhMQ0lpQXMyYU5UUFpscENRQUFEbzJMRmp1c3V5ZS9kdXMrUXlOUThlUEVCMGREVHExNitQa3lkUEFvQlphMTc3OXUwUkhSMk5wVXVYbWgxLzhlSkZEQmt5Qk5ldVhVdDNXWW1JaUQ0WEpvTkVSUFJKTEYyNkZDcVZDbXExMnFSbE1EVVNpUVFTaWNSc1RCMWdhREVFSUxUaXBaZU5qVTJLNTB4T0pCTGgyclZycUZHamhwQU1halFhWVg4dkx5L1VxVk1INjlldk54a1htTlEvLy93REFMQ3pzNE5HbzdIWVBUVDVjMG9rRXNqbGNzVEh4NmU2THhFUlVVWmdNa2hFUkovRXhvMGIwN1YvMmJKbDRlZm5sMkxpK01zdnYyRHg0c1VvVXFRSVBEMDlvVktwTENhTlJzWnhlSEs1SEczYnRqWHI1Z2tBY3JrY1BqNCs4UEh4TWRsdVkyTURYMTlmMUtoUkE3bHo1d1lBazNMMTY5Y1BHbzBHTzNmdU5Ebk8zZDBkS3BWSzZCcXJWQ3F4ZWZObWVIaDRwUG4vQUFEZHVuWER3NGNQMDNVTUVSRlJlakVaSkNLaVR5WnYzcnpvM2JzMzd0Ky9qeU5IanFTNG4wd213K3JWcXhFUkVRRWZIeCs4ZWZQR2JKK0lpQWdBd0xmZmZvc3hZOGFrdVF3cWxRcTFhdFd5K0ZpL2Z2MGdrVWlnVUNpd1pjc1cvUHJycjdoOCtUTEN3OE54K1BCaDdOeTVFMlhMbGdWZ21neE9tVElGVGs1T0NBc0xNem5mMXExYllXdHJLL3k5WWNNR2pCczNEb0NoWmJGSmt5Ym8zNzgvZXZUb2diaTRPUFR1M1J0ZmZmVVZPblhxWk5JeUdCZ1ltT2JYUjBSRTlLR1lEQklSMFNlVE4yOWVkTzNhRlM5ZnZzU3hZOGRTN1BwWXJsdzV5T1Z5UEg3ODJHSWltTlNwVTZkdzgrWk5xRlFxay9QdDI3Y1A1OCtmeDZKRml3QVl1bDFLcGRKVUY3ZzNKbDNHZFFGRFEwT0ZicWpHNU5Nb2FTdWtScU94T0NaeTVzeVpRc3Znd29VTEVSOGZiOUxDWit4Uyt2anhZNmhVS21HcGlxZFBuNmI2bW9tSWlENEZKb05FUlBUSitQdjc0K3paczJqVXFCR2FOMitPbzBlUFd0eXZaczJhQUlCZHUzYTk5NXdSRVJHSWlZbXh1TlpmWEZ4Y3VsclZ0bTNiaG5QbnptSExsaTBBREFta25aMmRNR2JQM3Q0ZVBYdjJCQURFeHNZS3JYNXo1c3pCanovK2lFZVBIcG1jNzlpeFl5Wi9HNWVsTUhKd2NJQmFyVTV4blVJaUlxTFBTWnpaQlNBaW9wek51SWFmTWFteXBFNmRPZ2dQRDhlVksxZmVlejZGUW9IRGh3OWo2TkNoSDEwMlYxZFg1TXFWUy9oNzVzeVp1SERoQWx4ZFhlSGw1WVZObXphaFJvMGFBR0F5VVl5am95UFdyRm1UN3VVaW5KMmQzOXZ5U1VSRTlMa3dHU1Fpb2svSzE5Y1hOMi9lUlBIaXhTMk8zWE4xZFVYSmtpVngvUGp4Tk0yZzZlM3REU2NuSjR2ZFA3Mjh2TkNyVnkvaHAzZnYzdWpmdnorYU5HbGk4VndhamNhaysrZWlSWXZRbzBjUE5HM2FGSnMyYllKR284SDI3ZHVoVkNwTmxxWVlQMzQ4d3NQRHNXVEpFalJxMUNndC93WUFRUEhpeGZIeTVjczA3MDlFUlBRcE1Sa2tJcUpQYnZ2MjdRQ0FybDI3bWozV3ZIbHpBRWl4QzJseXh2VUg5K3paWS9hWXA2Y252dnZ1TzdPZmxDYVFTZTcxNjlmdzgvTkRnUUlGOFB6NWMvVHIxdzlPVGs1bXkxbUVob1ppMEtCQmVQRGdBYTVmdjU2bWM3dTd1Nk44K2ZMdzlmVk5jUitKUklMUm8wZWJURUpEUkVUMHFYRE1JQkVSZlhMbnpwM0Q2OWV2VWFOR0RiaTV1Wm1NNjJ2ZHVqWDgvZjF4Nzk2OTk1N0gwZEVSVFpvMFFYUjB0TmxNbmdCdyt2UnBUSnc0OGFQTHUyVEpFamc0T0NBMk5oWTFhdFRBaVJNbnpQWjU5ZW9WZXZmdW5lcnlGa21OR0RFQ0lwRUlwMDZkTW52TXVMWmlxVktsMExselp6eDQ4QUFIRHg3ODZOZEJSRVNVR3JZTUVoSFJKNmZUNlhEbzBDR0lSQ0swYWRORzJPN3Q3UTEzZDNjY09uUW9UZWZ4OGZHQlFxR0F2YjA5bGk5Zkxxd0JtSkc4dkx6ZzVPU0UxNjlmbzM3OStzaWJOeS9Pbno5dmNWOEhCd2VJUktKVXp5Y1NpVEIwNkZEVXJWc1hGeTlleEowN2Q0VEhqT01ReDQ4ZmoxNjllbUhreUpHSWlZbkIyYk5uTSs0RkVSRVJwWURKSUJFUmZSYUhEeC9HaVJNbmNQTGtTV0hidDk5K0M1VktsYVprc0ZpeFl2RHg4VUZBUUFDKy8vNTdZWUtYU3BVcWZWUzVIQjBkMGFKRkN3REF4SWtUc1dQSERwUXNXUkkyTmpZWU1tUUlBZ01EY2UzYU5ZdkhmdjMxMXpodzRJRFpvdkpseXBRQkFEUnMyQkNsU3BXQ3M3TXovUHo4ekZvdER4MDZoQ2RQbnFCTm16WVlNbVFJUER3OE1HblNKRVJIUjMvVWF5SWlJa29MZGhNbElxSU05YzAzMytDTEw3NkFXcTAybXhBbVBEd2NiZHUyQldCb01XdllzQ0hDdzhQUnAwOGZZUit4V0F5cFZBcGJXMXRNbWpRSkFKQW5UeDRzV0xBQVVxa1VNMmJNd0kwYk56Qmd3QURNbno4ZmE5YXN3VC8vL0FNQXlKMDdOOXpkM2ZIbXpSdG9OQnJvZERySTVYTFkydG9pVDU0OFVLdlY4UGYzaDB3bXc5Q2hRMkZuWjRlMmJkdWliZHUyQ0FnSXdObXpaM0hseWhYY3ZYc1hVNlpNZ2J1N084YU9IV3YyT3B5ZG5mSGt5Uk9VTGwwYWhRc1hGbHI0dkx5OE1HellNSGg3ZTJQYnRtM0lreWNQMXExYmh5dFhydURZc1dNb1Zxd1lnb09EOGZidFc2aFVLcng4K1JLZE8zY1d6aXVWU3FGUUtGQ3dZRUdFaFlXWkxVMUJSRVNVa1pnTUVoRlJoaXBYcmh3YU4yNXNNUmxNN3UzYnQ1QktwY0lrTWtZeW1VeElCZ3NVS0lCbHk1YkJ6YzBOYTlhc3dZMGJOd0FBZCsvZVJjZU9IZEc3ZDIrMGE5Y09BRkNyVmkzczNiczN4ZWY3OGNjZjRlL3ZEN1ZhRFJjWEYyZzBHaHc4ZUJBSER4N0UzYnQzQVFDMnRyYVlPblVxR2pWcWhJTUhEK0wwNmRQQzhhOWZ2NFpPcDhPU0pVdUViZGV2WDBkNGVEZzhQVDJ4ZWZObXhNYkdvaytmUG5qdzRBRUFZT3ZXcmZEeDhjR0FBUU5nYjI4dkhLZlg2NFVmd0RCdTBPamh3NGZvM3IxN3F2ODdJaUtpanlYU0c2OUNSRVJFQUtwV3JaclpSVEFoazhuUXBVc1hsQ3haRXBNblQ3YVlZRW9rRXBRdFd4WWxTcFNBaTRzTEhCMGRZV05qQTVsTUJvbEVBckZZREsxV2k0a1RKd29UdmhoYjlLS2lva3pPNWVibWhwa3paeUkwTkJSang0NDFhNTM3OHNzdlVicDBhWWhFSXFqVmFodzllaFFSRVJFQWdGYXRXdUh4NDhkNCtQQ2h4VElXTDE0Y25wNmVRaGx0YlcwaGs4a2dsVW9oRm9zaEZvc2hFb2x3NXN5Wmp4NDNtRkxYVmlJaXNrNGlDNFBjbVF3U0VaR0pySllNWmdhNVhBNnRWcHZtbVVLeklpYURSRVNVbEtWa2tOMUVpWWlJa2xHcFZKbGRCQ0lpb2srT3M0a1NFUkVSRVJGWklTYURSRVJFUkVSRVZvakpJQkVSRVJFUmtSVmlNa2hFUkVSRVJHU0ZtQXdTRVJFUkVSRlpJU2FEUkVSRVJFUkVWb2pKSUJFUkVSRVJrUlZpTWtoRVJFUkVSR1NGbUF3U0VaR0pmUG55WlhZUjZDTTVPenRuZGhHSWlDZ2JZREpJUkVRbXFsU3BrdGxGb0kvazdlMmQyVVVnSXFKc2dNa2dFUkdaR0Rac0dCd2RIVE83R1BTQkhCMGRNV3pZc013dUJoRVJaUU5NQm9tSXlJU0xpd3UyYjkrT1pzMmFzYnRoTnVMczdJeG16WnBoKy9idGNIRnh5ZXppRUJGUk5pRFM2L1g2ekM0RUVSSFI1elI2MkhZb2JHV1lQcWRqWmhlRmlJam9zeENKUktMazI5Z3lTRVJFUkVSRVpJV1lEQklSRVJFUkVWa2hKb05FUkVSRVJFUldpTWtnRVJFUkVSR1JGV0l5U0VSRVJFUkVaSVdZREJJUkVSRVJFVmtoSm9ORVJFUkVSRVJXaU1rZ0VSRVJFUkdSRldJeVNFUkVSRVJFWklXWURCSVJFUkVSRVZraEpvTkVSRVJFUkVSV2lNa2dFUkVSRVJHUkZXSXlTRVJFUkVSRVpJV1lEQklSRVJFUkVWa2hKb05FUkVSRVJFUldpTWtnRVJFUkVSR1JGV0l5U0VSRVJFUkVaSVdZREJJUkVSRVJFVmtoSm9ORVJFUkVSRVJXaU1rZ0VSRVJFUkdSRldJeVNFUkVSRVJFWklXWURCSVJFUkVSRVZraEpvTkVSRVJFUkVSV1NLVFg2L1daWFFneU4zclk5c3d1QWhFUkVSRmxNL01XZDgzc0lsQVdKUktKUk1tM1NUT2pJSlIyVFZ1VXkrd2lFR1ZKSjQvNUFnQ0tGUytReVNXaDdPaGxVQ1RzN1cyUU80OWRaaGNseC9GLy9CckZpaGVBRjJPVDZMTXlYaGVKMG9QSllCYld0RVU1Tkd0WlByT0xRWlFsblR6bXl4Z2h5b0pHRDlzT3IrSUZHSnRFbVlBSklhVVh4d3dTRVJFUkVSRlpJU2FEUkVSRVJFUkVWb2pKSUJFUkVSRVJrUlZpTWtoRVJFUkVSR1NGbUF3U0VSRVJFUkZaSVNhRFJFUkVSRVJFVm9qSklCRVJFUkVSa1JWaU1raEVSRVJFUkdTRm1Bd1NFUkVSRVJGWklTYURSRVJFUkVSRVZvakpJQkVSRVJFUmtSVmlNa2hFUkVSRVJHU0ZtQXdTRVJFUkVSRlpJU2FEUkVSRVJFUkVWb2pKSUJFUkVSRVJrUlZpTWtoRVJFUkVSR1NGbUF3U0VSRVJFUkZaSVNhRFJFUkVSRVJFVm9qSklCRVJFUkVSa1JWaU1raEVSRVJFUkdTRm1Bd1NFUkVSRVJGWklTYURSRVJFUkVSRVZvakpJQkVSRVJFUmtSVmlNa2hFUkVSRVJHU0ZtQXdTRVJFUkVSRlpJU2FEUkVSRVJFUkVWb2pKSUJFUkVSRVJrUlZpTWtoRVJFUkVSR1NGbUF3U0VSRVJFUkZaSVNhRFJFUkVSRVJFVm9qSklCRVJFUkVSa1JWaU1raEVSRVJFUkdTRlJIcTlYcC9aaGZoWWVyMGVOMjdkd2ZsTGYrSE8zWHNJQzR1QU1qNCtzNHRGQUd3VkNqZzdPNkY4MmRLb1g2Y1d2Q3VWaDBna3l1eGlaVGgrQmltbllnd1RmVjZNT2FLc0lTZkdvc2pDQzhqMnllQ0xvR0FzV0xJQ2QrN2V5K3lpVUJxVUwxc2FQdzRkaENLdWhUSzdLQm1HbjBHeUpveGhvcytMTVVlVU5lU0VXTXh4eWVDZHUvY3djZG92aUltTnpleWlVRG80Mk50aitxU3hLRisyZEdZWDVhUHhNMGpXaURGTTlIa3g1b2l5aHV3ZWl6a3FHWHdSRkl3aEk4Y0pYeVlpa1FndG16Vkd5NllONGVIaEJqdGIyMHd1SVFGQW5GS0o1ODhEY2ZUa1dSdzljUnJHajV1RHZUMldMWnlkcld0WCtCa2thOEFZSnZxOEdITkVXVU5Pak1VY2t3enE5WHFNL0dteTBMMGduMU5lakJzMUZKVXFsTXZra2xGcWJ0MzJ4ZXo1U3hBZUVRbkEwTnkrY003VWJObi9tcDlCc2thTVlhTFBpekZIbERYa2xGaTBsQXhteTlsRWI5eTZJM3laaUVRaS9EeDZHTDlNc29GS0ZjcGgzS2loUXVEY3VYc1BOMjdkeWVSU2ZSaCtCc2thTVlhSlBpL0dIRkhXa0pOaU1ibHNtUXlldi9TWDhIdkxabzFSc1h6WlRDd05wVWVsQ3VYUXNsbGo0ZS96bDY1a1ltaytIRCtEWkswWXcwU2ZGMk9PS0d2SUtiR1lYTFpNQnBQT1B0V3lhY05NTEFsOWlLVHYyWjI3ZnBsWWtnL0h6eUJaTThZdzBlZkZtQ1BLR25KQ0xDYVhMWlBCc0xBSTRYY1BEN2RNTEFsOWlLVHZXZEwzTWp2aFo1Q3NHV09ZNlBOaXpCRmxEVGtoRnBQTGxzbGcwa1ZKT2ZOVTlwUDBQY3V1Qzh6eU0waldqREZNOUhreDVvaXlocHdRaThsbHkyU1FpSWlJaUlpSVBnNlRRU0lpSWlJaUlpdkVaSkNJaUlpSWlNZ0tNUmtrSWlJaUlpS3lRa3dHaVlpSWlJaUlyQkNUUVNJaUlpSWlJaXZFWkpDSWlJaUlpTWdLTVJra0lpSWlJaUt5UWt3R000RmVyNGRPcHdNQXFOVnFYTGo4TjZKall0TjlIcFZLbmRGRm95eE1yVllqOE1YTGp6NlBTcVZHYUZoNEJwUW9ZeGxqNG1PT0R3b09RVlIwZEtyN1BYcmkvMUhQbzFablhOd3hocTBMWXpoMWNYRkthRFJhNlBYNkRDb1JFQkVSbWVyakNRa0phVDZYUnFQSk1ZdE1rMlVSRVpFSWZCR1U2bWZ3NHVXLzhmRFJrNDk2bnV4NHZUS0tqbzdKc0JnTkNnNzVvT01ZaXhsTG10a0Z5RXJpNHBUbzBMMFArdlRzaG83dFczL1FPZlI2UGRScWpkbDJtVXdLa1VnRUFGQ3BWR2pmcFRlNmZmc05PclQvQ3RObUw4Q2E1UXVReThFK1hjLzF3NmlmRVJvYWpxVUxaOEcxVU1GMEhidnY0QkZzMkxvalhjZjA2dDRaWDdkdGxhNWo2T01FdlF6R3NaTm4wYWRuTjBTK2VZdmVBNGVoWWIzYUdEOW1PSTRjUDQyb3FHaDA3dGhPK0d5OXovT0FGeGcyZWdMYzNWeXhaUDdNZEpVbElTRUJOalkyNzkzdnpadTNXTHhpRFNwWEtJZTJYelZQY2Ivb21GZzhmdklVZCs3ZXcrVXIvNkJpK1RJWTNMODM0cFJLaElkSHBQb2NDb1VDK1ozem1XeUxVeXJSczk4UCtLNXJSL1RzM3RuaWNXczNic1AyWGZzd2Q4WkVlRmVxOE43WGt2ejhzK2N0UVlFQ3p2aGhZSjkwSFpzU3huRE94eGkyTEhrTXExUnF0UDIyUjlwZlRLSit2WDNRdVVNN2k0LzVQM3VPSVNQSFlWRGZYbWpUcXBuRmZkWnMzSVlyVjYvaGgwRjlVTDJxZDZyUHRXN1RkdXpjZXhBSGQyNkNuWjJ0eFgyMjd0aUxRMGVPWS8ycXhiQlZLTkwzWXVpanpQMTFPY3FWS1lWV3pac0kyNjdkL0E4blQ1OUgvLzk5aDN4T2VkOTdqbldiLzhDeGsyZnc1NTR0S2NiS25BVkwwYXh4QTVRczRmWEJaYzB1MTZ1M1VkRzQvL0NSU1d6OE5Ha213c0xEc1hET1ZMZ1dMdlRCNTk2MTd4QldyOStDK2JNbW8wSzVNdWs2bHJHWXNaZ01KaUdYeTZGV3F5R1ZTRXkyUDMwV0FKRUlrQ1RiRGdCNTgrYUJnLzI3Sk83cDh3RDBIekxLYkw5bEMyZmppNUxGVFo1SHI5ZERKalc4QlZLcDdJUEtHeFVkamR5T3VkSjlyRWdzUm14c0hFNGQzcFdtL1p1MDdnU3htQTNKbjBxTDlsMmcwV2hOdGgzY3RRa1BIajdCOWwzN2tOODVIOHFXTGdVQXFGQ3VEQ0lpSXJGMjQxYlVxVlU5WGMvajRWNEVSVndMd2UvK1E5ejI5VXZ6Ri9EVmYyOWd3ZEtWbUQzMVozZ1Y5VXgxWDRsVWlvdVgvMGFlM0k0V0g3OTI4ei9NKzNVNXdwUFUyTmVyWFFNS2hRSUpLaFZ1M2I2TFNkTi9TZlU1YWxXdmlta1R4NXBzczVITEFSamlJaVZ0djJxT1hmc09ZZC9CbyttK3VOb3FGRkRHeCtQZ244ZlJ1RUZkbFBtaVpMcU90NFF4bkhNd2hqOHVocVZTQ2ZyMjZnNGJ1UndTaVFRaWNlckpjWHg4QWxhdDNTVEV2U1ZyTjJ5RFNDUkdVVTkzaEx3S0JXQm9rZEZvTkxDenM0VnpQaWY0M3IyUE4yL2ZvbHpwTDFKOVBnQ3dzVEgvanRIcGROaXg1d0JxZmxrRm5oN3UwR28xQ0F1UGdGeVcvbXM2cGQzRHgvNlFTaVdRU3FRdzFxTmN1bklWV3EwVzVjdVdGdlo3OFBBSlRwKzdpQlpOR3lFdUxnNEFvTlBwb2RWcG9kUHFVTnlycU1sNUZSYmU0K2lZV0VSRlI2TndRUmVJUkNMSVpESklaUjkzKzV4VnIxZlBBMTRnNkdVd25qeDlqdHUrZnJoejl4NjBXaTFtVHh1UHFwVXI0cmF2SHg0OGVveDJyVnZBMXRZV0VaRnZoR1BsY3BuSi9mRDdOR2xZRDF2LzJJTmZsNjNDNm1VTElaV2EzMk9uaExHWXNhdytHVlNyMVhqNlBCQnl1UXhpa2VGRzZXMVVGQUlDZzZCV3E1RS9mejdNbkxzSXdhOWVReXFWUUN3U0FTSVI5RG85WW1Kak1XcllJTFJvMmtnNG56SEFwMDhhaTZJZUhnQUFuejZEWVNPWEl6NCtBZUdSa1hBdFZCQWlrUWlPdVJ5RW16T1JXSVNYd2E5dytOZ0p0RzNWQWdWZDhyKzM3TVpqRldtbzZVMU9rbmhzazlhZDBueU1XTUlieVUvRnhzWUdZNGIzUTRuaVJSRWM4aG8vVDVrRmhZME5hdGVzaGtIOWV1SExxcFVSRUJnRUFDaFpvaGplUmtXalNjTjYrRitQcmxDcFZDWTFtQnFOQmtkUG5rbnh1WXE0Rmtac1hCeXUzN3FONTRFdkxPN1Rva2xEeUpKOGdjcmxNcng5RzRXWmN4ZGg1ZUo1a010VC9uSzFWUmpLSXBWYS9ucXBVTFlNK3ZieWdidGJZZmpldlk4VmF6WmkwcmdmaGNlTkYrUDFLeGZCcllpcjJmRk5XbmV5ZUFFVllnbnZiaUt2WHJ1QjV3RXZETFdDaVp2cjFQd1M1Y3FXeHFHakp3QzlvYVUrS2pvYXZiL3JtdUpyQWdDUlNJUmhnL3VoMzVDUm1QdnJNcXhhT2ovVkc5RzBZQXpuSEl6aGo0dGhzVmlNTGgzYnAxaW01TjVHUldQVjJrMlFwSEFEZWZyY1JWeTlkZ01LaFExK21qUURBS0RYdjBzR3YyN1RFdDA3ZDhCai82ZG8wYlFoN08zdDN2dWNZckhodVNSSjRpam9aUWpXYnR3R0J3ZDdlSHE0UXlMc2svWWJXMHEvbnliT1FKeFNDYmxjQnFuRThEbFZLdU54OGErLzhlLzFXOEoreG02UzAyYlBoeWp4SGsrbjAwR3IxY0xSTVJlMnJ2dk41THpDZFNSSlMvMlI0NmV3ZXYwV0hOcTlHYllLQmNSaU1kTFdqcCt5ckhxOTJuL29LQTRkUFFFSGUzdkV4TVppNUE4RFVheW9CMXdMRjRKZXI4ZnE5VnNBQUFjT0g4T0J3OGRNanAwOWRUeXFWYWxrZHM2SWlFakVKaWJpeWJWdTJSUjU4K1pCY0VqSzNVV0x1QlkyNnpuQldNeFlWcDhNUmtTK3dkQlJQME11bHdzM1Y4YWFHTFZHZzlIREIyUE5id3ZOamdzS0RrSFBmaitZWEd5QmR4KzZmSG56bWlSMEVva0VzK2N2Z1I1NlRKc3dScWhkU3VyU2xhdll1ZWNnU3Bjc2thWmtNUGx6cG9kV2E2akJQbjdnanpUdDM3eGRGMmlUMVhwVHhwR0lKU2hRd05ua3hra3NGdU9yRGo0QWdCV3JOd2pidng4eFR2aDl6NEUvVWF0R05VeWJNTWJrZkl1WHIzN3ZjMjc5WTArS2o3Vk1Vc0VCQUpVcmxzZDNYVHRpdzVZZFdMZHBHd2IyN1lsSFQvd2hrOG1FdURFeURpV0lpWW5GODRBWDBHZzB5SlhMQVFYeU93TXczSlEyYlZRUGdLRjJON20wdEY0bC9jd25xRlFRaTBUQ2hSNEFOQm90dEZvTjd2amV3NS9IVHBvOEJnQTNidDBSZnRmcXRFaElTSGp2eFJVQTNJb1VSdXNXVGJILzhER3NYcmNaUXpLb3V5aGpPUHRqREwrVDNoZzJpb3FPeHF2WG9SYkxsRnhNS3VQc256NEx3Sy9MVnFGT3JlcVk4ck41VHgzQWtCQWNPM2tXZXIwZWRuWjJocHR0SXoyZ2pJL0h0OSswQlFERXhzYkJ6czdXVUJrTTRPSmZWL0U2TkF3ZDI3ZkcwK2NCQUF3SnNpVmFyUllKS2hYc2JDMTNaYU1QczMzRENyTnVuRzIvN1lFV1RScGljUC9laUltTmhZTzlQWTZmT29kNWk1Wmp4ZUs1S09oUzRJT2VTMmpGUzZHRktUamtGYUtqWTlMVWJUU3JYNi82OS9rTzMzWHJoTmpZV1BRZU9CeXRtamNXSHZ2ejJDbmNlL0FJdjB5ZmlDcVZEUzJWVWRIUitLN3ZFSHhacGJMRlJCQUFObTdiaVQrUG5VcjFlVmVrOG5YMzU5NnR3bnZBV1B3MHJENFpkQ21RSDhmMnY3dVphdEs2RXdiMDZZRTJMUzJQTDBndStVVXZ0VUcxVlNwWHdPcjFXNkRSYUN3ZWUvelVXVlNxVUE1MWE5Y1F0aGxiQytVeU9jUmlzY2tGTWpRMERBQ3diY2ZlbEFzb0VxSGJ0MStiMWFva3FGUUFnRys2L1MrVlYyZktlQXg5UGx2V0xvZGNKb05ZTE1hcWRadHc3OEVqTEo3M2JweVFScU14ZTIrTk4xbU5HOVRGdUZGREUvZlRwcWtMUnUrQnd4RDQ0cVhGRm9HdW5iN0d2OWR2SVhkaTE3RVJZeWNoUGo3bHlSZE9uam1QazJmT0F3QzZkR3lQdnIyNnYvZjVnWGN4OU9KbHNKRHdKSmQwb29vVnF6Zmc4TkdUd3Q5ck5tN0ZtbzFiMGFCdUxVd1lPMEo0M24rdTNjU2hJeWN3c0YvUGRJL1BTNnBiNXc1NEh2Z0N6WnMyVE5QK2pHSHJ4aGgrZnd3Yi9YZjdMbWJOWHdJYnVmeTlDYVVlbHErMXp3TmVZTlQ0cWRCb05HamJxaGtDWHdTWjdaTW5UeDdrY3JESDhkUG5JSlBKY1BMMGVlR2MwZEV4c0xHeGdVNm5FNUxCK1V0V0lEWTJEaFVUdStRR2g3ekMxai8yb0ZYenhuamkveFFBMEdmd0NKUG5TTnBpTHhhTGNlSmcrc2IzVXVwc2JHeHc4Nzg3OEg4V2dEWXRtMEV1bDZGVnM4WW9sOWhGZE5MMHVSQ0pSQmpjdnhjbWpmc1JqcmxTNzRxZm9GS1pKWHNhamRaa2lGRFNDb3lnbHlGWXMyRXIvdjduT3A0RkJNS25TOGMwSllOWi9YcGxxMURBVnFGQWJLeHBaVXZJcTFEOHZuNHpQRDNjNFpRM2p4QlhldzhjUVd4c0hCclVxNFhBRjBHd3Q3T0RVN0t4bWNhR2o3UU9hVEQ2N2ZmMTJIdndpTW43d2xqOE5LdytHY3hvV3EzaEF2ZnFkU2hzYlJWSnRodjZzU3ZqNC9Fb3NTWTFhZlAyMzFldjRYbkFDd3pzMDlQa2ZHSGg0ZGl6LzAvRHpZUkVuTmc5d1hEakVKTVlyT0ROYWg4QUFDQUFTVVJCVkhzTy9HbXhMREd4c1pETFplamUrUnRoVzJ4c0hHeHNiTkM1UTdzVUI5Mm4vdnEwVUtzMVVDalMzNjJOVXZmNmRSZ0NIWU1RSFBJYWdHR2NnbElaRDdWYUE3RkVqRHQzNzZOTTZaTEMrMjZrMDJvUkhoR0JFbDdGQU1EczV1dk5tN2NZUFdFYWFuNVpGYjE4T3B2Y1pHM2V2aHV1aFF1aWZwMmFKaGM2bFVwdDFvMU1JcEZnMGR6cHdvM3JyaTFyb0xDeHNUanhSWlBXbmZCTjIxWVkyTGNuMUJyVENaWHVQM3dNdi9zUElaTkpjZWZ1UFFEQXdUK1BRNlZXbzFuaitraElNQ1FzRTZlbFBPWW82U3ljZFdwK0NYZTNJbmo3OWkyMjd0aUxXaldxb1hLRmNuQkpVZ3VzMFdqeCsvb3RVS3ZWd29YbDdJWExjTTduWkRLK0pDWEdpVDQ2dFA4S1RubnpZTjdNeVdiNzZQVjZpLzhMeHJEMVlBeC9XQXdiMWExZEEwZVRWSWFtNW0xVU5EcDAreCtTNTRUR3Naa2xpeGZEbUFuVExSNDdac1QzOFBSd3gxMi8reGpVdHljNkpFNFlGeEVSaVc5NzlNZnc3L3VoYWFQNnd2NGhJYTlSb3ZpN3NXVk5HOVhIbWcxYmNmSHlWZHk2NDRjeVg1UkV4Ni9iQURETU5IbjJ3bVdoMjZ4V3ErV3N3WitJVnF2RndjUEhzR3Z2UVF3ZDFCY0QreHJ1bjg2Y3U0VGJ2bjRBZ0FFL2pEWTdycXAzSmN5Wk50NWtXNXVPMzVsVVVCZ1RpRW5qZmhTNmJGNjlkZ09uejE1RVRHd3NydC82RDhyNGVEU3NYd2ZyTjI5UDgzaTNySHk5MHV2MWVQRG9DUlEyY3J4S3JLaDhIdkFDYXJVYU4yN2RnVVFzUWRYS0ZkQnZ5STltNTVzOFl4NEFvRlh6SmhqNXd3Q1R4eFFLRzdnVXlBK1ZTZzA5OUpETFpDbE9tS1hYNjZIVjZxQlNxZURnNEpCNDNMdHU5SXpGVDhQcWs4SEFGMEZRYXpRbWc1QWpJOThpOEVXUThNR3hkN0RIczhUbVp5UGpvTm5rRiswRWxhR1dkZXJzQmNtMnExQ3FoQmRjQ3VSSFZFd01BTk0rNmFmUFhZU0hleEd6WnZZSzVjcWsyQTJzYzQvK2lFOUl3Tjd0Nnl3Kzd0Tm5zSkNjR3JYcmJQaXlsRWdrc0xHUkMzM3QzMGV2MXlFK1FRVzFXbzNLRmN0ajNzeEphVHFPMG03Vy9NVW1mOS84N3c1bXpWc01tVlFLalZZTHRWcU42SmdZWFAzM0J1TGlsSkJLcFpETFpkQm90RkNwVkRoNWFHZmlrU0tNSHpNY0JRdmt4OTE3RHpEamwxOFJHaGFPUWk0RkVCNFJLY3pnOStwMUtJNGNQNFhRc0hDc1hyOEZIYjl1ZzlsVEowQWlFVU9XWkhCOGRFd3NGRFp5U0tWU2s4K3NyVUtCNEpCWDhQVjdJSFFaUzA0c0ZwdU5VL0QxdTQrTlczWkFLcFVJTFZYck4yOUhna3FGNmxXOVVhWjBTU3lhYS9rbXppaVhnNFB3ZTFYdlNxanFYUW1IamhpNmVaVXBWZEpzeHN6VjZ6Y2pJaUlTeXhiT1JuN25mRWhJU01EeTM5ZERLcEZnMVpKNVFrdUowWXJWRzJCblo0dE8zN1NGbmEwdERoMDVnVWRQL05HaC9WY1d5M1BpOURuc08zZ1V2LzR5elN6SllneGJEOGJ3aDhVdzhPNUdWSmhBNWoyRHNvemRSSk5mZyszc2JERnR3aGljT25zQkFMQjEzVzg0ZS80eTNOd0tvM2FOTDlHbTQzY29rTjhaVy83WURRQkNkemZnM1hYZHBjQzdZUnA2dlI0dmdsNmlZZjNhVUNmZVNEcmx6WU1HZFd2aHpkdTM4THYzQUlQNzlVSzl4Q1EyTUhGY2FMMDBKclgwNGFwNlY4S3FwZk94ZXNNV1lTS1k1d0V2c09pMzMyRm5hNHNaazM5QzNqeTVBUmk2UHM5WnVCUUJnUy93dzBEejNoVExGczZHWEM3RGp0MEhjUExNZWF4YnNRaFIwZEVJZWhtQzh4ZXZBQURHVDVtTlNoWEtRU2FWNHFzV1RUQzRmMjhBaHMrK0tJMmpDTFB5OVNvK0lRSER4MHlBalkyTlVLRXpmTXdFcUZScWpCN3hQYmFzWFE2WlRJbytQYnVaZlpjQXhySEE1bDFwKy9ic2pyNDl1MlBySDN1d2ZrdmFoalVBd0o1dDY5Q2oyN3RXUGNiaXAyUDF5ZUN2eTM0WGFwQ01ObTNiaVUzYmRncC85K3Z0ZzlYcnQ4REIzdDZrUnRZeFZ5NGs3eFhxVmRSVGFBb1BmQkdFM2dPSG16U05iMXE5TkVudDdidEFHajkyUkxwbVBOSm90SWlJZkFNUGQ3Y1U5NG1MaXplYmZuL2o2cVdReTJTUVNBeVQ0WWpTTWJ1Z2NlQjlXcWRBcC9SWk5IYzZ5cFg1UXZqYzFLdGRBL1ZxMTRCR284R2c0V01obFVpeFlyR2hwbjMyL0NXNC8vQXhWaTZaYXpabHNsUXFRWlhLRmJCeDYwNGNPbklDdVJ6c01mR25rYWhmcDZiSmZpNEY4bVB6bW1VNGZPd1V0djZ4R3l0V2I4RE9QUWZReTZjTFdpVHBVakp0OWdMYy9PL2RtSVVXVFJ0aDFMQkJBSURwY3hiaTZmTkFWS3BRMXV5emxwS083VnNMUzdjTUhUVWVmdmNmWXQ4Zkc0VEg0NVJLbEM1Vnd1S1lJcjFlRDQxR1k3R0wyZWx6RndFQU9yME9BWUZCY0hkelJWeWNFbXMyYnNXaEl5Y3dZc2dBeE1YRjRkNkRSemgxOWdMZXZvM0MzQm1UekM2c0FIRDB4Qm5JWkZMMDZQYXQ0WDhxTTg3NmEva3JNem82Qm8rZStHUDU3K3Z3NDlCQmFmby9NSVp6SHNhd3dZZkVzRnF0d2JEUkUyQmpZeGkvbjN6Y2xDV3BkZjBMQzR1QVJDSkJmdWQ4dVBmZ0VZNmZQb3NhMWFwQUdSK1BoQVFWYmlhT3d3b0tEb0duaHpzQUlPU1ZvVVUzNlhUNXdTR3ZvWXlQaDRkN0VUeCsvRlRZUG43TWNLemJ0QjBpa1FqMTY5WjZiMWtwWTRXR2hlUE8zWHRvV0srMnNIUkM0SXNnakowNEhhVktlQ0UyTmc3TFZxN0Q3R25qa2M4cEw5WnUzSWFIajU3ZzU5SERMQzZIVUxLNG9WWGV1TVNYdTVzckx2LzlEK1l0V2k1OFg2NWFPZzllUlQzeFRkZTBkODFQU1ZhOFh0a3FGTUt3cWVGakpzTFg3NzVKWEFPR1hnRUtoVTJLWTNyRnFWeGJxbGZ6aG90TGZraWxVdUZlK3ZpcHM3ajY3dzJoOVU2djAwR3JNN1FNSnY5ZVpDeCtPbGFmRE02WS9CTWtFZ21rRWduRVlqRU9IenVKeGN0WDQrU2huZERwZEZDcDFiaHg2ellBWU1Ic0tmQXE1cG5xK1FKZnZNVCt3MGZSN3FzV1FzMm1WcXVGU0NReWpCZVNTUER2OVZ2UTYvWEMxTGdBc0hQUEFRd1prUFl2bUtDWHdkRHI5WEFyVWpqRmZlS1VTamdrVzd2UTJQZDgvdUlWT0piS2JIV1dkUHE2RFFiMFNmODZVUFRoOUhvOTVpMzZEVStmQldEa0R3T0VtdXRXelJ2anpQbEwrR25TVEV5Yk1NWmthUUpmdi92NGFkSU14TWNub0VIZFd2aGhZQitMRnhEQWNMRm8zN29GbWpkcGdPMDc5MkhYdmtOWXNXWURTbjlSQXA2SlNjclFRWDJoMFdnZ2tVand2MEhEaFprQ0FhQm45ODRZUDNVMnR1M1lpMkhmOTB2WGEzdjJQQUIrOXg4Q0FCNDhlb3pna05kb1VMY1dldmI3QVpGdjNxWjZiTFBHRFRCbXhQZkMzdzhlUFlhdjMzMEF3TzU5aDdGenowSDh2bXcrQUVQM05RQll1SFNseVRrNmQyaUhTaFhLSWs2cE5CbFEvam8wREhGS0pXcVdyeXJjQkZpYVlTNnBiOXA5aGN0Ly80dWpKODZnWnZWcXFGVzk2bnRmUDJQWU9qQ0dMVXNldzNLNUxNVVc5TnUrZm5BdFhBaE9lZk84dHlJaktqb2FZZUVSZVBvOEFJNjVIQkQwTWhqMTY5YUVyOTk5M0wzM0FJQmhXdnB4bzRmaDR1VXIrUGY2TGRTdThTVUF3UDlaQUJ6czdVM1dvM3Y0MkxDNHVGZFJUNU1iVU1ONWJOQ2tZVDA0NWMyVGFwa280MjNjc2dQSFRwM0ZnVCtQWTlUUWdYQXI0b3JkK3c5REpwTmh3dGlSRUltQUNWUG5ZTURRMGFoUXRqUXVYUDRiQS9yMFFLUDZkZEw4SExXcVY4UDRNY1B4NXMxYkxQOTkvWHVYWkVsdTA3YWR5SnMzajlrY0ZGbjlldlhtelZzaHJpTWlJaUdWU1lXS2wxRS9UMGwxbkhGcWluc1ZOVnZLd3pleG0zbGFXdThZaTUrTzFTZURLYzBxSkJLSklKRklZQ3VSQ05QVHBzWGJxQ2djT0h3TURldlZGaTd1emR0MXdhSzUwMUc4V0ZHczNyQUZoNDZjU0p6QjdOMXpuNzF3R1UvOG4ySEsrTkZ3enVmMDN1ZTU5OEFRcUNXU0JaYVJXcTJHUnFOSmNjMFhoWTBjanJseVlkY1cweW1jbXJmcmdxR0QrdUtyRmsxTXRuZnk2UWRkS3BQalVNYUxpMU5pN3FMbHVQVFhWWGdWOWNUQ3Bhc0FyQkllTDFUUUJZOGYrNlAzZ0dIbzNxVURXalZ2REZ1RkF1WEtmSUZPWDdkQmNhK2lxRkMyREJRS214VEhzd0dHMWlLSldJSU83VnVqVHEzcVVLbFV3azBrQUxOa0pXbnJlUFZxM3ZCd0w0SmpwODZpWi9kdmtTZXhTMDVhYk51NUQxS3BGQnFOQnBldi9JdERSNDZqU3FVS1dMWndObVJTcWFGVlFTUkNoMjcvUTlkT1g2UGoxMjJnMStrTTNicVQxWGl1V3JzWm51NXVlQllRaUhwMWF1RGs2Zk9ZTlc4eEZzNlppbGxUZmtaQmx3TEk1NVFYUWNFaEdEdGhHcjRvVlFKOWVuYkRwYit1WXVuS3RSZzZ1Qi9xMURUY0VENThaTGpncEdkQllaRkloSkUvREVUZjcwZGkwYkpWS0YvbUMrVEs1WkRxTVl6aG5JOHhuUFlZZm5mT3ZhaFdwWkl3ZmxLbFVtUGtUNVBoVnFRdzFxMVlKT3dYSFBJSzEyNzhoOFlONnBwY1M2L2Z2STJaYzkvdDEzdmdjT0YzNDQzMnFKK25RcUd3d2JRSll6RDlsMS94ZmYvZWtNbGt1SFhiMXl6dUc5U3RoUkxGaTFtOExuZnYvQTFpWW1OeDlkcU54QW1pUkFoT2JGMzg3ODVkQUlZZUFEWTJjcFFyOC81MURDbnRSZzRkaUtKRlBiQnUwM1ljUG5ZS2cvcjJ4SWdoQXhENTVpMXlPK2FDTWo0ZVRSdlZ4OUtWYTNIaDh0L0k3WmdMT3AwT0R4Lzd3OFBOTmNVRjVaTVNpVVJvV0srMjZVeXp5UmduUzdLMEx1YW1iYnZnVmRUVExCbk02dGVyUDQrZGdrd21RMEpDQXFiTW1nK05Sb01GYzZiQ1JpNS83emhqUzcxMmpNTENJN0J3NlVwMDd0QU9GY3VYVFhONWpSaUxuNDdWSjRNQXNIUFBRVHg5SG9DQlNXck1Bd0tEb05GcW9OZWw3K2JKT0U0ajZYaU4xY3NXNFA3RHg1ZzFiekVpSXQrZzkzZGRzSGJqTnBNdUxwTitHb201aTM3RGdLR2o4ZXVjYVhCM00xK2JLYWxMVi80QllPaC9ia2xjbkJJQVVsdzdTU1FXSXlvNkdzM2JkVEY3Yk1tS05WaXlZbzM1UWJ5Ui9HVDAwR1A0bUlrbTI0NmVPSTE3OXg5aXlNQSs4TDE3RC8vcjJSWFZxM29EQUlhTUhJY0s1Y3FnN1ZjdHNIN3pkang5K3R4a3dldWUzVHZqajEzN2hVSGRhZFczWjNkMDZaVDJ0YjRBb1B1M0haQ2dVc0V4SFF1bi8zZm5MczVldUl6V0xacmkwTkVUNlBoMWErdzU4Q2QyN0RsZ2NjWkNoWTFOaWd1ekh6cHlBcmQ5L1RCeDdBaE0vK1ZYRkN4UUFKMDd0c08xRy84aFBDSVNYMWF0RE1EUTJqSjV4bHdVTGxRSWs4YjlDS1V5SHIrdDNnQ0pSSUp5aVl1QkF4QnFSTDhvV1R3OS93WVVjUzJFYjlxMXdzNDlCN0YwMVZyOFBHcFlxdnN6aG5NV3h2Q0h4N0JSUUdBUTFtM2FqdEN3Y0F3YmJFZ0dYd1lIQXdCS0Z2ZEt0dmJiYVd6ZnRROUZYQXVqY3NWeXd2WjZ0V3VnN3Y0L01QS25TY2p0NklneEk3N0gwUk5uMExCK2JlUjN6b2V1dlFiaXg2RURVYjVjR2FHaTkreUZ5Nmo1WlZYNDNYK0FYajdtOFpUYWJJNHZYNFpnL0pUWlp0dC9IRGRGK0wxQ3VUSllPR2RxcXErZDBrY3NGcU5EdTY5UW81bzNIQndjRUJvV2prZVAvZUgvN0RsOC9SN2dqcThmcERJcHZtbmJDbDlXcll5TGYxM0YzZ04vQ3V2azJjamxjSEhKajJVTFozL3dVZ01halFaWHJsNERBTmpibVg5UFc1bzlNNnRmcjVUeDhkaDc4RS9VcTEwZEo4OWN3TmlSUXpCdzZCajh2bTR6S3BRclkxTFJZb2xLbmZJRUxiNSs5L0hQdFp1b1Y2ZW1XVEo0K2U5L1RQN1dxRFZ3ZE15RnloWExtMnhuTEg0YVRBWUIzTHg5QnkrRFg1bDB3eGsyZWp5MFdoMGNIUjB3WklEbHRWbk9uTHVFYzVmK1F0ZE9YNk4wcVJJQTNpMGdtblF3Y1ZGUGR3UUd2VVJFWkNUR2p4NHVMTDVacUtDTHNFK2hRZ1V4ZThyUFdMVnVNMXdMcHo2TmNNaXJVRnk3Y1F0RlhBc0ovZHlUaTA0Y1hKL1NqYVJXcTAxM3E4SjdSL1RUQjFNcTR6RmwvR2g0dUxrS0MxYTNiOU1TWDdWb2ltY0JnVmkyY2kyK2FmZHVNUGpyMERBVXlPK01naTc1aGFubms2dFhweWJLbGlrRk8xdmJ4RDc2aHZkdjNPUlpDSG4xR3V0WEdyN1VkVHJER0o0NHBSTDVuTjdmS3AxY293WnA3M1lEQUpGdjNtTDIvQ1dvWGZOTEZDdm1BY0F3OXFkSnc3cHdLWkFmQ1NxVllYcDN1VnlvYlZXcFZZaUpqVFdNZVZOcklKUEprQ3VYQXdKZkJPRzMxUnRRdVdJNTFLbFZYWGlPYnQ5MndIZGRPMEVrRWtHdjEyUGZvYVA0ZmQwbWxQQXFodG5UeGtOaFk0UEpNK1lpUENJUzgyZE5ObWtOdWZtZkwwUWlFVXAvVVNMZC80dHUzMzZEaDQvODBiWGoxNm51eHhqT2VSakRIeGJEU1IwK2VnSlNxUVErWFRvSzIrNC9mQXpBa0NnYUphaFVPSHJ5REtwWDh6WkpCSUYzMC8rL0RIbUYwcVZLUUE4OWRoODRETC83RHpCbC9HaEVSVVVqZDI1SFlWS2NSdlhyNEkvZCsvRTJLaHBhclE0TjBqbm1xS2luTzdhcy9RMDJOb2JsTUhidk80VHR1L1poenpiRHBGQmFqU2FGUlRBb0k3eDZIWW9KMDM3QnNNRjlNV1hXZk5qYUtsRFZ1eEorSERZSXRXdFVFMW9BdlN0VndMREIvUkQ0SWdqM0h6N0cwK2NCOEhSMys2ZzE1MzRjTndWMzd6MkFuYTB0cWxmemZ1LysyZUY2dFdQM0FjVEdLZEd5V1dPY1BITUJyb1VMWWVhVWNmaWlaQW5FeHNWaCthK3pvYkJSUUN3V1FhZlRRNmZUbWN5a2Fpa3BOanAvNlFwc0ZRbzB0QkJqbGlxOURQRmQzbXg3U2hpTEg0N0pJSUFuVDU4alBqNGVFUkdSd3Jha2cyYXYzYmdGd05EUHUxaFJENGhFSW1nMFdseTZjaFYvL2YydnliVHZLYWxYdXdaY0M4K0JWMUZQVEprMUg2NkZDaUtYZzczSlRHaGV4VHd4ZStyUDcxMkFldFc2VGRCb3RPamNJZVhhMzdkUlVRQ1FZazJzS2tHVjdsWUYza1orR3RFeHNkQm9OQ2hUcW9USitqd1NpUVFTaVFRUEVtK0dobzR5blFwNzJhcDFXTGJLOENXM2VjMHlrOG9GQUNoY3lBV0ZDNWx1QTk2MVdpZGRIRHNqaGJ3S0JXQjU0V205WG84SlUrZmd6ZHNvOU8zWkhUZHZ2NXZVNG9lQmZTR1ZTdkRmbmJzbU5Ya0FzSFhIWG14TnNoYmZOMjFiWVhELzNuQXRYQWdWeTVmRnNNRjlUZmFYU2lYUTYvVzRkdU1XMW0vZWdRZVBIcU5odmRvWU5Xd1E1SEk1Rmk1ZGliK3VYc1AvZW5SRmhYTHZGcWdOQzQvQVkvK244UFJ3UzdGN1ptb2M3TzB4ZjViNU5ON0pNWVp6RnNhd3dZZkVzRkY0UkNTT25qaURlclZybW96WnUzemxYd0RBb3lmK3VIcnRCcXBYOWNicHN4Znc1czFiZE8xa3VkSWxPaVlXYjk2OFJhR0NMbkRNbFF1RCsvV0MvOVBuaUl0VElrR2xRbTdIZHhXLzdiNXFnWU4vSHNlNlRkdFJzM3JWZEM5TUxwUEpVTkRsM2V5amlzVGs0MzJ0b0pReHR1N1lDNGxZalBKbFMyUFZrbmx3ZDNQRlZ4MThjUDdpWHlrZTA2VmplL1R2L1YycTV3MTVGWXFUWjg3RDN0N09wS2NYWUZqNFhhZlRvVVA3MWloZnRqVGF0Mm1acHVFOVdmMTZGZlF5R0R2MkhFQ3p4dldGV1ZnQkNNOHBsK2NXdHF0VWFreWNQZ2MxcWxVeG1RMDFwWFZGSTkrOHhaV3IxMUM4bUtmRkxycEp4d3ZyOVVoeG9yalVNQlkvbk5Vbmc4RWhyeENST0ZYM2p6OVB4WmRWekx0c2xTemhCYWU4ZWJCdzZhckVNUi92VksvcWpWSWxVbStlVjZuVXVIdnZBU3BYTElmUXNIRDgvYzkxdEc3WjFPSytjWEhLVk1jYTdUOThEQmN2LzQxaW5oNW8xcmgraXZzWkU5dThlY3dIMDJxMVdudy84SDhZUHFTL1diOXZTNjBLeHNCa284S240Zi8wR1d3VkNyT0ZXbzJhTnFxUHVpa01yajV6L2hKV3J0bjRRYTBCNlpXUVlCZzBubExOMnFadHUzRDQyRW5FSkM2ZFltbkdOcEZJaEU3ZnRNSGpKMDlSeExXUXlZMmtzWGF4aUd0aFRCZzdBdloyZHBCSXhCZ3pZVHFhTjJtQXhnM3FRcWZYUTZWU3d5Vy9Nd0REemVxc0tlTWdGb3ZOTGtMQklhK3hkT1U2Ukw1NWcxSERCcUZGMDBhR01SQXo1d3RkVXA0K0N6Qlp6RnVwakVmekpnMU5wcFpQaXdPSGo2Rnh3N3BwdWlBemhuTWV4ckRCaDhTd1VUNm52TmkwWmhrMFNkWTB2SHZ2QWY3Kzl6cXFWcTZJaU1nMytHWEJNdnd5WXdKYU5XK0M0bDdGVW14Vk55NEZsVFRaQmd6akVRR2dXKzlCYU55Z0xzYU5Hb3FDTGdXUTN6a2ZYb2VHQ1QxOEtIdjQ3ODVkL0hmbkxxWk5IQXVKUklLaW5vWlpZUlUyTmlqdlhRbjkvK2RqZGt6dmdjTXRKaU42dlI3M0hqekN3OFIxb0gzNkRJWkVJc0d3d1gyaFRaYVVKQ1FrSUVHbEVtWUxCb0RIVDU2YVRZNlNYRmEvWHJrVUtJQ2lIbTdvOW0wSHFOVXFrOGRPbnJtQTE2OUQwYTVOQzB5YVBoY2podlNId2thQm5Yc1BvdTFYelNHUlNIRG0vQ1hzMmY4bmxpNllhVmFSdEhQUEFXZzBHang0OUFRcjFtekV3RDQ5VEs1ZHlSdEIwcnB1STJVTXEwOEdMLzUxRlhueTVNYmllVE13ZE5SNFlmRm5UWklCN282NWNtSEwydDhRR2habVVsTWhsOHRURE1LZzRCQzhmQmtDQVBpNmEyL2tjckRISHh0WFllV2FqZEJvTkdqUnBLSEY0MWF1M1lqbkFTK3dkTUVzczV1OEk4ZFBZZm1xZGJDenM4V0VzU05TYlVFTUNqWThkNEZrRjF6QTBHODdlYTF0VWltMUt2VG8xa21ZdXBneXpqL1hibHFjcFZhdjErUFJZMy9ZMk5nSTNjTUFRS3ZUUWFtTVIrbFNKYURWYXVGZ2IyOXhiWitNOURvMFRGaEErc2p4MDRiYTErWk5UTDd3dlN1Vng2NjlCMUdrY0dGVTlhNW9NclY5VWczcTFoS215TGMwSmplZlUxNnpybHFGQ3hhRWQ2VUtadnNDS2MrY1ZyaVFDNWJNbndtMVdnM25mRTd3OWJ1UGViOHVSMUJ3Q0xwMzZZQ0UrQVRzM244WU1iR3htREorTkd6a2NyZ1ZLU3hNdVo5V09wME9xOVp0d3Q2RFI3RHg5eVdwN3NzWXpwa1l3NmJTRzhOR1NWc2ovcjErQzdQbUwwYnUzSTRZOGNNQXFGUXFEQjAxSHNOR1QwRFA3cDN4ZFp0V0taN0hxNWluMElVMnFTdi9YTWZCUDQ5anh1U2ZJSmZKRWFkVVl0cnNoWVkxSEF1NllQM21QNUFuZDI2MGJOWW8xWEpTNXRQcjlWaTVaaE9LZXhVMW13MVRMQmJEenM0MnhaYno1TXNmeENtVjZETm9CRUxEd2lFU2lWQytiR2swcUZzTERlcldRdTdjampoODlDUUFDSW5Zdmo4MlFKcmt1MXV2MTJQMCtLa29WdFFUQzJaUFNiWGNXZmw2SlpWS01Hdkt6OGlUSnpjQ1h3U1pQTGJ2MEJISVpESjA2L3dOYnZ2NlFhdlZvbmVQTHVnN2VDUjgvZTZqWXZteUtPcmhqb2VQbitESThkTW1EUjVQbmo3RHZrTkhVS0ZjR1h6ZHBpVm16RjJFVjY5RE1lTDcvdWtxTzMwNlZwME1xbFJxN0Q5MEZJM3IxMEdCL002WU4zTXlmcDR5QzhFaHJ6Qmc2R2cwYjlJUVpiNG9pWUl1QlpEYk1aZEpMYWxlcjBkc1hCeGVCQVVqNU5VclZLNVlIcUZoRWZoajkzNEF3TXk1aXlDVlNsRFZ1eEpxVmErS3loWExZK3VPdlRoLzZRcnExUHpTckFZcDZtMFVDaGQwd2RObkFZaUtqakg1b2toUXFiQjYvUmJzUDNRVWRyYTJtRFhsWjdNSlp1TGlsSWg4OHdieENRbndmeHFBUGZzUFF5UVNtYzFVR0JzYkJ3KzNJdGk1ZVRVYzdPMGhrWmpXM2xodVZkQkRxOVZDcndmaTR4TWdrMG5mMjVXVjBrYXIxZUxNK1V0b25UamJtREkrWHJnZ3FkVWFEQjA5QVFvYkc1TWJOcDFPaC9pRUJCemJ2eDBSa1crUUw1OXBhMFJZZUFSc0ZRckRlbDBTU2JyV2xET3VBYWFNajRkRUxJRzl2UjBlUHZiSGhLbXpvZFpvTUd4d1AvajYzY2ZpNWF2eHg2NzlhRml2TnNxWEt3MDNWMWNVOC9SNDF6ZGZwMFdjTWg3S2lFaEVSY2NnTER3Q1gxYXBKRlN3R010a3JGelI2WFFRaThWUXhzZERKcFZCSWhHbk9uT2lTcVdHVkNvMXFUMFV6cWwvVjJHVDJ6RVhIajcyeDdLVmEzSDU3MzloYjJlSFNlTitGR3B6NDVUeE9ITDhGQ1pOL3dYVEovNlU0ZzI1c1NUUEExN0F3NzJJeVdOWHI5MkFTcVZHK2JLbFUveS9Nb1p6THNad3hzV3dWcXZGemYvdVlOL0JvN2g2N1FieU8rZkRyQ2svQzVXdXY4NmRqc2t6NW1IMStpM1l2ZThRbWpkcGlKclZxNkprOFdLUUpWbW4xODdXRm5aSkVvSDRlRU5MVGtCZ0VJcDV1c1BUM1EzM0hqekMrS216RVJ6eUNtTkdmSSthMWF2aTU4bXpzR0RKQ3ZqNjNjT0FQajNNMWpFMHpzWnJuTmsxUGo0QlVxa2sxZmZJR0h0YXJUWk5NMWhTMnV3OThDY2VQZkhIeEo5R21qMm1oeDV4Y1VxemhDYnA0MG5aMmRxaVRxM3FzSkhMMGJwbE01T3VoZ0NFM2xxbnoxMUVqUytyQUFCVVVBUEtlQURBUDlkdUlEb205cjB0ZzBsbDFldVZjVHlpc1RWVXI5Y2pPaVlHang3N28xOHZueVRMVjBqZzd1YUtkU3NXd2ExSVljeGJ0Qnl0V3pSRm8vcDFzR243TGpSdFZBODJOamFJZlBNV2syZk1nMWdzeG9naC9lRld4QlZ6cGszQXpIbUw0TlBuZStUT2JZaXg2emR2STA5dVI4amxjb2dsWW1nMVdpU29FaEFURXd1bE1oNjFhbFF6S1Nkak1XTlpkVExvZC84QklpSWowYko1WXdDRzZiZFhMWjJIM2ZzTzQraUowL2g5M1dhVC9ZM0xUUUF3NmNwU29Wd1pWUFd1Qk9kOFRyajM0QkhjaXJpaVRhdG1hRnkvRG5MbmRvUk9wOFBxOVZ1d2E5OGg1SFBLaTZHRDM2M2xKSkZJa004cEwzNUlNcGFrYzRkMnd1L25MdjZGTlJ1MklPUlZLQW9WZE1IVUNhTlJ6TlBEN0xYRUp5U2cvNUJSU0ZDOWE5cHYyYXlSMlRUaEkzK2FqQ2RQbjZYNmYwbHhKc0pFUytmUFJPa3ZTcVo2RGtxYm03ZDlFUkg1Qm8wYjFBVUEvTEp3R1M3OWRSVzFhbFNEWEM3RHNmM2JMUjYzWi85aExGdTVGbWN2WERZYllEMWs1RGlFaFVlODk3bWJ0TzZVNnVPRCt2VkNtNWJOTUhQdUlrVEh4R0xoN0Nrby9VVkp0R25WREMyYU5zU2FEZHZ3eCs3OVFnVklhc3FWK2NMaTJudkdyakphclJaaXNSaURoNDlGNEl1WFp2dXQzL0lIMW04eFhZTXM2VVV5NmJtTXNma2lLQmhUWnM3RHM0QkFpRVFpTkcxVUgzMTdkVGRaaDJqNDkvMFE4dW8xWW1MaUVCTVRrMkkzUHcvM0l2RDF1NDgrZzBlaytCcWJOcXBuY1R0ak9HZGpESDk4REcvY3VnUDM3aitDMzRPSGlJdFRRaUtSb0ZYenh1alh5OGRrMklTbnV4dFdMWm1IclR2MllOK2hJMExaeFdJeGlucTZZK0hzcVJZblhEcDg3Q1JXcnRrSUFQaDUxREFzWExvU1IwK2NnV3ZoZ2xnMGQ3b3dFK1A4V1ZQdzY3SlZPSDdxSEs1ZXU0bDFLMzQxU1FpVHZsYXBWSXJwdnl6RTFYOXZXUHgvSlg5dmF0V29obWtUeGxqY2w5SkhyOWZqdnp0M1VhaWdpOFgxNlRScURhNzhjdzFYL3JsbThYaDFrdnMzbysrVGpGOU5ybHFWU3ZCd0w0SjVpNWFudUU4eFR3OTA3WmoyV1h5ejZ2WEt5TmlsWEt2VjRmeWxLOURyOWFoY3lUQlprMGdrd3I4M2JnbUoyUGxMVjNEODFEazRPK2REMTA3dEVSTWJpNmpvR05ocmRSajUwMlNFdkhxTkVVTUdDQzIxbFN1V3c4WlZTN0JyM3lHY1BITWVBREIyNHZRVXk5SytUVXV6WkpDeG1MR3NPaG1zVktFYzVzK2FZckllazUydGJXSlhxazRJZWhtTXA4OERFUm9haHVpWUdLaFVhdWgwT3VoME91Z0I2Qk5yVHFwNFZ3UmdhR0pmT0djcUNyb1VNR3ZaczdWVklMOXpQc3ljTXM1c1VjeTVNeWJCMSs4K2RIb2RGRFlLTkt6M3JudU53c1lHVWRFeGFOS3dIbjRZMkNmRm1RV2Q4dVpCNDRiMThESTRCSjRlYnFoYXVhTEYyYTBXenBrS3FVd0tpVmlTN3ZGRE9wME9DU29WRkRhSzlCMUlLYXBhdVNJMnIxa21kQVVjMktjSGZEcDNlRzhObzcyRFBSNzVQMFA5dXJWTUtnOEE0T2ZSd3lDVHlTQ1h5eUNWU0UyNnA3MlBUcWVIUnF1QlVoa1A1M3o1SUpmTE1IZkdSTnoyOVROSkhpcFhMSS9sdjg0V1ptWUxqNGlFTWo0ZXFnU1ZJVDZTTFdHUVV2Y3c0MFZaclRITUx0aXhmUnRJSkdMSTVmSVUxeUV6dENxb3pNWUxxVFVhMUsxZFEyakJMK0phQ00wYU4wREFpeUIwN3RETzR1THVZckVZRThZT2g0MWNubXBOWWQrZTNaSFB5VWtZUzVYY0Z5VkxwTGh1RW1NNFoyTU1mM3dNTzlqYjQ5ck4vMUNxUkhIVXExTURUUnJXTTVsRUppbUZ3Z1o5ZW5iRHQ5KzB4YW16Ri9EWDhPbVRZd0FBSUFCSlJFRlUxV3U0ZSs4KzZ0ZXBtV0pzMWE1UkRScU5CaFhMbDBYcFVpVWdrMG5obk04Sm5UdTJGMllWQlF3TDM0OGRPUVRWcTNsRHJWYWJ0UXlxRWl0cUVoSlVrRXFsK1BHSGdkRHA5WkJLSkJCWm1Hd0hBS0RYUTZQVnBxdDFsMUluRW9rd2JlSlloTHg2YmZIL1dzVzdJc3FYTFkwT1NXYnZOVnF3WklYRnlyalUyTm5hWXMzeWhZaUppYlc0VnF0VUlrbnhzNWVTckhxOU1vcU5OY3g2cjFLcjBLcFpZNVF0WFFwRlBReGpNaHZVcllWTjIzWUtGU3h5bVF3bFMzaWhZN3ZXeUpYTEFUTW5qeFBPTTNia0VOeTRkZHRzZG10N2V6djA4dW1NWGo2ZEVmSXFGSUV2Z2hENTVnMlV5bmlvMUdwb3RZWkpldlE2UGVwYm1IMlVzWml4UlByazMvalpRTklzMzlJNkxsbVZzUnROZXIxOUcyV3k3RVZPa0YzZlE2UHNYdjZzNHZHVHA3ajM4QkZhTkdsbzBzMHJwMkVNWnozWnZmeFpSVWJFY0p4U2laaVlXSXZqWTlOQ285RkNxOU9hSkhZNVVYYi96R2IzOGx1VE9LVVNyMStId3QydHlBZmR0K1owMmZtekxMS1FEVnQxeStEbjlxRUJsZE51SW9tTWluc1ZUZGM0aSt5S01VdzVWVWJFc0oydDdVZXQ5eWFWU2lBRng4QVNaUlE3VzF0NEpyWUVVczdIZEorSWlJaUlpTWdLTVJra0lpSWlJaUt5UXRreUdiUlZ2SnY4SUU2cHpNU1MwSWRJK3A0bGZTK3pFMzRHeVpveGhvaytMOFljVWRhUUUySXh1V3laRERvN093bS9QMzhlbUlrbG9RK1I5RDFMK2w1bUovd01ralZqREJOOVhvdzVvcXdoSjhSaWN0a3lHVXk2V09iUmsyY3pzU1QwSVpLK1orWExsc25Fa253NGZnYkptakdHaVQ0dnhoeFIxcEFUWWpHNWJKa00xcS96YnMyUm95ZE80OVp0MzB3c0RhWEhyZHUrT0hyaXRQQjMvVG8xTTdFMEg0NmZRYkpXakdHaXo0c3hSNVExNUpSWVRDNWJKb1BlbGNvTE5VeDZ2UjZ6NXkvaGwwbzJjT3UyTDJiUFh5SXNabHloWEJsNFZ5cWZ5YVg2TVB3TWtqVmlEQk45WG93NW9xd2hKOFZpY3RseTBYa0FlQkVVakNFanh5RW1OaFlBSUJLSjBMSlpZN1JzMmhBZUhtNGZ0V1lSWlp3NHBSTFBud2ZpNk1tek9QcC85dTQ3dm8zNi91UDQ2KzYwdk8zWVRrTDJuaVJrRHhKRzJhdU1FcURRUWdvL2RwaE5vYlFVS0p1V0RhWFFsckpLQzJXRVhRZ3JqSVNRdmVQczZTUjJ2TGMxN3U3M3gxZkQ4b29UTzVFZGZaNlBoeCsyN2s2bnJ5eWRUdS83cnMrL0NoOUVLY2xKUFB2NHcvVG9ma1NNUzNqZzVEMG80b0VjdzBJY1duTE1DZEUrSEk3SFltT1R6bmZZTUFpd2FrME9kOTMzcC9DSGl1Z1lVcEtUdU8rdTMwYjFIK2lvNUQwbzRwRWN3MEljV25MTUNkRStkUFJqOGJBTGc2Q3VNajMrelBPc1dwTVQ2NktJRmhneGZDZ3piN3F1UTE1TmFZcThCMFU4a1dOWWlFTkxqamtoMm9mRDRWZzhMTU1ncUxiblM1ZXY0dHU1ODFtMVppMkZoY1hVMU5ZMnVtMW1pb2ZLV2o5ZXYzbUlTeG1mRWp3ZXNySTZNV0w0TUk2Yk9wa3hvMGJReVB1d3c5dWY5MkN2emltVVZIaXBxUEVkNGxJS3NmL2tHRzVJam1GeE1Na3gxNUFjY3lJV0RzZGo4YkFOZy92anRwdG5jTXJwWjNMeWFXZkV1aWdpVHQxMjh3ejZEeHpFdFRmY0hPdWlDQ0VPZ0J6RFFoeGFjc3dKMFRZYUM0TWRjalRSMW9xei9DdmFJWGtQQ3RHeHlURXN4S0VseDV3UUIwZGNoa0VoaEJCQ0NDR0VpSGNTQm9VUVFnZ2hoQkFpRGtrWUZFSUlJWVFRUW9nNEpHRlFDQ0dFRUVJSUllS1FoRUVoaEJCQ0NDR0VpRU1TQm9VUVFnZ2hoQkFpRGtrWUZFSUlJWVFRUW9nNEpHRlFDQ0dFRUVJSUllS1FoRUVoaEJCQ0NDR0VpRU1TQm9VUVFnZ2hoQkFpRGtrWUZFSUlJWVFRUW9nNEpHRlFDQ0dFRUVJSUllS1FoRUVoaEJCQ0NDR0VpRU1TQm9VUVFnZ2hoQkFpRGtrWUZFSUlJWVFRUW9nNEpHRlFDQ0dFRUVJSUllS1FoRUVoaEJCQ0NDR0VpRU1TQm9VUVFnZ2hoQkFpRGtrWUZFSUlJWVFRUW9nNEpHRlFDQ0dFRUVJSUllS1FoRUVoaEJCQ0NDR0VpRU1TQm9VUVFnZ2hoQkFpRGtrWUZFSUlJWVFRUW9nNEpHRlFDQ0dFRUVJSUllS1FoRUVoaEJCQ0NDR0VpRU1TQm9VUVFnZ2hoQkFpRGtrWUZFSUlJWVFRUW9nNEpHRlFDQ0dFRUVJSUllS1FoRUVoaEJCQ0NDR0VpRU1TQm9VUVFnZ2hoQkFpRGtrWUZFSUlJWVFRUW9nNEpHRlFDQ0dFRUVJSUllS1FoRUVoaEJCQ0NDR0VpRU9PV0JkQU5NMEd5bXBzQ3FvaVAwVlZOalYrOEpvMjNnRDRBalplRS9WM2NCbUEyd0V1UThQdEFMY0JMa2ZvYjQwRUoyUW1hV1FIZnpvbmE2UjZOTFNZUGx1eHY2cE5IeC9rTG1KaDBTYnlha3VwTmYyeExsSzc1REdjZFBXa015RnpBT2YwR0UraTRZcDFrWVFJczRHY2ZJdEZ1U1liQ3kxS2FpS2Y0L0hPN1lDTUJJMkJXVHJqZXhnTTdhTExlVXEwbm0zRHlqWHd3d0xJV1EvRkpWQmJHK3RTSFY0OEh1aVVBVU1IdzlFVFllUncwT1RvYmE4a0RMWVRGVjZiVFVVV200dHM5cFJiRkZUWkZGYlorTXdEMjErTkgycjhkcDBsZHBQYkFyZ015QXFHd3lOU2RmcG5hZ3pJMUVseHk4SGJIcTBvM2M1ekcyWlQ0QzJQZFZIYXZWclR6N2FxQXJaVkZUQW5mdzB6QnAzS1VlbTlZMTBzSWNpdnNIbGxpWitOaFZhc2k5SXVlUU9RVjJHVFYySHkvVmFUZ1ZrNnZ4cnJwRXVLbkpmRUFkcWRCOCsvcUVLZ09IaHFhMkgzSHZYejFUY3FGRjUzSlhUckd1dVNpVVpJR0l3QkcvVWxZR09oeGFZaWkwMkZGdm1WelllMWc4MW53dTV5bTkzbE5pdjJSTDZZZEVsUm9YQkFwczdBTEowdUtWS0RHR3NyU3JmengxVnZ4N29ZSFZLQnQ1dy9ybnFiZTBkY3lNajBYckV1am9oakd3c3RucDNubzFvcTlGdHNZNkhGZzE5N3VYR0tpNEZaMHN0RjdLZWM5ZkRJRTFCVkhldVN4SitjOWZDN2UrQ09YNnRnS05vVkNZT0hpQTFzTGJaWXNNTmtjYTVGV1cxc3cxOUw1VmZZNUZlWXpOdW1xaWpUUEJyamV1aE03R1hRdDVNMDJUblVxazBmejIyWUhldGlkSGgvMmZBWlQ0MzlsVFFaRlRHUlgyRkxFRHhBMVg1NGRwNlBPMDl3U3cyaGFMbmRlUklFWTYycVdyMEdEOThyTllUdGpJVEJnMnhQdWMyQ25TWUxkcGdVVkhXTUFOaWNzbHFicnphWmZMWEpKRHRKWTJJdmc0azlEWTVJbFpQeW9mQkI3aUpwR3RvR0NyemxmSkM3aUl0N1Q0bDFVVVNjc1lGWGx2Z2xDTFpDdFYvOUQyOC8zaVVYSk1XKzJiWnFHaXBCTVBhcXF0VnJjZCtkMG9ld0haRXdlQkRZd05KZEp2L0xNZGxlZXZqMkJTbW9zdms0SjhESE9RRjZwK3VjT2RSZ2RIZERUczRIMGNLaVRiRXV3bUZqWWRFbUNZUGlrTXZKdDZTUFlCdllXR2lSazI4eHJJczBGeFg3c0hLTjlCRnNUM0xXcTlma3FDTmpYUklSSkdHd0RkbkFtanlMOTlZRTJGNFNYeWY3N2FVV2Y1MXYwVHZENUdkSE9oZ21vNzRkRkhtMXBiRXV3bUZEL3BjaUZoYmxIdUNvWUtLQnhibW1oRUd4Yno4c2lIVUpSSDN6RjBvWWJFY2tETGFSallVV3MxWUg0djZLNy9ZU2l5ZS85ekV3UytkblJ6cWtrMzhiaytrajJvNzhMMFVzeFBzNW9pMXRrUCtsYUFtcEZXeC8xcTZMZFFsRUhSSUdXOGtiZ0xkVyt2bDJpMXp0cld0am9jV2Z2dkZ4ZkQrREMwWTZjY3M3VFFnaEtLbnArSDNIMnd2NVg0b1dLUzZKZFFsRWZmS2F0Q3Z5RmIwVjhpcHNudjNCUjM2Rm5KQ2E4czBXazV3Q2l4dVBkdEZWUm40VFFzUTVtVkMrN2NqL1VyU0lUQ2pmL3NocjBxNUlHNzREdExuSTR1RTVFZ1JiSXIvQzV1RTVQallYU1pNZUlZUVFRZ2doMmdzSmd3ZGdaNm5GRTkvN3FQSkpFR3lwS3AvTkU5LzcyRmttL3pNaGhCQkNDQ0hhQXdtRCs2bkNhL1BNUEw4MFR6a0EzZ0E4TTlkSGhWY0NvUkJDQ0NHRUVMRW1ZWEEvdmJNcUlKM1dXNkdreHVhZFZaS2toUkJDQ0NHRWlEVUpnL3NodDh4bTNyYldqeHJhTzEzbjBqRk9FcHpSeXowT09HdW9nK3lrQXh0b1pXQ1d6b1NlUm9QOXRqZnp0cG5rU25QUm1PcVgzSVZyQjV4TW91R0tXcDVndUxpdzEyUzZlTklPYUw5RFU3c3pOWHRJZy8wS0lkcFd2SjlIaERqa1JneUhHVmREYWtycjk2VWY1Sy9mUDU4R3ZYcEN0Njd3dTVuZ2JPYUExblc0Nmxjd2Zremo2eWVNaGROT0FwZWMxdzlYTXByb2Z2aGhlOXRNSDVHZUFNZjFNM2h2ZFFBMVZiMWkyWERpQUlPc0pJMVhGdS8vSEdqRE91djhkSmlEbVI5YjFQaGJGclkwRGY1eHZnZXJ6dWE2QnZkODdxV3cydWE1YzZQWGhkWmYvMTR0dmxiOE8rWnZON2xncEx6OVlpWFRsY3lwUnh6RnY3ZlBoVHF2bzJsYm5ObHROSjA5cWZ4bHcrejkzdStvakQ1YzJHc3lWeXg0bm1yVDE2TDdhR2pNT21ZbWxoMTVvK21heHMxTFgyRnZiUmx2SEgxejFMclErb3ZtUFlYUGtscG1FWi9rUENMRUlYYisyVkJTQ3VVVjZrMnZhV0FFUTUxL1A4NUZxU253OEIvaGs5bnd2ODhqeTkxdWVPVUYrTjA5c0cySFd1WjBnci9lY1R4OEtOejcrNGI3dmV3YXFLNVdmLy8wZE5pK0EzYnRnYkdqd0d6bVFEdmhPRGoxUktpc1ZQY0JNQnhRVXdNVmxYRFpKWkNYRDdPL2l0ekg2WUNBQ2JaYzJEOGN5TGZ4L2JBMnYyM09Xb0hnb0pyMXYrRDZUUGgyaThscGd4Mjh0enBBV2UzK0hXUm1jUFBxRnA3QVFSM0hBUXYrTU50TFlaVzYzNHZUUFBoTXdpZnB1ei8za2hjY05iVnJpc1lEcDdyeHQvSmZzU2JmNUFKNSs4Vk13Rll2b0dWSGovRHFzd0xNM3JPUzgzcU81L1Z0Y3luMVZSM1FmaXNEM2hiZng4WW1ZSnZNV1B3U2UydkxBSGp2bU4vZ05mMTRUWFdDdlducHkreXFMZ2FnZTJJbi9qTDJDdndTQkVVY2svT0lFSWZRMFJQaHlHSHE3Mk9Pamw3MzJaZXdiZ1BjY24zRCs5MzhXOWkxTzNyWnBSZERZaUlzV2E1Q2xhYUR6NmQrbkk1SXNKdzREcWIvQXI3NEd0NzdLSEwvVURpOC9sYjF1MHNYdU9jTzlYZlh6cEMzRjh5QUNuS2hFR2haTUhXeU9sam5MMVMzQVRJN3dhVVhRVTB0bkhzV25IMEcrUHlxSE85OURHVmxhcDlkc3VHL3I2ajdoSUx3NWRkRFJjVisveXRGK3lQZnh2ZERVWFhycm9DNEhlckVHTnFMcG1tNEhUWkpMZzEvY1BueTNSWXVJNERIQWFaYk5mTnhHVkJlYTRkUC92dlMwdTFDRHFneGtVYmRpOUg3cmJYL1MzRmdQSVlUcnhuQUNyNTRHaG9ldzBteXc0UFBNZ0diaGNXYmNPa09FZ3dYbGxPOW1keTZrMUovRlg2clpkL2VBaTNjTGtRN29IZGhLOStFUW5SQWNoNFI0aERybEFGWFRWZWg3Nyt6VkhnNm9pczgvaXc0SENyRURSMnN0cjM2SmhYbVJvMkFtNjlUNitxYU9obU9td0lQUGdyNWUrSDN2NEdxS25qNitVZ3QyekZIdzRReGtKNE9uMzhOMzg2TjNrY295TzB0VkwrZHdlYWJOMStyZ3VWRGo2bHR2UFV1eXA1NG5Ib3VDeGVyOWNuSjhMdGZxL0xlOGh1NDVuTFZaUFRScDlYMkdlbncxQ1B3OFdmdzludndtNXRnVHo3ODkxM1ZaTFN5c20zK3Z5TG1KQXp1aDVyOWIzRVRwbXZ3M0xtZXFHVlBuKzFtZDdsTnQ5U0dwOUZUQmtXL05BOTg1V05iaWZvQXlFclNHSkt0RTdDSWFuclRQVTN0WjN3UG84bHliQ3F5S0s0VHhFSVhlQjQ2elIxZVp0bmdOTUNwcTcvdk84VWR0US9MVmw4c1dqT2lhbXYrbCtMQUdKck9HMGZmSExYc1g1TnZZRWQxSWIwU3N4cHNmMDZQY1ZHM2IxdjJPcHNxOHdEbzdFbGpSRm92QXJhSlpWdmg3M085RTdNQm1KSTl1TWx5ckMvZlRZRzNQSHc3RkFTZkgzZGxlSmxsMjdoMUp5N2RnV1hiUERQbThxaDlXTGFOMjNCUWE4b2JTY1FQT1k4SUVRTXVGeXhkQVYvT0FaZFROZWNNbUdBWTZxQk1TWW5Vd0ZWVXFwcTc2aHAxMjZwelZXWDhHSmh4RmJ6OE9xeGNBd2tlMWZUeWpsdFY3ZUU3SDZqdCt2V0JkejlVb2MwZlVJOFRwWWxMTDh0V3d2Ukx3TzFTRjFucU5nMU5UNE5oUStDWkY5UStrNVBob2J1aFMyZDQ0TThxMkczWUJCZWVwd0t1WmNITUc5VzIvNTJsbW95dVdhZWFrLzd6TlRETEd5K0Q2SkFrRE82SEJPZUJoeGpMaGpzKzlSS3dZRUNtenJXVG5QeGh0aGVmcVU2RzNvRGRhSjhLWFFzZTAzVStUM3FrYWZ4eWpETjRGVGh5UDdlaFBpQXVHZDN3WlhYb0doNEhQRFBQRjNVU3QyMjQrdDNhQnR0Zk1kNUpqUjl1ZUYvMTZUaHhnRUcxWC9YMWF3c3lPTUdoWjlvVzF5NzZCMzdMWkVocWQyNGIrbE51V1BJU1h0TlByZW5IYS9rYjdadW5vV0VUM2FTMFQxSTIxdzQ4Q1o5bFl0dDJlSjNIVUMvczFmMVBiUEQ0RHQwZ3dYRHh3SnBaVVdIUXhtYmEzQ2NhYkgvVG9OT3BOcjFjL01QVCtLd0FaM1liUTFXZ2xtLzJybTJMZjRjUUhZNmNSNFNJZ1l1bndaUkpjT3dVZFZ2VDFKditoYWZVM3dBUE56eUhOVEIxc3VvRCtJc0w0WXBMb2JZV3lpb2d2MEFOK0xJNlIyMzM2bjhpVFVzTkE1NTdIRjc0Snl4ZnBaYnB3Y2ZzSEx5STJ5bEQvYzVaci9ZL2FJQzZYVGVJbm5LQ0Nxby9MbEszS3l2aC9VOVV5RnUxRmk3OU9aU1d3VXV2Uis3NzFpd1ZER3VDd1hiQkl0aXdzZm4raDZKRGtqQzRIeklUdFZhTmdobnFTMUVkbkt5K3ZOYW0ycSt1OFF6cHJMT2gwSW82V1hkUDA3bG1vcFBYbC9wWlZ4QlpzWHkzeGJXekdwNTRmelhPeVpqdU9yZDgyTEMvMXFSZUJsZE9jRkpWcjhWQ2p6VFZ0TWlzOTdSR2R6TW9yTEpJOWFnUG5hd2tqZjZaT2x1S1ZDMlF5NkJWLzR2TXhBTWI2VTYwVG42d1QxNVZRTDEvU24xVlZBVzhhTUNJOUY2c0tjdkZyQlA2ZWlWMlp1YlFzL2picGk5WlZib2p2SHhoMFNZdW1QdGtnLzNmTU9oVUptVU80cklmbjJ1dzdyak93N2hsOEJsVUJxTGZ1MzJTc3ZGYWdhakhCWmlZT1lCOGJ4bnByaVFBdW5qU0dKdzZsUFVWZXdBYmwrNWdlMVhoQWYwZmhPaW81RHdpeENIMnpBdncxRjlWQU96VEN4NTdFSDVZQVA5NVd6WDFkRGhnOU1qRzcxdDMxTkJQWnNQQ0piQjlKeFFVZ0RkNElIazhjTUt4cXQraGFhb3dWMXFxMW8wYUNWbVpxazlmU0doazBML1dPd2NYRnFtbW80bUo2bmJkSzBPVEpzQlgzMFFIdWErL2pmeDkrc253K245aHpuZnE5c1J4Y052TjBZRVNJczBBWnN4VXoxMGNGaVFNN29kaFhReHl5OXF1VFV0NmdzYXBnd3hXN0xHWWVheUxaK2I1V0xtblR1MUxoa2JYRkkyU0ZnNEFrSkdnVVZ6ZCtEcFA4TE9qeWhlOXI3dFBjdU16d2JUc2NGTS9wNjdoZGtEUGRKMEhUblZURzRqYzUvY251TkExRFVOWEk4RWRxT0ZkbW02Q0pBNmRUcTVrenUweG5rVkZtN2wzeElVOHNHWVdTNHEzaE5mM1QrbEM5NFJPRkhsYjFrazgwNVVTVmV0WFYwSnd1b2xLZi9UNzVySFJsK0lMaGtFN1dEUHAxQjE0RENkOUhaMTVidHdWMUFRaTN6Ny9QT29YNkdnNGRJT0w1ajIxWDg5WGlNTk5QSjlIaERna1FnRXFKUVZ1bVFGcjEwRjJGdnpsTVZpNUd0Ny9PREx0d2hzdlJkKzM3cFFPR3piQmZYZXE4RmpmN1hlcDM3Ty9VbjMzWmx3VldUZC9JYXpmR0xtOUpnZW1YYXIrZnVkZjBZUFUzUGdiVmQ1ci93L3FYbUM5L1M3VnZMVXVsMHR0YTFucXR4bHErcXBIK2h0ZU9EMzZQcUdSVE91UGNDbzZOQW1EKytIbzNnYWZiMmg5R0V4eXFhdWtkNTNvWnY1Mms2M0Zxdi9GK0I1R3ZaTzR6dTV5bS95S2xwM0VlNlJwYkNoc3ZOZS94NkVlcy80VjNmcE5lNDdzcW5QWkdDZGJpdFdjaXBlTWN2RDlWcE01bTgyb1prR3ROYm0zaE1GWVNuYXFma2VQajc2VU9YdlhzckZpRHdYZWNxWm1ENGtLZ3dPU3U3S2p1cERkTlNVdDJtL3ZwR3pXbHVVMnVpNFVCaXZxMVF6V2J5STZPcU12MXc4OGhRMFZlL2dxZnhWWDlUK1JML0pYOGRudTVVMEdUU0hpalp4SGhEaUUrdldGbVRlb3R0YVBQcTJhWEI0N0JhNjhESHAwaDYrL2k0enVXVmRSdlhPbjF3ZXZ2UUdMbDBhVy9mVkpOWUtuMjZWcUhtZmUyWEFFMHZwbE9mVkVlUEVWZGR2dFZ0TlZoRVlQSFRSQTFUYlcxRVlDNE5sbndLd1BvL2Z6aDl0VVAwTGJWclY5VjA2SC83c001djBZcVNGODUxK05sNkYramFIbzBDUU03b2NlYVJwVCtoZ0hOUEc4cnNISUkzU083K2RnZUZmVmJPRHBlVDdXN1ZVSDFKSmRKbFA3T0hEby92QW9ib096ZFZidWFkbGpaU2RwcEhrMHRoWTNmcUpOQ0w3U2RZY0w3NVd1MHpsWkl5TkJvM3VhR2t6QTdZRFpHMHcrM3hEQXNtRmJpY1ZGUnpsNTVIUUhCWlUyZXlwc3ltcHRmS2JOa2x5TFRVWDcvNEV3cFk5Qmp6UnBKbnFvR1pyTzJFNTlPZTJJVVl6SzZBdkEvV3RtaFp0L3ppL2N5RWxkUitEVWpmQ29vVWVtOVdSSnlaWW05MWxYRjA4YUdhNGtObGJ1YVhSOW9rT0Z3YW82WWJCZmNtZTZlakxJZENmVE95bUxJOU42a1dBNGVUOTNNUi9zV29SbDIyeXV6T2VLZmovaGhmRlhrVmRiU201MU1TVytTcnhXZ1BtRkcxaFh2dXVBL3lkQ2RDUnlIaEVpQm5wMFU0T3Q1T1hEL1g5V29Rdmd1M21xdHErd0NBSUIyTnVDS1pXYUNsRzJyUVpyR1RZazBpZlFNTlRjaG5OL2hOMTF6cXRwcVdwazBMOEZheUgvZkovNmZmbjFNR21jR2tURzZWQ2psSWJDNEptblFxOGU4TncvSXJWNjkvOVpsZnY4czFXZnhiZmVVMU5TelBvSVJnNVgyMHkvSnJxY1F3YXJFVWpGWVVYQzRINmFOc0xCMm55TGtwcjl1N3JwY2NCbFk1enNMcmQ1ZDFXQWFTTWM3Q2lKZkNnc3liVTRlU0FNNzZLellvL3FZOUUxUmVNL3kxcDJrcHpRUzlXMExkdmQrRWsvTVRqc2VOMitKTWx1dU9nb0Iva1ZObHVLTFY1YjZtZFRvUlUxdXR6ZVNwdG41L2xJVDlBWTJsbW5aNXBPVnBKR29rdmpnelg3WDB1YWthQXhiWVM4N1dMQll6aTVic0NwN0t3dTVMV3Qzeks5NzNGc3Fjd1ByNTlmdUlHenU0OWxWSG9mRmhWdkp0MlpTUGZFVHZ4ajgxZk43RFhpbU95aEFDd28zTlRvK2lURGpiOWUzOEFVWndKWDlQOEp1NnVMMlZDeGgrYzNmVTVPMlM1TTJ3b1BacE5YVThwRGE5NmpreXVaRWVtOTZKdlVtYzZlVkpJY0h0N2NQdTlBL3gxQ2REaHlIaEVpQm5KM3c1K2VoSndOOE9vTHFobGxjNU90NjdxYWRtTCt3c2JYWDNHcCtxa3ZGQlExVFExWWM4RjVhbzQvbHh0ZWZ6T3lYWEQrM2ZEMmQ5Nm41Z09jY1JVTTZLY0MzN1ZYUlBjenZPY2h1UDlPdUhVRy9Ebll2Y0x2VjAxRlQvcUplajRqaHFrd1dsYWgralFDVk5Wck0xNHJ6Ym9QUi9LdGZEK2x1RFZ1bXVyaWtUbmUvUm9TdTlvUEQzeXRSbUFiMWxsdnNINXpzVVdsejJac0Q5WDNZMWhuSFcrQUpwdnIxSlhvaEpNSEdxd3JzQ2lvYlB3REtzblZzSi9IMm55TDIvL241Ui9uZXhqU1dlZU1JWkYxOTN6dVpWZTV6ZlBuZVRBYUZwZnIzNnNOVHliY1VtNEgzRFRWUllwYmFnVmpvU3JnNWZibHIxUGdMZWVvOU40TjFxOHYzMDJGdjRiSldZTllWTHlab3pMNlVHdjZXZE5FczgrNmtoeHV6dTQrbGxXbE84aXJMVzEwbTJSblFvTW1vaXRLdG5QVmdyOHg2NWlaakVqdnhmazlKNGJYM2J6MEZYWlVGZkxmS2JkZ2FBM2ZoQmZOZXdxZlREd3Y0b2ljUjRTSWtXVXIxVytmRHo3NEpESU5SSDJkc3lMTlBwdnk1SE9xS1daSS9hYVl0OThDbTdiQXV4K29pZW1ybStqRUcxSlpwU2FhTHk2QjM5OExBL3ZEbG0zUjIrVHVnajg5MVhEdXdmUFBocUppU0V5QXVmUFY0MTV4cVpvK29yR3lpY09TaE1FRDBETk40OWZIdUhobW5yL0JpYkU1emZXVnNHMVlrMmR4MUJFNnVxYjZYS3pKTjFzMDhlOWxZNTBrdVRUZVg5MzBoMCtxVzZQYzIvRHhiVnRkNWIzM1MyOTRJdmpuenZYZ0N6NnV6NFRIdnZhUlY2a1dkRTNXdWVza0YvNzliTldUN05LNGNZcVRudEk4TkthYTYzTm5ZN09zWkJ2ak0vdWpheHBqTXZxeXZIUWJBWHZmMzlhdUgzZ0t5YzRFL3ROTVRWMjZNNUZTWDhPVG1vMk5hVnZjdXZUVmNQbmVPUHBtZk1Hcm4xN1R6MTJyM21KM1RURUEzUkk2OGZqb1M4Tk5XWVdJSi9GOEhoRWk1aXhMTmFuOCtiUjliTmZNK2VuV0dlcW5LUTgvMFh5ZndhYjgvV1gxZS9vbGtmQmExN29OMGJmSEhBVS9PMXROVWg4cXozL2VWZ1BrK0lJZGczOTVWZlI5aGc2R08zK3ovMlVUN1pxRXdRUFVQMVBuZHo5eDhld1B2aFozek4rWHVkdE0xdVJiT0hRWTBWWG5yWlhOMTNwb3dNOUhPUm5YdytEVDlZRm0rMTFrSlduc0ttKzhuRGFFNTZrS0x3dHVhdGsyWHRNT3IvTUd4dzV2cm9WRWZWMVNORzQ4MmtYWEZBbUM3ZDFYK2F0WVhyb05oMll3cGxOZlh0N3lUYlBiYThELzlUK0JvN01HTXl0M1liUDk5N3A0MHRoZTNmaFVFSlp0NDdVQ1VaUEloNmF5dDdEeFd2N3dPcStsZmtmR0xSUkNoQnl1NXhFaDJnWExobmZlVjNQME5TWXJFNTU2cFBsOXZQU3ZoZ1BJTk9mV0dXcEFsOUE4Z3lHaCtRVXYveVVrSjhFZDkwRHZubW82aWhkZmJYeGZkL3hhMVdvV0ZzTE1tOVFVR1hXRFl5QUFpNWRGK2d6V2J4YnFxemQ2bERnc1NCaHNoYTRwR25lZjZPYnRsWDYrMmRMeVdvcTZ6V1Y2cCt2NExUWGhiMG1OVFVtTnphaHVCa2t1amIyVk5sMVROSFJORGRPOXZUUnlrazUyYTB3ZjYyQjBONFA1MjAxbXJZNCs0U2U2TkpLYzZ2ZVk3cXAveGcvTlRQVDcwR251UnBkckd0eDNTdVByV3VMNC9nWVhqSERpbG5kYXUrTFFJNk81OWt2dVFzQXlNYkVvOGxWUzVLdGtRdVlBa2gwZThtcEw2WjdZQ1IwTnArNkk2bU9ZNmt6ZytvR25NakZ6QU4vc1hjdnJXNytQZW94a2g0Y2toNXRraDRkSldRUHA3RWxqenQ0MWpaWkgwK0Q1Y1ZkR0x3di8xbmhtek9WdDg4U0ZpREczZy8zcVl0Q1VlRHFQTkVYT0s2SkZQSjYyNit1bW9mclpwU1kzdmo0NXFmbjc2enFVbGF2NUFDRXlKVVdJYlVQbjdFak5ZTmN1Y1BSRVZhdTNmQldrcDZsUlRBSCs5clNhNnk5M0Z5eGREaW5KOE9zYjRIK3pvYVEwc2o5UWN3K21wOEc0MFRCL0FXemFEQysvSG1tdXF1bnFRQTAveitBSFRGUE5STFZXWHR6M2VGcDNmOUdtNUtPMGxkd08rT1VZSnhON0djeGFIV0JqTTMweituWFNHZHREWjNDMnJxNmdtbkRiOGVxRG9QNFYwaG8vM0RSRnJkTTBOVGx2YVBqdTQvc2JuRHZjUWJKTDQ3UDFBZDVkSFdody82eEVqYnRQaW56SWxOZmFmTCsxOFpPNG9jSHZQdk9HSnpOK2NWcWtmNGREMTdqN2N5OTV3ZHJQcmlrYUQ1enFSdGVpNXpPdGIxQ1d6bmxIT2hpWTFVaEhFUkV6ZzFLT1lITFdJSTVNNzRrdldCUDN3TWlMQU1Kei9JVlVCN3pjT2V3OEFEUk53NlU3d3ROQW5IYkVLQzdwUFlVVVp3THY1eTdpdGEzZk5haXA2K3hKNWZIUmw0VnZsL3FxK1dKUEkwMVhVQ09kWHJ2b1JmYldsZ0h3M2pHL0NmY1RkT2c2TnkxOW1WM1ZxcGxvOThSTy9HWHNGZWlhRmg1a1JvaU9JaU5CQzMrZUhvaDRPby9zUzBhQ3REWVJMZEFwSTNvMHp0WXdERFZOdzlsbk5MK2Qzc1QwV1hYbkdCdzBBSzY3VWgyNFZWVnEyZXFjaHMwdzl4YXFrVXRCQmNtK2ZkUUU4bDk5cTBZekJkVlg4ZjQvcVBYL25SVzViMUV4VkZiQ2EzOVR0MHZMVk0wZndKZHo2cFJYVjg4dFhNN2czMDJOSm1xMGNucXdVSzJtYUJja0RMYVJnVms2dHgvdlltMit4YXpWQWJhWE5BeUZwYlUyVS9vWTdDaXhlZTRISDZZRk43eS8vMWVyZHBUWWxOZkN5NHQ4ck5qVGVQamNVV3J4MVNZVFg4Qm1SNm5OcWp5VDJrYXVSdXNhek44UnZlN3pEUUZxZzYzMXZ0NFVpSnBUcXNZUFAydzNtenlKOTg3UStkbVJEb1oxMFpIVGROdnpHTTZvcHBUN3E5aFh5WWxkam1STDVWNGVXZnMrcG0xeHlRL1A3UGQrdGxUbVUrS3Y0dGtObjdHb2VITVQyK3psazkxTDhacCt0bFR0WldueFZtck1oazFNZEUzam0veTExTlpaOTBIdTR2QzJuKzVlVGtXZGllcXJBMTdtNUsvQjBIU3NGdlJuYklySGNPNTdJeUhhMk1Bc25ieUtBMy9meHNONXBLVUd5Y1ZHMFJKREI3ZGRHSFJaMi8wRUFBQWdBRWxFUVZRNjRjMTM5ajJBakt1Sjg4djdIOFBPNEtCc1c3ZkJ2UG13WXJVS2FRRDNQZ3dKQ1pIcEpRQnF2WkdKNzIwYmJ2dER3eWtxS2lwaDZRcDQrejNWMURQRTY0WHJmZzBaNmVxS1VIRng5Q2lqNGVmbGlBNnF6bUQ1bXhwTjFOSEsrREJzeUw2M0VZZU1adGV2RGpqTTNYYnpERTQrN1F4T09mM01nL1lZTnJCc2w4a25PV1pVazV6RFdlOTBuVE9IR296dWJrZ0kzSWZiYnA1QnZ3RUR1ZTdHVy9iN3ZyY3VmWlZ0VlFVSG9WVHhwMDlTTmsrT21SN3JZb2dPcURYSDhOcDhpeWUrbDM0M2JlSFh4N2dZMWtVQ1lUeG96VEhIaXRWdy81L2FwaUJPcHdwbVRjMFhxR2txS0FVQ0hhdFRiSjllcW1scFdYQ1FPY05RejdWKzgxcGRWMDFidmQ3V1BiKzdmZ3RISFhuZzl4Y0hUTk1hdHZHVm1zR0RRQVBHZERjWTA5MWdUN25OZ3AwbUMzYWFUUTdYM1ZGbEoydE03R2t3c2FmQkVha1NBUStGQ1prREpBeTJrUW1aQTJKZEJCR0hobmJSR1ppbE45dWxRT3pib0N5ZG9SSUVSVXVNSEs1cUIzUFd0MzVmL24yMHpMSHRmVy9USG0zYkVYM2JOQ08xa1hWWlZ1djdYdzRiRWhtZ1JyUUxFZ1lQc2lOU05jNGQ3dUNjNFE2MkZWc3MyR215YUtkRldXM0hESVpwSG8zeFBYVW05alRvMDBtYWdoNXE1L1FZejV6OE5jMU9FU0gyTGR1ZHlyazl4c2U2R0NJT2FjQ3Z4anA1OEdzdjFSM3dPMk43a09qU21EN1dLZWNmMFRLYXB2cm0vZTZlaHMwZXhhR1ZsQVRYL2wvckI2QVJiU291dytBWG4vMHZaby9kQ1RqRmdNcUVSQXF0ZEFyTk5BcXRkQ3FzeEppVnFUa3BlalZaZWlsWlJobFplaW5KZWpYYWJ0aTRHemEyY3QrYXBqRm0zQVF5czdMYXBLd2R5WlpORy9uODB5YUdwdDZIU1VZNkh5VklHR3lOU2FVWmZQLzVGM0g5SGhTdDA1cGpHTlJ4UE5jL0VoL1NkM1YvT0xVQWsvUVZySmlyUmt1VVl6aCt0UGFZeXpoK01xTy8rQTVIY3hQQ2k0UEc3M0t4L1BoSmxLeFlBaXZrMkcxUDRqSU1RbXdEWVgwT0lNMlpoSm5hbDBCcVg4ekVMQ3hQRnBZbkUxcy9ORjhVTk11UFhsT0k3aTNDcUM3RVViNFZvM3dydXIrS1VxQVUySFFRSGpjOUl5TnVQd2hhOHg3czFpV0JnckZaK0JQajloQStJTTdxQUowWEY1S3pkeXM1d1dYeC9CNFVyZFBhODBoQ3doZFlBeThra05hdmpVcDBlSE9VYlNGeDQxc3NxNGx1S2kvSGNQeG83VEUzSjhQTkJTVVdmWDBIUG9pVDJIOWJYUVp2Wjdnb1dMNG9hcmtjdSsxRDNIMlRmUFRwNTJKZGhCYXpVVU41RjFUWjdLMjBLYXhTUDdVQjhBYlVCTDVlRTN3Qkc2OFpXUVpxeWd1M1E4TnRnQ3Y0TzdUTTQxQ1RCMmNsYVhSTzFzaE8wa2oxZU5CSUFmckc4aW5IamJZWXhLamE5UEZCN2lJV0ZtMGlyN2EwVmFPTUhzNDhocE91bm5RbVpBN2duQjdqU1R6VnRlODdDYkVQYlRVUW1RM2s1RnNzempYWlVHaFJVbU8zeVR5RWh3TzNRMDBmTVNoTFoxd1BnNkZkaHFIeHgxZ1hTOFJJbXczK1o5dXdjZzNNWHdocjEwRnhTZHZOUXlnVWowZE5IekZzQ0V5ZVFOK1J3N2xkbW9hMlczRVhCanNTRGRWSEw4MmpNU0F6MXFVUjdVMmk0ZUxpM2xPNHVQZVVXQmRGQ0hHQU5HQllGMTFHeFJUaVVORTBOWktsakdZcEJBQnk5aEZ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Q1JoVUFnaGhCQkNDQ0hpa0lSQklZUVFRZ2doaEloREVnYUZFRUlJSVlRUUlnNUpHQlJDQ0NHRUVFS0lPT1NJZFFHRUVBZW0ydlR4UWU0aUZoWnRJcSsybEZyVEgrc2lpUmJ3R0U2NmV0S1prRG1BYzNxTUo5Rnd4YnBJSW9ac0lDZmZZbEd1eWNaQ2k1SWFHMjhnMXFVNnZMZ2RrSkdnTVRCTFozd1BnNkZkZExSWUYwckVqbTNEeWpYd3d3TElXUS9GSlZCYkcrdFNpY1o0UE5BcEE0WU9ocU1ud3NqaG9NblIyOVlrREFyUkFhMG8zYzV6RzJaVDRDMlBkVkhFZnFvMS9XeXJLbUJiVlFGejh0Y3dZOUNwSEpYZU85YkZFakdRWDJIenloSS9Hd3V0V0JmbHNPWU5RRjZGVFY2RnlmZGJUUVptNmZ4cXJKTXVLZktsTXU3c3pvUG5YMVFoVUxSL3RiV3dlNC82K2VvYkZRcXZ1eEs2ZFkxMXlRNHIwa3hVaUE1bVJlbDIvcmpxYlFtQ2g0RUNiemwvWFBVMkswdDN4TG9vNGhEYldHang0TmRlQ1lJeElQLzdPSld6SG41M2p3VEJqa3hldzROQ3dxQVFIVWkxNmVPNURiTmpYUXpSeHY2eTRUT3FUVitzaXlFT2tmd0ttMmZuK2FpV2x0MHhVKzJIWitmNXlLK3dZMTBVY1Nqc3pvTkhub0NxNmxpWFJMUldWYlY2TFhmbnhib2todzBKZzBKMElCL2tMcElhd2NOUWdiZWNEM0lYeGJvWTRoQ3dnVmVXK0NVSXRnUFZmdlZhU0J3OHpObTJhaG9xUWZEd1VWV3RYbE5ianQ2MklHRlFpQTVrWWRHbVdCZEJIQ1R5MnNhSG5IeExtaWUySXhzTExYTHk1ZlU0cksxY0k4MEtEMGM1NjlWcksxcE53cUFRSFVoZWJXbXNpeUFPRW5sdDQ4T2lYRFBXUlJEMUxKYlg1UEQydzRKWWwwQWNMUE1YeHJvRWh3VUpnMEowSURKOXhPRkxYdHY0SUxXQzdjOEdlVTBPYjFJcmVQaGF1eTdXSlRnc1NCZ1VRZ2doRHBHU0d1bmowdDdJYTNLWUt5NkpkUW5Fd1NLdmJadVFNQ2lFRUVJY0lqS2hmUHNqcjhsaFRpYVVQM3pKYTlzbUpBd0tJWVFRUWdnaFJCeVNNQ2lFRUVJSUlZUVFjVWpDb0JCQ0NDR0VFRUxFSVFtRFFnZ2hoQkJDQ0JHSEpBd0tFWWRHcHZmaXhrR25rZXBNYlBXK2RFMXI5VDVHWi9UaDd4T3V4bU00VzcyditzN3NOb1lueDB3bnJZWFAxYWtiL0tMUFZMcDQwZ0F3TkIybmJ0RDZaeWxFMnhuYVdlZnljVTVTM0sxL1orb0grYzE5N25BSFBkSTB1cVJvM0RURmhkTm92aXkvSE8xa1ZMZkd2NTZNN21id2svNEdybWIySWNSQk1XSTR6TGdhVWxOYXZ5KzlEYjUranhvQnp6OEpibmZyOTFYZkdhZkFZdzlDV21yTHRuYzY0T0pwMEtXenVtMFlhbGtiZkQ4UUI1OGoxZ1VRUWh4NjAzcE9vc1JYUmJtL0dnM1FOQTFEVXljbnY5WHlDWmhUblluOGVkUXYrR2pYRWo3WnZUUzgzR000ZVczU0RkeSsvSFcyVlJVQTROUWQrSzJtaHUzVHlIYW40Z3V1ZCtvTytpWmxVMnY2TWJIcWJhbmgwaDBVZU11cDhOZnNzNHhKRGpkOWd2dHFDY3UybWRaekV2TUsxTnhVRXpNSGNOdlFzL2Q1dnd2blBibGYvenNoV3VQTW9RN0thbXdxdkhid0dJNkV1c0IrVEp1WDR0YjQvUWt1dnR3WTRLdE5rZmV2MndGUG4rM2h3YSs4N0N4VFV5ODREZkRYZTRzUHp0YTU3VGhYZy8zZStFRXROY0ZEN3BSQkRuTExiUElxTEVZZW9XTTJVNzZwZlF5TzcyOVE1YlBKRFQ2dW9VRnRBQ3E4TmhlT2RMQzN5dWFielpHQ09IUXdMWkFKSXNSQmRmN1pVRklLNVJYcWdOTTBNSUtoenI4ZlE5S21wc0REZjRSUFpzUC9QbzhzZDd2aGxSZmdkL2ZBdGgxcW1kTUovaWJPWFpvRzJWbVI5VTRuOU9tbFJ0aTA2aDBOR3VCeVFVRWhWRlR1dTR4SlNaRjl0WVJsdy9ubndBOEwxTzBKWTJIbWpmdSszOFdYNzkvL1Rod1VFZ2FGaUROVHNnY3pJcjBYQU1kMkhocTE3dFBkeThncDM4V3ZoNXpWNEg0M0xIbUpYZFhGVWN1bTl6MldSTVBGNHVMTndkb3pEWjhWd0dzR2NPb0dmbHQ5WVp1VU9aREwreDNQN0x5VnpOcTVvTUcrTGRzSy9sWW5zQXhYRW44YTlZdG1uOGNqYTk5blFkRW1BQklkYnJCdGFrdy9kcjJ2aEtGOSsrb0ZVUTF3NkE2U0RCZWwvdXJ3Y2pPNGZhanNTNHEzY3ZtQzV6RnRpeVREamRmeTQ3TUNKQnB1Zmoza0xIb2xaZkgzVFY5S0VCU0h6UGdlQmtPeTFaZlFpYjJpcThqbWJEYlpXR2h4OWNTR3RleC9tTzBscnlMNitKZzJ3a0dDRTFidXNYRG9LbEQ2VFBYajBNRWZERzVqdWh0Y09OTEJ0MXROUGwwWE9aWkM0ZkNPVDcwQVpDZHB6RHhXaGNQc1pJMkNTaHZUZ2txdkhRNnBsZzBUZXFweUw4NDF3OTliTXhJMHBvMXdVQnVBMDRjNE9HV1FBNzlsNDlBMVBsMGZvS0xXSmp0Wkl5dEo0Mi9uZXdEQ1FmaVdqN3hVZWlVT2lvUGs2SWx3NUREMTl6RkhSNi83N0V0WXR3RnV1YjdoL1c3K0xlemFIYjNzMG9zaE1SR1dMQS9XbnVuZzg2a2ZweU1TamlhT2crbS9nQysraHZjK2FyaHZNM2p3V2NFREt5Tk5oY3ptL1BrcFdMaEUvWjJZQ0xhdEFwOWQ3OWdKN2R0WEw0aHFHamdja0pRSXBXVU50dzhFZnk5ZERsZmVvSlluSllJMytQd1NFdURXR2RDckIvempWUW1DN1lTRVFTSGlTS1lybWF2N244U25lNWJ6NXZaNVhOYjNXSTd3WlBCb3pvYzRkQU9mWlRJc3RUc0FWeTU0QWI5dE1pcWpEN2NPUGhPZkdmMmhmVXoyRUk3dlBKejcxcnhEZm0wWmZ4aitNNm9DWHA1Yy8wazRrQjJYUFl3Sm1RUEljQ1V5ZTg5S3ZzbGZFN1dQQk1NVkZkSTBOSnk2UWFtdmlrdCtlQWF2NVE4SHhCQkQwM0hwanFqd2RYYjNzVnpVcTk0SnVwNVp4OHhzZEhtUnI1SXJGN3lBcm1rNE5VZTRQQm9hSHNOSnJlbkhHendoM2o3MGJQeVd5VXRiNW5EYjBKOWkyVFl6bDc1R1htMXBzNDh0UkZ2SlNORDR4V2dIY3phYmZMQTJ3TFFSRHJva2F6ei9vMStGTnhNR1pxbWdlTnNuWHZ3V0RPK2ljOVVFWjROYXZRazlEU2IzTm5ocXJvK0NLcHVicDdxbzh0bTh1TkFmL200NHFaZkJxRzRHYVI3NGRvdkovTzNST3drRnVjSXE5WWNqV0ZGeTFRUVhtZ1pQei9WaDJUYStlbzk5VEYrRGpBU05wYnRVR0V4eWFkdzB4VW5BZ3JzKzgzTHBHQWU2Qm4rZHI0NjlOSS9HL2FlNCtHSmpnSS9XQnJodXNvdjhTcHNQMWdSd0dWRGxreUFvRHBKT0dYRFZkQlg2L2pzTExyMElqdWdLanorcmdwSFBCME1IcTIydnZra0ZuRkVqNE9icjFMcTZwazZHNDZiQWc0OUMvbDc0L1crZ3FncWVmajRTeUk0NUdpYU1nZlIwK1B4citIWnU5RDRTUE5FaFRkTlVyV0JwT1Z4NmxRcGVWcjNxZDhNQWx6TTZmSjExR2x4NFh2UFAvZTNYR2w5ZVhLS2VxNjZyQUJzcWo0YXE0ZlI2VlRrQWZoUDhuN3p5T3N5OFNRWEUyLzRBZVh1YmYyeHh5RWdZRkNLT3VBd0hTMHEyOFBtZUZUaDFCMjdkaVdsYkdMcUJydW1rT0ozaG1ySHlRQzErSzBCMVFIMmdXM1ZxM0Naazl1ZkdRYWZ4enkxZnM3SmtPd21HaTgvMnJPRDN3ODhsdDZhSXQzZjhDRUMvNU02OHMvTkhGaFJ0eEcrWjRhYW9JUzlPdUViVjZnV0ZBdHRmTjg3bWk3eFZqVDRIMDdhb01hTlBzQi92V3NvWGVhdUNBVEg2UytHWjNjWndZYS9KVFAveHVRYjcwalVkcDZacUtIb25adlBFbU12QzY1NGRlemtBRi8vd2RMaUo2ZDgyZmNtOUl5N2dtYkdYczd4a0szL08rYkRGelUrRmFBdE9BMWJtV1h5M0pZQlRCN2VobWtnYXdXYWlTUzR3Z3dtdDBtZmpONkhHcjI3WGJUazJxcHZxYy9qbUNqODUrUlllQjh6WkhPREdvMTNrVmRoOG5LTytOUGJPMFBsa1hZQmx1MHdDVnNQK2hVMTFDVnFWWjNMaFNDY3VReDJSZFp1R3BuazBCbWZydkxqUVQ4QlNRZkIzUDNIUk9WbmppZTk5VlBsc3RoVGIvSFNvQTRmdXg3TGgya2txS0g2NE5rQ05IOVlYV1B5a3Y4Ri9sdGxVU0E0VUI1UExCVXRYd0pkelZLQnl1MVVObUdHb0F5SWxKVkl6VmxHcG1tMVdCN3N3MUExbDQ4ZkFqS3ZnNWRkaDVSb1Y2bVovQlhmY3Ftb1AzL2xBYmRldkQ3ejdJU3hjckVLVVVhK0Q3TitlVnJWNklhSEE5dncvNGF0dkduOE9wZ2sxOWE3SS9POXp0YjNmMzdDTjlabW53TFJ6NGZKR2Fqc05YWVZnZ0Y0OTRiRUhJdXVlK3BQNi9jdXJJazFNLy9FSzNIMEhQUGtJTEY4Rmp6Mmp3cUpvTnlRTUNoRkhMdWs5bGFuQkdqMncwZEN3Z1g5TXVCb3RPRVRLZzJ2ZTIrZCtqc2tlaWxOM2NHbWZZN215LzRuVW1EN0svZFhrMTVaeFNlK3ByQ3JkQ2NETFc3OEpOeTAxTkowWHhsL0ZYemZPWmxuSk5nRHVYUGttRllGYWJoeDBHa2VsOStaWFAvNFZwMjRRc0V6VnpMU0pwcGNhWUdnR05qYW1iVkVacUtVeTBIamZCbSt3cHE5OEgvMExjMnVLdUdiUlB4aWUyb09iQnAvT25TdmZwTWhiZ2Q4eWVlK1kzelRZZm5SR1g5NDQrdWJ3N2VzWC81TTlOU1hOUG9ZUXJYWGVjQWZqZ3pWNjJDcU0yY0NmejNDSGc5a3o4M3pON2dOVXJhRFRnUE9QZEhMeEtDZTFmdFdVczdESzV0emhEdGJ0VlY5aS83dkNIMjVhcW12d3lPbHVYbDNpWjAyK0ZWNEdrSldrL3NoSVVMODNGbG80RGVpWHFTNEExYTNoUDY2ZlFZWFhac2t1ZFh4WCtXdytXeCtnTmdEcjlscE1HK0dnM0F0dnJ2QUg3d3NmclExZzZJVDdJUzdkWmJLbHlHclFOVXFJTm5meE5KZ3lDWTZkb201cm1xckZlK0dweU5XUWg1L1k5MzZtVGxZMWVMKzRFSzY0VklXbHNncklMNENmVDRQVk9XcTdWLzhUYVZwcUdQRGM0L0RDUDFXUUFyanJBYWlzVW9QWmpCd08vemREN1RjUWlHNW1XcCttcWYzWnRncUhsWlhRVlBmQlVLMWVSVVh6ejJuWExyaitWaGc2Qkc2OFJwV3R1RVFGekhmKzFYRDcwU1BoM3k5R2J0OTRHK3pKYS80eHhFRW5ZVkNJT1BMVSt2L3h4RHJWakxOUFVqWlBqcG5PdklKMXZMN3RlL0pyeTNCb0JtTTY5VzMwdm5xZDhUUS8zcjJVQlVXYjJGNVZ3TjdhY3J5VytvYm1NWnljMkdVRTY4cDNZZG9XUTFLNlVlcXJBbFI0eW5LblJOWHFiYXNxUUFQNkpHVURVT2F2eHFFWm5OVjlETlA3SHRlaTUvUHQzclhoMjI3ZGljOEtOT2czMkJoRDA5RTFMUnc0L1piSjN0b3lqZ3Yyb3l3TGhsdFF0WkYzcmZ3dlJiNUtraDF1SGg5OUdkY3Mra2Z3TVIwOE0vYnlaZ2JIRWFMdHZMakl6OStEelRoN3BtbmNjN0tieFR0TlpxME9VRkJsNDlEaHlLNk5qMVJZdDFidnEwMG15M2RiNUpaWkZGWkZtbkc2SFdvUWwwMUZGcVlGL1ROMXltdlZ5dUZkRFRvbGF0VFdlYXVIbW9VK2NucjBpSWJGMVNwWUpqclZnOVk5SXNmMk1KaTcxWXlxTFp5N0xYTGg1NFFCRHQ1ZDVXZGVjTm1ZN2diWFQzWTJPaWFHcHNIdlB2VlNVQ1dwVUJ3a3o3d0FULzFWaGFnK3ZkUW9tejhzZ1ArOHJacDZPaHdxNURTbTdxaWhuOHhXL2ZXMjc0U0Nna2pnOG5qZ2hHTlZ2MFBUaEVFRG9EVFk5V0RVU01qS2hKbzZGenUzNzFSdi9ONDkxZTJ5Y2xXR00wNkJ5eTV1MmZQNWJsN2t0dHVsbW5uVzd6ZlltRkJ0YUNodytnT3d0eENPelZTM3l5dlUvd1RVYzdubklTZ3VWZ1BTUFBxQUNvNEFMamM4OVVqVGcrT0lRMHJDb0JCeEpOUUVOTldad013aFo3R21iQ2ZaN2xTZUgzOFZLMHEyTVN0M0lTNWRmU3k4TmVXV3FQdUdsZ09zTDkvTkExTXZ3cUUxSE45OTVqSjFOZkN6UGN1NWR1REozRERvdFBDNkh3clhzNjQ4dWpQOW9OUnU0V2tmL25qa0JXeXMzTVBIdTVZeXYzQURmc3ZFd3VZSVR6b1BIWFV4bHk5NEhnZ08vcUlaRFdvRDM1eHlNMDFwckhidjQxMUwrZWVXcjZPV2pjbm9COEFWL1g3Q2xzcDgvcjF0THBadFUrU3JaRzl0R2JYT0JBRDJCb05pYURvTStTb3FEb1ZRZ0VwMmExdzkwY1g2QW90T2lSb1BuZTVtYmI3RnArc0R1QXdWd0o0L3p4TjEzN3BUT213dXNyanRPRTg0ek5WMS81ZnFTK28zVzB3dUhlUGs4bkdSd1dnVzU1cHNMb3FrdVBVRkZsZStvNDdERjZkNW9nYXArZjFuWGl3YkxodnJpQXB5OTMvcHhlV0libC9xTXRRb3FMYXRucU5wcSsrY2hnN2VnTHJ6MWU5R0grK2hrVXo5OWJwSENkR21RazFBVTFMZ2xobXdkcDBheGZNdmo4SEsxZkQreDZvcEtjQWJMMFhmMTFsbklLY05tK0MrT3lOTkxPdTYvUzcxZS9aWGNNM2xxamxweVB5RnNINWo5UFlEKzBlbWZianJ0N0JwczJyMnVXQ3hDbGlXQlYyN3dBTjNxWUZjSUZJeldGVVZ2YTkvLzdQcDU5NVk3ZDRuczFWVDE3cEdINlYrLytvUzJMcGRCV1hMVmtGd2J5R2tCSnVGN2kxVXZ6M0J6NmFXQkZCeDBFa1lGQ0xPOUUvdXdtMUR6OGEwTGY2VTh5RVYvaHFPNnp5TXEvdWZTTS9FVEw3T1h4MnU5YXFyeUJ2ZFhNUnJCbmhsKzdjc0t0NGNYdmEzOFZmaHR3SzRkU2Q5a3JLNVplbXJEVVlncmUvRUxpT3diQnRkMDloZVhjQlozY2J5MGE0bDRWbzVVTk5EQU9GYXhxWmN0K2hGL0ZZQWN4L1JURFV6MVJ1TU1IcEVRZ1pISktRRFVPaXQ0S2ZkeC9KQjd1THdjNnVyc1hBcHhLSFFPMFBuMmtsT0xBdWVuKytuMG1jenFaZkJMMFk3NlphcU1XK2J5UjJmTmt4SUpUWFJ4NFhQdEhsN1pZQVZleUxiUG5LNkc3OWw0ektnUjVyR0g3OW9PQUpwL2JJYzM4L2czOHZVRlg2M1F5UEZyZm9yV3JhcVdmUTRWRzFpYUc3QVV3YzUrR1JkOUxGMzgxUVhnN04xYk5UeCtZdFJUaTRaNVdUUlRqTmNRL2ppdE9od0d5TGZKOFZCMTY4dnpMeEJYYWw0OUduVk4vRFlLWERsWmRDak8zejlYYVRXcTY2aWVsMEh2RDU0N1ExWUhKbUtpYjgrcVdybTNDNVY4emp6em9ZamtOWjM0bkVxOE9rNjdOaXBCb1A1ZUhha1ZnNVViUnhFai9yWm1CdG1xc2V2UCtoTWZhRXc2YTNYRFAySXJpcDRBaFFXdzVtbndZZWZScDViWFkyRlN4RnpFZ2FGaUNNOUVqTjVaTlFsN0trcDVkN1Y3NFRuNmZ0MjcxbzJWT3ltb0xhQ2dHMVNhKzdqNUVGa3lvWUd5N0h4MndHR3AvWEVRRlU3R0pyT3RKNlRtRnV3amwwMWtYQ1k1VTdoK001RFdWaThpVW1aQS9uM3Rya2MxM2tZRXpNSFV1S3I0clFqanVMMWJkK0hwM2t3TkozckJwN014b284WnU5WjBlQ3hHeHZWYzJyMkVFN3FPb0w3Vjc4YnJobHR5am5keDdHOFpCdkhkUjdHblB3MTlFam9GSzc1dTJuSnl4UjR5MGx4SlBEM0NWZHo4UTlQQStEUm5idzhxWkZPOWtJY0JFZWtxc0ZXOWxiYVBQbTlqOHJnS0pvLzdqRFpVbXhSWEsybWNBalZwalducWY1MmxxMXE2UVpuNitHbXBib0dadzExc0hDbkdSVU9VOTFxWk5CL0xWVmg4SzRUVlEzSkxSOTVHZE5kNTZLUlRodzZWUHRzWE1IK2hDY05OT2llcHZIeVluOTRoTk9uNXZvSVdIRG1FQWZuRG5md1lVNEEwNEwvclFzd3JMUDZITG5wZytpYXdRRlpPamROYVRqSG9SQnRxa2MzZU9odXlNdUgrLzhjbWFmdnUzbXF0cSt3U1BYWDI5dUNRVkdhQ2x5MnJacGNEaHNTYWM5dEdHcHV3N2svd3U0OWtXMnpNbFVRWGJSVVRUL3h4anZxOXNSeGFoN0VVMDZBTjk2T05PVTBERlhidUhHTG1xYWl2c1pHOVp3eUNVNDhYbzE2YWpiZWR6L3NwNmZEaWxXcUROL09WZjh2VDdEWitDMTNxUDlQU2pJOC82UWFXQWJVK2hmLzB2eCt4U0VqWVZDSU9KSmJYY1JEYTk0bnB6eVgxeWZmaUs1cHpWNVYxeldOUjNNKzRvZkM5WTJ1djdML0NWelovNFFHeThPRFJXZ3FqRjNVYXpKZEU5SnhHdzVlMi9wZGFCWFhERGlKTW44TlgrV3RabExtUUh4V2dEdFh2c211Nm1LdUhYQXl3OU42VXV5ckpDWFlOTk8wTGRLY2lmeXE3L0VzTGQ1S2diYzg2bkZQN2pxU3IvTlgwOG1WVElZcmlVMlZlZXlwS1dGa2VpOHU3ajJGMTdkOUQ4Q1ExRzVjM3U4blBMaG1WbmhnbVM2ZU5FN3NlaVNQNW56RWNaMkhVUkdvNGM2VmI0YjM3YlVDMUpyK2NITlpHVVZVeE1LZWNwdS8vT0JqWTZIRk0yZDcwTFhtbXlqckdyendvNS9GdVkxL29idDRsSk9MUnpWY2JrVU9ZU2IwTlBqcFVBZlp5Um91QTk1WkZhblZDelZiRFczLzhCd2Y1VjZieThjNTZaT2hBdDlsWXh4Ui9Rd2YvZGJIN2NlNXVIcWlrK2QrVU1lUjMxUTFoOGYyTmJDQm9aMTFCbVhwVkhodGlvTDlBYXZySFhKZTZhWXJEb1hjM2ZDbkp5Rm5BN3o2Z3FxTmEvYkVxYXRwSitZdmJIejlGWmVxbi9wQ1FWSFRWQmk3NER6bzJsbjFyM3Y5emNpNnE2YXJmb0pmZjZjQ29NOEhkeitvYWhPdnVSeUdEMUUxa3FrcDZqNm1xWnFVVHI4WWxxOVVFOC9YZGRKUFlNNTNrSkd1cHRIWXRBWDI1TU9JWVhEUitmQ2Z0OVIyZ3dmQzlFdlVZRG1oZ1dVNlo2ditqbzgvcThKZ1JhVWFSQ2JFNTFVRDVZU2F5N1owRW50eFNFa1lGQ0xPTEN2WkNxaHc4Mzd1d3ZBMEVQVjE5cVR4dC9GWE5XaEtXZGZqNno1bWJzRzY4TzM2VFNmdkdIb3VteXJ6ZUh2bmp5d3Uza0oxSUhMbGRGaGFUOFoyNnMrRGEyWVJxRE5xNks3cVlweTZ3ZVNzUWZ4dnp6TEsvVFhoTUFqdzBwWTVQRHYyQ3E0ZmVBcjNybjRudkh4SWFuZXVIM2dLWmY1cUJxY2N3Yzk2VHVUQ2VVK3h1VEtmTC9OV2MxNlBDU3dvMnNUR2lqM3NyUzBuMDVYTTNVZE80NjZWLzZYRzlERXBheUExQVI5TGlyYzArbHpkdWdPUDRjU3RxNU5hcU1iUW96ZWMzRnVJZzJsMW52clM2RE5oOW9aQWVCcUkrcktTTkI0NTNZM1BiUHFMNjk4WCtGbTRNM0w4MVcrS09lTm9GOXRLTEQ1WkYyREZIak04bW1kVHFudzJCWlUySlRVMmJ5ejMwN2VUenZiUzZNZmZYVzd6M0h4L2d6QjM1aEFISlRVMkNVNk5oVHRNdGhWYlhEekt5WCtDVFZDYmFpWXF4RUczYktYNjdmUEJCNTlFcG9Hb3IzTldwTmxuVTU1OER1YlZPZS9XYnpwNSt5MHFrTDM3Z1pxWXZybzZzbTdvWUJnekNoNTVJbnJ3bFYyNzFVaWlrOGFyK1JBcktpSmhFT0RsZjhQVGY0SnJyMUMxbXlGREJxbGxaV1ZxNEpyemZnb1hYd0ZidHNMWDM4SzVaNnBCYnpadFZpRXlzeFBjZFpzYUdLYW1WajFlVGEyYWVxTXhMcmZxSHhpcUtRejFGZlM0Rzk5ZXhJU0VRU0hpbEdWYlhOSjdLcGYwbnRyc2RzMDFyWnc1NUN4bURqbXJ5ZlVQcnAzVlpKL0JOV1U3dVdQNXY5bFFzWWVqMG50SHJUdSs4ekE4aHBNUGcvMzE2dHBUVThxYy9EV2MxSFVFeDJRUDRmdGdHUDFaenduc3FTbGxVZEZtK2llci9ndUJZSkI5YThjUFZBVnEyVkdscm9nVyt5cDVjTTE3UERMcUVtNGJlallQckhtWEQzTVhrMXRkM09UemZTWTQ3MkJJM1drbGhJZ0YyMWJUUUp3N3ZQbFRlWFBUTDF3OTBjblZFNXUrb1BITVBGK3pmUWFiOG5xdzJlaUZJM1ZXNVRVOHBqWVdSaThiMFZYbmpDRU9ucDduNDVxSnF1bm5yTlVCMWhkWTRhYWtNOTZQcmxVWWxLVno4MVJwSmlvT0ljdFMwMEQ4Zk5vK3RtdW1hZVd0TTlSUFV4NStvdWsrZzJ2WHdlL3ZoWTJiMWJRU2RSMDdWYzJCK05HbkRlK1hsdy9mekZWOURhZE9ocm56MWZKenoxTHJGaStEL3NHUnhBUEJxelJ2djYrbXNOaXBwb3FpdUVTVjdhRzcxZVR4RHoybUhtdlg3cWFia2o3MVNQVHQxeHVPUnlCaVQ4S2dFSEhLdG0zZTJqR2Y5M0liYjhxUzdVNXRFSURxZTNIejF3MEdrR25PekNGbjhYWCs2dkE4Z3hzcWd2MGc2Z3dzcUdzYUYvU2F6R2Q3VmxEbXJ3NnVqaDU1OEtOZFMraVgzSm5LWUUzajROUnVqTy9VbnhjMmZZRWRuRDhSSXMzbkNyMFZ2THIxVzBBTldKUHBUdWI5M0VXOHRHVU8xdzQ0bVFtWkEvaXhjR09UdFlJQTF5ejZCM3RyeTBoMUp2RHFwQm1jOS8xamdLb2hsR0FvWXNFQ1BzNEo4T242eG1zR014TTE3anVsK1N2d2J5ejNOeGhBcGpuWFRIUXlkNXNabm1jd0pGRCtWWkFBQUFtQVNVUkJWRDNZSC9EaVVVNlNYUERBVno1NnBHa2MyZFhnMzhzYTcwdDE0eFFYSCtjRUtLNjJ1VzZ5aTBXNVpyaldFMVMveFJWN3JIQ2Z3Zm8xaWI1OWRHVVNvczFaTnJ6elByei9TZVByc3pJYkJxRDZYdnBYd3dGa21uUHJETldNTXpUUDRNYmdPVmVyZStMVVlkbzU4UG5YcWdrcFVPKzBDUjkvQ24xN1IwWVRIVFFBeG8yR3Y3OGNiUFlhdkVPb0NXeGhFZndyMkR6MWhPTlVyZUFIbjZoYXhtc3VoL0ZqMU9pbFM1WTNYZmJyYncyT0pwb0NMLzhWcGdXYngzbzhFZ3piRVFtRFFzUXBUZE53NjA1U2c5TTYxSmZzYUw1SmxxN3BsUG1ydzFNczFKMTZBbFFRNitKT0M5Y01IcEdRenBUc0llU1U3d3FId2ZDK2dnUE42SnFHWmR2Y3QvcGR5dnpWOUVyS1lrS25BZlJQNlJMVlIyOUhkV0Y0Q2d1QWM3dVBwOVJYeGRmNXF3RUlCQWVjU1hjbFJZMUE2dFFkbk41dEZKM2RxYnlmdTRqWmUxYXdzN3FJdFdXNWRaNlhPaUhXRGFCNjNaTnV2VE9zb2FteTcydHdHaUZBemVQWFZuM2RORlEvdXhSMy9XOTlTcEtyOGVVaHVnWVZYaWdNOXNsejFac3B4Z2F5azdSd3pXRG5aSTF4UFEwMkZsbXN5WWRVajhhazN1cE9qNTdocHFES1puZTV4YW85RnNrdWpXc251ZmhxWTRDeTJ1aWF4UVFucEhrMGpqcENaM0d1eHRaaWl6ZVgrMWtVN05lb2FVUWRacUhENzJBMUUzWExONkhEbThmVGRuM1ZOTlEwRXFuSmphOVBUbXIrL3JxdXdscG9pZ1ZYdlpwdDIxYjk4RUkxZzEyN3dORVQxUnlFb1RCWWQxK2gzNWFsQm5zcEs0ZGVQV0Q4V09qWEI3eDFMc1RzM0JXWndnTGduRFBWU0tOelZELytjSTFnZWxyMENLUk9KNXgySW1SbnF6RDR4ZGVRdXd0eTZvd2xFQ3BMM1krY3VoT2IxdjhvTW9MYjcydHdtbjN4U05QeHRpQWZnVUxFS1YzVE9hZkhPTTdwTWE3WjdVSmhwejVIbmNsMEI2ZDI0L3FCcDJCalUrVlhKOTNWcFR1NDY4anpvKzZ6dDdZc2FwTDRFSGN3U0RvMUIxN2JUMjUxRWFET0h4ZjNua0tKcjVMWHRuM1haQm1mV1A4eC9aSzdoQ2VRMzFpUmg0M055eE92YTdDdERUeS9jWGE0TDJUZElBaVJVT3NNenFFWW1vWWl4S21yNVlhbU16SzlOMmQwRzhXNjhsMlU3V1BhQ3lFQU1oSzBBMnAyMlJoZDB6aGxrSU5UQmpWL0t0ZWJ5SVNPT2l2NlorcE1IK3ZFdGlNRHRhemZhelZvaGxsWVpmUGpkbldjVlhodGVxWHJmTC9WNVB1dGFqUlRVSDBWYnovZVJWbXR6UWRySThtM3BNYW15bWZ6N0RucUMxeFpyYzJLM1dwZjMyMk5mQ25VTlREcWxEbjB2YkdwMFVTTnhqK2lXaXdqb2ZuUUxEcTRUaG5SbzNHMmhtSEEyV2Vvbitib0RlZmdCYUxuR0J3MEFLNjdVZ1hBVUczZDZoeTRzOTYwUlhzTG95ZUpEd2tGU2FkRFRmZVFHMnBhcXNGRlAxTWppLzdyelliM0MzbnFPZWpiSnpMcTZPWXRxaXlOamZKcDIvRENTNnJQSkVRSFFZZ01FT01JL2c1TlExRi92V0dvNXEybm5hUUNibG4wSUhEN3JWTkc2KzR2QUFtRFFuUW9Ic1BaWnFOWXVuU0QvMnlmdTg4QlpGeE5uTlJtN1Z6SWptcDFkWE5MWlQ1ekM5YXhvbVE3cGNHbW5YZXZlb3RFdzRWV3AxYXQxdlEzV29PMnVtd250eTE3SGI4ZFhXVlM3cTloK28vUE5aaGN2ajYvWmJLK3ptVDJ5MHEyY3RuODU5Ums5dlcrNTFVRnZNM09WK2cxQTF5NThHK1UrU0tkOW4rOTlEV0t2WlhCNStEajFhM2ZvbXNhT2VXNWJLbk1EemRuYlkzUWdEVGk4RFl3U3lldm9tM2FOem9OZUgvTnZnZVFjUnFOaDUxUDF3ZllWYWFPeCswbEZndDNtcXpOdHlnUDF1UTk5cDJQQkdmMElWUWJpUFJCdEcyNDcwdHZnejZKbFY2YlZYa21INjBORUtoenVIc0RjTWVuWHRJOGFvK2xOWGJVS0tNaERoMk1Pa0hWR2Z5N3FkRkVIYTBNZzRPeVdya0QwYjROSGR4MllkRHBoRGZmMmZjQU1xNG1Qcy9mL3hoMkJpOUFidDBHOCtiRGl0V1Jtcmg3SDRhRWhPZ3JPTFhleG12UVZ1ZkFiKytPaExtUWlncTQvUHFHazh2WDV3K29xVEZDbHExVTkwdE5pVzZDQ21wZnpjMVg2UFBCTlRkSGg3dmYvQUdLZzlNOTFkYXErUlYxRGRhdWh5M2JXaDhFUVUzRklWcE5zMjJacmxXSVErbTJtMmR3OG1sbmNNcnBaKzczZlc5ZCtpcmJxZ3JhcEJ4TzNZRnBtNUZwSU9yUkFJZnVJR0NaMlB1WXhGMjBYcCtrYko0Y016M1d4UkF0MEpwamVHMit4UlBmKy9hOVlRczREVFcxUTFNRHhHaUF3MUI5N3pyU21iNW5ta1pwcmFwNUJQWDkwV2swYkY0Yld1NExORCs5eHI3OCtoZ1h3N3BJSUd6UFduUE1zV0kxM1ArbnRpbUkwNm1DV1ZQekJXcWFxdjBMQkRyV1FkZFIzZlZiT09ySVdKZWlROUcwK2trZjVOTlBpQTVrUXVhQU50dVgzd28wR1FSQmZibnlXd0VKZ29kSVc3NjJvdjBhMmtWbllCdlZSUG5ONWtjS3RZUGJkTFR2cER2TDdIQVFCUFVjRyt0bkdWcmVtcWMzS0V0bnFBVEJ3OXZJNGFwMnNDMzQvVTBIUVFoT0h1L3ZlQWRkUnpSc1NNTVJWY1VCa1U5QUlUcVFjM3FNSjl1ZEd1dGlpRGFXN1U3bDNCN2pZMTBNY1Fob3dLL0dPa21VVnNFeGwralNtRDdXMldCc0MzR1kwVFRWTnkrcDhjSFNSQWVVbEFUWC9sL0Q1cXppZ0VpZlFTRmk0SXZQL25mQTk1MWtwUE5SUWh1MHRSZnR4cVRTREw3Ly9BczBUV1BNdUFsa1ptWEZ1a2hpSDFwekRJTTZqdWY2UitKRFVtRXNPTFVBay9RVnJKaXIralRKc2RmK3RmYVl5emgrTXFPLytBNUhjeFBDaTNiUDczS3gvUGhKbEt4WUFpdmsyRzBMRWdhRmlKSFduTmk2ZFVtZ1lHd1cva1E1aERzeVozV0F6b3NMeWRtN2xaemdzdlNNRERtcGRSQ3QvWEtha1BBRjFzQUxDYVQxYTZNU2laWndsRzBoY2VOYkxLdUo3bjh0eDE3NzE5cGpiazZHbXd0S0xQcktKSlVkMGxhWHdkc1pMZ3FXTDRwYUxzZHU2OGdBTWtKMFVOV21qdzl5RjdHd2FCTjV0YVZ0TnNxb09MZzhocE91bm5RbVpBN2duQjdqU1RSYy85L2VIYXMwRUVWUkZEMUV3WHlBWUdNZDFEb0kvbjhoaUpWZ0RLblRDSktVVm1Zc3BoVlNPTldjdGZyM0FSdnV1L2Y4STJaclNQTHhlY3JyL2llN3IxT08zOE5rZHdnWlhWMk81eU5XMTR1c2J5OXlmN013R3Rwc0dKSzM5K1Q1SmRsc2s4Tnh1anVFVEd1NUhNOUhQTndsVDQvakgwR2pvZi95MXdJWk1RZ0FBREJ6dG9rQ0FBQ1FSQXdDQUFCVUVvTUFBQUNGeENBQUFFQWhNUWdBQUZCSURBSUFBQlFTZ3dBQUFJWEVJQUFBUUNFeENBQUFVRWdNQWdBQUZCS0RBQUFBaGNRZ0FBQkFJVEVJQUFCUVNBd0NBQUFVRW9NQUFBQ0Z4Q0FBQUVBaE1RZ0FBRkJJREFJQUFCUVNnd0FBQUlYRUlBQUFRQ0V4Q0FBQVVFZ01BZ0FBRkJLREFBQUFoY1FnQUFCQUlURUlBQUJRU0F3Q0FBQVVFb01BQUFDRnhDQUFBRUFoTVFnQUFGQklEQUlBQUJRU2d3QUFBSVhFSUFBQVFDRXhDQUFBVUVnTUFnQUFGQktEQUFBQWhjUWdBQUJBSVRFSUFBQlFTQXdDQUFBVUVvTUFBQUNGeENBQUFFQWhNUWdBQUZCSURBSUFBQlFTZ3dBQUFBQUFBQUFBQUFDejlBdVZDQXRUSTZ0dURnQUFBQUJKUlU1RXJrSmdnZz09IiwKCSJUaGVtZSIgOiAiIiwKCSJUeXBlIiA6ICJtaW5kIiwKCSJWZXJzaW9uIiA6ICIxMiIKfQo="/>
    </extobj>
    <extobj name="C9F754DE-2CAD-44b6-B708-469DEB6407EB-5">
      <extobjdata type="C9F754DE-2CAD-44b6-B708-469DEB6407EB" data="ewoJIkZpbGVJZCIgOiAiMTU1NjA4MzMyNjU4IiwKCSJHcm91cElkIiA6ICIyNjY1ODY2OTIiLAoJIkltYWdlIiA6ICJpVkJPUncwS0dnb0FBQUFOU1VoRVVnQUFBeklBQUFHZENBWUFBQURKNEVZL0FBQUFDWEJJV1hNQUFBc1RBQUFMRXdFQW1wd1lBQUFnQUVsRVFWUjRuT3pkZVh3VFpmNEg4TS9rN0YzYTBvdENRVzZrSENJS0t1Q0NvcUFnaWl5S0loNnNLd0l1L2xaV1VIVEZZMWNFVmp4QU9WWUZQRUJGQkVURUV3UVZWQzRSV1pGeWxVSXZlaCs1WjM1L2hFeVRKaWxwbXphWjVQTit2WHhKa3NsMGtuaytTYjR6ei9PTUlFbVNCQ0lpSWlJaW9pQWxDSUpROXo1VklEYUVpSWlJaUlpb0tWaklFQkVSRVJHUjRyQ1FJU0lpSWlJaXhXRWhRMFJFUkVSRWlzTkNob2lJaUlpSUZJZUZEQkVSRVJFUktRNExHU0lpSWlJaVVod1dNa1JFUkVSRXBEZ3NaSWlJaUlpSVNIRll5QkFSRVJFUmtlS3drQ0VpSWlJaUlzVmhJVU5FUkVSRVJJckRRb2FJaUlpSWlCU0hoUXdSRVJFUkVTa09DeGtpSWlJaUlsSWNGakpFUkVSRVJLUTRMR1NJaUlpSWlFaHhXTWdRRVJFUkVaSGlzSkFoSWlJaUlpTEZZU0ZEUkVSRVJFU0t3MEtHaUlpSWlJZ1VoNFVNRVJFUkVSRXBEZ3NaSWlJaUlpSlNIQll5UkVSRVJFU2tPQ3hraUlpSWlJaEljVmpJRUJFUkVSR1I0ckNRSVNJaUlpSWl4V0VoUTBSRVJFUkVpc05DaG9pSWlJaUlGSWVGREJFUkVSRVJLUTRMR1NJaUlpSWlVaHdXTWtSRVJFUkVwRGdzWklpSWlJaUlTSEZZeUJBUkVSRVJrZUt3a0NFaUlpSWlJc1ZoSVVORVJFUkVSSXJEUW9hSWlJaUlpQlNIaFF3UkVSRVJFU2tPQ3hraUlpSWlJbEljRmpKRVJFUkVSS1E0TEdTSWlJaUlpRWh4V01nUUVSRVJFWkhpc0pBaElpSWlJaUxGWVNGRFJFUkVSRVNLdzBLR2lJaUlpSWdVUnhQb0RTQWlDbWMxTmpNMjV2Nk1uNHF6a1c4c2c5Rm1DZlFta1pNSXRSWnBFYTF3ZVZKbmpHbDdHYUxVdWtCdkVoRVJuU2RJa2lRRmVpT0lpTUxSTDJXbnNPU1B6MUZrcWdqMHBwQVBrdlZ4bU5iMWV2UnAxVDdRbTBKRUZIWUVRUkRjN21NaFEwVFU4bjRwTzRXNXYzNFk2TTJnUm5pNjEzajBicFVaNk0wZ0lnb3JuZ29aanBFaEltcGhOVFl6bHZ6eGVhQTNneHBwOFI5YlVXTXpCM296aUlqQ0hnc1pJcUlXdGpIM1ozWW5VN0FpVXdVMjV2NGM2TTBnSWdwN0xHU0lpRnJZVDhYWmdkNEVhaUx1UXlLaXdHTWhRMFRVd3ZLTlpZSGVCR29pN2tNaW9zQmpJVU5FMU1JNHhiTHljUjhTRVFVZUN4a2lJaUlpSWxJY0ZqSkVSRVJFUktRNExHU0lpSWlJaUVoeFdNZ1FFUkVSRVpIaXNKQWhJaUlpSWlMRllTRkRSRVJFUkVTS3cwS0dpSWlJaUlnVWg0VU1FUkVSRVJFcERnc1pJaUlpSWlKU0hCWXlSRVJFUkVTa09DeGtpSWlJaUloSWNWaklFQkVSRVJHUjRyQ1FJU0pTSUpVZ0lFcWpoMFpRTitoNXc5TjZZV3k3QWRDcE5GNlhTZEJGSTBLdDlmcjRGYTI3b25OTVdvUCtyck8vZHgrRm05dGVoZ1JkZEtQWDRjMWJBeDdFNGt2djgvdDZpWWdvK0hqL0ppTWlvcURWTmlvSkwvZTdwOTVsOXBRY3c3OSsrOWpsdmhIcGw2QmpUQXEybk4zbjlYa2owdnZpcG96K2VEMzdDK3dvL0ovYjR6TzZqY1NPd3Y4aCsyaCtnN2M3WGh1RndjbmQwUy9oSW55WmY3REJ6NzhRdlZvTGsyajErM3FKaUNqNHNKQWhJbEtnTW5NMVZwN1lEck5vZ3lpSkVDWFI1ZkdwWGE2SHllYitnOTRxMlFBQTVucCs3UGRMdUFnQXNMLzBwTWZITGFJTlZ0SFdxTzN1bTlBQkFMRHB6QjVVVzAyTldrZDliSklJVzUzM2dvaUlRaE1MR1NJaUJhcXdHTEF4ZDQvWHg2ZDJ1ZDdqRDNwSHdTTktrc2ZucFVXMFF1ZllOSHllOXdzcUxRYVB5NGlTQ0p1WDU5ZDFmWG9meEdrajVkc0RrN29DQUtMVWV2dzVjNkJQNjlpVXV4Y20wZUxUc3BJa1FZSnYyMFpFUk1yR1FvYUlpR1REMDNvQkFMN0sveFd0dEZGb3BZdUdWUkpkaWdNQkFxSzFlbVJFSmJvOFZ5Mm9VR00xNFp5cFVyN3ZoamFYSURPcXRkdmZHZE8ydjgvYjlNbVp2UTE5R1VSRUZBWll5QkFSS1ZScVJEdzBLdStEL2RWQ3crWnppVkJyTVR5dE53QWd1eW9mMTZmM3daVE93ejB1T3pTbEo0YW05SFM3ZjJQdUhxdzhzVjIrYlRuZkJlMlduUXNidEMwQThIL2Ric1NRbEI3MWRvTWpJcUx3eFVLR2lFaWhuc29haC9USUJLK1A2OVFOKzRpL1ByMFBZcDI2Z1gxVGNBamZGUHdHcTJpRkJPQ3VEb014S3VOU21FVXJ6S0lWaWJvWVRQNXhLVXJNVlFEc2haT3FUdkZrdFBuV0phdyszcnJCZVpNYUVZL0YvZDFuTGxOQkJhMUtqYjBseDdFMCs4c21ieGNSRVFVV0N4a2lJb1ZTQ1NxVW1Lc3crY2VsVFY1WGxFYVBXOXNPZ0NoSlVBa0NnTnF6S1E2WEpYWEc3eFZua1JuVkdvZktUdU9xNUc2NG9uVlhmSHArQmpUUEErMWRpNUFrZld5OVV6dUxrb2c4UTFtVFhvc0tLc1JwSXQzdkYreUZqTDZldjA5RVJNckJRb2FJU0tFaTFGcFVXWXgrV2RkOUhZY2lXaE9CSFVYL3c1OVNMblo3dkh0Y0c3U0xTc0tXcy91Um1ka2FGUllERHBTZXhNajB2dGh5ZHIvUEErei8wbWtZQmlaMThmcDRrYWtDZi8xcGVhTmZCd0RrR1VzeGZjK2JUVm9IRVJFRlB4WXlSRVFLRmEzUm84aFkwZVQxeEdnaTBDdStIVGFmM1l0eUx6T1YzZDcrS3RUWXpQaTI4REJ1eTd3U2dIMEs1YWQ3amNjMWFWbjRLdjlYbi82VytmeVUwSjdHekh3OGVLYmJXU0FpSWlKdldNZ1FFU2xRaEZvTGphQkc1OWcwZkR4NHBzZGxUbFlYNGYvMnJicmd1cXFzUmp4ejZDT2NNMVhpeG94K2JvOWZuWEl4K3JScWozZFA3b1RCWnBidlAxaVdnNzBseDNIUFJYL0NvYkxUeURjMnJVc1lBRTZkVEVSRVBtTWhRMFNrUUdiUml1bDdQWGVmaWxCcHNmQ1N1MUJrOHYxc3pSbERpY2Y3Tzhha1lrcm40Y2lwUG9jTkhxNWI4L3JSTDdDbzM5MzRaOWF0K09ldkg3aE12VXhFUk5TY1dNZ1FFU21RS0VrNFUrTzUrR2dYbFFRQU9OZkVibWZkNHRwZ3pzVzNRSVNFQmI5L0FxdmszdTJyMkZ5RkYvNjNFVTlsamNPQ3ZoUHh5aCtmWVgvcFNhL3JkRXdrVVBjYU5BNE5uVEthaUlqQ0Z3c1pJcUlRazZ5UEF3QVVOdUNNVEYzWHBmWEdYenBkQXdrU252dHRQYUkxZW5TSVRvWk5FcUVTYWkrSXFUay9jOXB6djYzSDdJdHZ4clF1MTJQT3diVW9NSlo3WEs5T1paOHhiUEdsN3RNakEwQ0VTdGZvYlNZaW92RENRb2FJS01Ra1I1d3ZaSnB3Um1aM2NUWjZ0Y3JFcDJmMzRWaFZJVDY0Nm1HWHg1MHZpUGxUY1RhZVA3d0JzdzY4Q3hHUzF5SUdBSjQvL0hHanQ0bUlpTWdaQ3hraW9oRGpPQ05UMElUQjl4V1dHdnpuOTgzeTdUdDN2UXF6elFxYkpPS3RnUS9pdTZMZjhjYXhiVkFKZ3R3ZDdIUk5zZHQ2Nmw0Z2s0aUl5RjlZeUJBUmhaQlliU1FHSm5XQkJPQ3NvZFR0Y1VkaG9SSUVpSkw3REdHT3NrT0E2NlVzYTZ3bXAyVUVDQkFnUVlKTmtqeGNCTE5XZlJlLzlFUUFFSzJKZ0NpSmlORkd1RzNqNkl4TDBTTXVBMVpKaE9SaCt5UFVPcWhWYXZ4ZnR4dTkvZzJWSUVDbjBtTGxpZTNJOC9BZUVSR1JNckNRSVNKU01BSEFDMzN2UkxJK0RpcEJoVmh0QkFRSXlLN01kNWtxMlVGenZwRFJDR3FZSmF2YjQ0NUNSeTJvUFE3dUJ3Q3RTZ09OU3UzVDlta0UzNVp6a0FBODAzczhMb3BPQVFEazFKeHplYng5ZERMNkpWNEVxeWhDOUZCQUdjKy81a3NTT25oY3Z5QUlVRUdBVHEzQkJ6a2NqME5FcEdRc1pJaUlGRXdDOEd2NWFZeHRlemxxckNhY3FDckMveXB5c2Y3MFR4NlhkeFFnZXJVV1p0RzlrREdKRnVRYnk2QlRxV0cxZVM1a0xLTFZZeEhoeVltcVFsUmJqYjY5bVBPK3pEdUlxNUs3NFhSTk1UN0xPK0R5Mk9JL3RtTHhIMXNidEQ0aUlncE5ndVRwM0R3UkVUVWJUMWUxYndxdFNnMUpndGN6S05ROHZGMklsSWlJL0U4UXpzL2Y3NFJuWklpSUZNNGlzb0FoSXFMd3crbGtpSWlJaUloSWNWaklFQkVSRVJHUjRyQ1FJU0lpSWlJaXhXRWhRMFJFUkVSRWlzTkNob2lJaUlpSUZJZUZEQkZSQzJ2bzFlNHArSEFmRWhFRkhnc1pJcUlXbGhiUkt0Q2JRRTNFZlVoRUZIZ3NaSWlJV3RqbFNaMER2UW5VUk55SFJFU0J4MEtHaUtpRmpXbDdHWkwxY1lIZURHcWtaSDBjYm01N1dhQTNnNGdvN0xHUUlTSnFZVkZxSGFaMXZUN1FtMEdOTkwzckNFU3FkWUhlRENLaXNDZElraVFGZWlPSWlNTFJMMlduc09TUHoxRmtxZ2owcHBBUGt2VnhtTjUxQkhxM3lnejBwaEFSaFIxQkVBUzMrMWpJRUJFRlRvM05qSTI1UCtPbjRtemtHOHRndEZrQ3ZVbmtKRUt0UlZwRUsxeWUxQmxqMmw2R0tKNkpJU0lLQ0JZeVJFVFVJdjR4WXcwaUlyVjRkdDY0UUc4S0VSR0ZBRStGRE1mSUVCRVJFUkdSNHJDUUlTSWlJaUlpeFdFaFEwUkVSRVJFaXNOQ2hvaUlpSWlJRkllRkRCRVJFUkVSS1E0TEdTSWlJaUlpVWh3V01rUkVSRVJFcERnc1pJaUlpSWlJU0hGWXlCQVJFUkVSa2VLd2tDRWlJaUlpSXNWaElVTkVSRVJFUklyRFFvYUlpSWlJaUJTSGhRd1JFUkVSRVNrT0N4a2lJaUlpSWxJY0ZqSkVSRVJFUktRNExHU0lpSWlJaUVoeFdNZ1FFUkVSRVpIaXNKQWhJaUlpSWlMRllTRkRSRVJFUkVTS3cwS0dpSWlJaUlnVWg0VU1FUkVSRVJFcERnc1pJaUlpSWlKU0hCWXlSRVJFUkVTa09JSWtTVktnTjRMY2ZmSFpyL2h5NjZGQWJ3WVJFUkZSMEZ2dzhvUkFid0kxTTBFUWhMcjNhUUt4SWVTNzRTT3lBcjBKUkVIcFdIWWhqbWNYb21QbmxFQnZDbmx3OWt3cG9xUDFpRzhWRmVoTkNWdkhzd3NCOEh1RVFoc1Arb1kzRmpKQjdycVJ2UUs5Q1VSQjZZdlBmc1h4N0VJOCtOQTFnZDRVb3FEa09MUFA3eEVLZFN4bXdoZkh5QkFSRVJFUmtlS3drQ0VpSWlJaUlzVmhJVU5FUkVSRVJJckRRb2FJaUlpSWlCU0hoUXdSRVJFUkVTa09DeGtpSWlJaUlsSWNGakpFUkVSRVJLUTRMR1NJaUlpSWlFaHhXTWdRRVJFUkVaSGlzSkFoSWlJaUlpTEZZU0ZEUkVSRVJFU0t3MEtHaUlpSWlJZ1VoNFVNRVJFUkVSRXBEZ3NaSWlJaUlpSlNIQll5UkVSRVJFU2tPQ3hraUlpSWlJaEljVmpJRUJFUkVSR1I0ckNRSVNJaUlpSWl4V0VoUTBSRVJFUkVpc05DaG9pSWlJaUlGSWVGREJFUkVSRVJLUTRMR1NJaUlpSWlVaHdXTWtSRVJFUkVwRGdzWklpSWlJaUlTSEZZeUJBUkVSRVJrZUt3a0NFaUlpSWlJc1ZoSVVORVJFUkVSSXJEUW9hSWlJaUlpQlNIaFF3UkVSRVJFU2tPQ3hraUlpSWlJbEljRmpKRVJFUkVSS1E0TEdTSWlJaUlpRWh4QkVtU3BFQnZSQ0FaTFVCSmpZUnlvNFJxczRRYXN3U3JDRmhGSUx6Zm1WcUNBR2hVOXYraWRBS2lkUUxpSXdRa1JnbUkwQVo2NjZpNU1TTVh4b3lFTjJia3dwaVJsc1UycVh6TWpEdEJFQVMzKzhLeGtERllKSnd0bDVCWFlRODROVjYwVGtCNm5JQTI4UUlpdFc3dGl4U0tHZkVmWmlRME1TUCt3NHo0Qjl0aytBalh6SVI5SVdPMEFObm5SSndwRndPOUtTRkhBTkFtWG9YT3JWVmhlNlFnRkRBanpZY1pDUTNNU1BOaFJocUhiVEo4aFZ0bXdyYVFzZGlBRThVaVRwV0tFRDI4MnZoSUFja3hBbUwxQXFKMWdFNHRRSzBDVk9GVDVOWkxsQUNiQ0podEVxck5RS1ZKUWxHVmhIS0QrNXVwRW9EMkNTcGNsS1NDVmgyQWphVkdZVWFhaGhrSmZjeEkwekFqL3NjMkdkcVlHWGRoV2NnVVZFbzRsRytEMWVaNmYxSzBnTlJZQVNreEt1ZzFnZGsycFROWmdjSXFFUVdWRW9xclhadVJSZzFrcGFtUkdzdFB6R0RIakRRZlppUTBNQ1BOaHhscEhMYko4QlhPbVFtN1F1WjRzWWlqUmE2bldsdEZDdWlhckVKQ1ZHanU1RUFwclpId1I1R0lzanBIQ3Jva3E5QXhpWlBqQlN0bXBPVXdJOHJFakxRY1pzUTNiSlBrRUc2WkNadEN4aVlCditYWmtGZFIrOUlpdFFLNnBhaEN0a29ORmdXVkVvNFVpakJZYXQvNzlEZ0JQZFBWVVBPdER4ck1TT0F3SThyQWpBUU9NK0laMnlSNUV5NlpDWXRDeGlZQmUzSnNMdFZwVXJTQXZtM1UwSVJ3djhGZ1lyVUJCODdhWEU1NXRvb1UwRDh6dEFLbFZNeEk0REVqd1kwWkNUeG14QlhiSkYxSU9HUW1MQXFaZzJkZGoxYTBUMVNoVzRvS0liSVBGVU1DY0tUQVBnalJJVDFPUU84Mi9NUU5OR1lrT0RBandZc1pDUTdNU0MyMlNmSkZxR2ZHVXlFVFVoM29qaGVMTGtIdmthcENkd1k5SUFRQTNWTlY2SkZhMjhUeUtpUWNMK2Iwa0lIRWpBUVBaaVE0TVNQQmd4bXhZNXNrWDRWalprS21rQ21vbEZ3R3Y3VlBWQ0V6SVdSZW5tSmxKcWpRM21rL0hDMnl6N1JCTFk4WkNVN01TUEJnUm9KVE9HZUViWklhSTV3eUV4SnBzTmlBUS9tMWN4QW1SZHNIdjFGdzZKYXFRbEowN2JHalEvazJXR3oxUElIOGpoa0pic3hJNERFandTMGNNOEkyU1UwUkxwa0ppVVNjS0JibHVkUWp0ZmJCYnp6bEdqd0VBSDNicUJHcHRlOFZxdzA0VVJLNnB6bURFVE1TM0ppUndHTkdnbHM0Wm9SdGtwb2lYREtqK0VMR2FJSExvS1p1S1NyTzRCR0VOR3E0SEVrNlZTTENhQW5nQm9VUlprUVptSkhBWVVhVUlad3l3alpKL2hBT21WRjhJWk45VG9SNHZ0dGZxMGlCYzZrSHNkUllBYTBpN2Z0SGxPejdqcG9mTTZJY3pFaGdNQ1BLRVM0Wllac2tmd24xekNpNmtERllKSndwcjkwaFhaTVYvWExDZ3ZNK09sdnVldkVtOGo5bVJIbVlrWmJGakNoUHFHZUViWkw4TFpRem8raDBuQzEzdlRCVVFoU1BXQVM3aENoQkhud21BVGhiRVRwaENrYk1pUEl3SXkyTEdWR2VVTThJMnlUNVd5aG5SdEdGalBPODZqenRxaHpPK3lxdlBIVENGSXlZRVdWaVJsb09NNkpNb1p3UnRrbHFEcUdhR2NVV01rWUxVRzJ1M1JFcE1jcDRLYUlvNHVqUm95Z3NMR3pRODJ3MkczNy8vWGVVbEpRMDA1YlptYzNtWmwwLzRMcXZxczFTeUEwOEN4Wkt6WWduQnc4ZXhKUXBVeHIxM0pabzAvN0dqTFFNcFdURVpESmg3ZHExS0NvcWFwYjFNeVBCUXlsdDBoT2owWWp2di84ZU5sdkQ1dmdWUlJGNWVYbW9yS3lzZDdsang0NDFaZk5nc2ZpdmtUQXp3VU1UNkExb3JKS2EycURIUndyUXQvQXJPWGZ1SEE0ZE9vUk9uVHFoWGJ0MlhwZDcrKzIzVVZaV2hvY2VlZ2dBWUxWYThYLy85Mys0OWRaYmNlKzk5OHJMclYyN0ZqRXhNUmcxYXBUSDlkaHNOc3ljT1JOLy9ldGZjZE5OTndFQVB2endRNnhhdGNxbjdWMjllalVTRXhNdnVOek1tVE5SVkZTRUYxOThFZW5wNlQ2dHU2SDBHaUErUWtDNTBiNFBTMm9rdElublVTZC9DL2FNNU9mbjR5OS8rWXZINTc3enpqdW9xcXBDVkZRVWREb2R0Rm90Y25OelVWMWREVkVVVVZGUmdZeU1ESisyb3lsdGV0T21UWGozM1hjYjlKdzc3N3hUem1oak1TTXRvN2t6VWxsWmlVbVRKdUdCQng3QWlCRWpBQUFiTm16QXFsV3JzR2JOR2tSRVJQaTBudno4Zkh6NDRZZjQ0WWNmc0hEaFF1aDBPcjl1SnpNU1BQemRKajM5NE5ab05EaDI3QmowZWoxVUtzK0ZraWlLc0Znc3lNakk4TG1kN3Q2OUd3c1hMc1RVcVZOeHd3MDMrTHlOQm9NQjk5OS9QeVpNbUlBNzc3elQ0ektyVnEzQ2h4OStpT2VlZXc1OSsvYjFlZDJPOVM5WXNBQXBLU21OUGlCV0Z6TVRQQlJieURoMkJBQWt4elI5UjVTVWxLQ3dzQkNpS01KcXRjSm9OTUpvTktLcXFncFZWVlVvTHk5SFNVa0ppb3FLY09iTUdmbklRZi8rL1RGMzdseXY2KzNVcVJQKy9lOS9vMmZQbmhnMmJKajhCUlFaR1NrdlUxTlRnNDgvL2hqWFhIT04xL1ZvdFZxWC96di9lK25TcFY2ZlYxRlJnVWNmZmRUbGVmWFI2WFNvckt4RVhGeWNUOHMzVm5Kc2JaZ3FqS0VScG1BVDdCblI2L1VBZ0kwYk44cjNWVlpXWXVMRWlWQ3BWSmd6Wnc2S2k0dGRublBiYmJmSi85NjhlYk5QMjkyVU5xMVNxVkJkWGUzejN4bzFhcFRYSHdZTnhZdzBQMzlteEdhendXUXlRYWZUUVJEczYxS3IxYkJZTE5Cb2FyOXFOUm9OTEJZTDlIbzl6R1l6RGg0OGlCMDdkbURvMEtHNDVKSkw1T1VrU1lMWmJJWldxMFg3OXUweGNlSkVyRjY5R3Z2Mzc4ZmxsMTh1LzlBRWdISGp4bm5jcG5uejVpRXJLK3VDMjg2TUJBOS9mMjZQSHo4ZVZxdlY1YjdWcTFmakgvLzRoMXpJVkZaV0lqbzYydVhmZ2lEQWJEWmovdno1Nk55NXMvemNtMisrMlcxOUgzendBYUtpb3JCNTgyYWtwNmNqS3lzTHVibTVMc3ZZYkRZWURBWjA3OTdkYlJzZHY0dnFLOUJ2dlBGR2ZQenh4OWkwYVZPREM1bUlpQWdZalVaOCt1bW4rTk9mL3VSeEd4cUttUWtlaWkxa25FKzl4dXFidmlORVVjVHMyYlBsZ0FxQ0FMMWVqNmlvS0JnTUJoZ01CZ3dhTkFpZE9uVkN2Mzc5RUI4ZmovajRlTVRGeGNGcXRicDhVVG03OHNvck1YYnNXQ1FsSlhuOTJ4OSsrQ0dpb3FJd2FkSWtyOHM0dmhpZHFkWDJTZVhidG0zcjlYbWxwYVZlbisrSkl5eU9INW5OeFhtZlZabERwNjltTUFuMmpEai8ySE53L3JDZVAzOCtpb3VMOGQ1NzcrSEdHMjlFOSs3ZHNXTEZDbWcwR2t5WU1NSG43VzVLbTNZODE5dVpVaytjWDA5VE1DUE56NThaT1hYcUZQNzJ0NzlkY0RsSCs1ZzFheGF5czdPaDFXclJzV05IRkJRVXVDeVhuNStQKysrLzMrMzV6ejc3ck12dHpaczNRNlBSWU1pUUlSZy9mandBWU83Y3VUQVlET2paczZkUDI4Nk1CQTkvZjI3cjlYcE1tREFCZi9yVG41Q2ZuNDg1YytZZ1BqNGVHelpza0pjWk5Xb1Uvdk9mLzZCdDI3WXUvL1pFcTlWaS9QanhHREprQ1BMejh6RjM3bHpvOVhvY1BIZ1F2Ly8rT3dCZzZ0U3BYcmRuNDhhTmJ2dmYwNC8wUFh2MklDY25CeEVSRWZKM3hSVlhYSUdlUFh2aXM4OCtrd3Y5eXNwSzNIWFhYZlcrQjRJZ1lPclVxWmcrZlRvV0xWcUVWMTk5dGNsbk5abVo0S0hZUXFiR2FRZEUrK0VzZSt2V3JiRml4UXFvMVdwRVJrYTZoR2Zod29YWXZuMDdacytlN2RPNkRoMDY1TGJzK3ZYclhXNi84ODQ3ZU9lZGQxenVjejZxOXNBREQyRDA2TkVvS3l0RGJtNnVYUFdYbHBiaXlKRWpTRTFOYlZBWUd0bzMxRitoOGNaNW45V0VTSmlDVFRCbkJBREt5OHNCZUc2L29pZ2lOVFVWU1VsSk1Kdk4yTDU5TzY2NDRncGtaMmRqMnJScGplcjIySmcyN2VqcjdYeldxRDVqeG94eE8xclpXTXhJOC9OblJqSXpNN0ZxMVNyb2REcjVzOWxpc1dEaXhJa2VseDgxYWhTNmRPbml0UzNIeDhmajRZY2ZSbloyTnJwMzd3Nk5SaVBuYmMyYU5VaEtTc0tBQVFNQTJIOWN4c1RFb0czYnRxaW9xRUJCUVFHdXUrNDZudzlnT1RBamdlZnZ6MjJWU29XNHVEaWtwcWJLdndQVWFqV3FxNnZsQTUyQXZYRDI5TytNakF5WGRxUldxNUdRa09CUzZFaVNoT1hMbDJQdzRNR1lOV3VXeCsxd25MRjBibU5tc3htQ0lMaXMzMnExd21hejRkQ2hROWk2ZGF0Ykd6NXc0SUQ4YjFFVVlUS1pMbGpJQVBZRHZpTkdqTURtelp2eDVwdHYrcTJMR1RNVGVJb3RaS3hPMS9QUnFmMXphaXc1T2RrdjYzRlU2QTg5OUpEUFI4UWNpb3VMTVdmT0hQbG93Y21USi9IRUUwL0lqNy8zM250NDc3MzM4UFRUVDhzZkFLdFhyNzdnZWx1MWFpWC9PeTh2RDF1M2JvVldxNFZLcFhJNUd1SVlUUHIrKys5N1haY2dDQmcvZm55RHZ5U2RPZTh6YTJoZG15bG9CSE5HQU9ERWlSTm8xYXFWeDNGZUZvdkZyY0J4M0o0elp3NEEreGYwcGsyYkFEUmZtM2IwTDcvampqdDhmbDMrR2dUS2pEUS9mMlpFbzlISVo5NnRWaXNLQ3d1Ums1UGpkZmtoUTRhNDNONjdkeSt5c3JMazc0K29xQ2drSnlmanBaZGVRbHhjbk53R3pXWXpGaTFhQkp2Tmh1dXZ2MTcrMnc2Ly9QSUxKRW5Db0VHRFhOYlBqQ2hEYzN4dWU3SnIxeTY4OU5KTDhtM243ci9PLzE2M2JwM0xHQmxQMy92TGxpMURibTR1VHA0OGlaMDdkM3I5bTIrODhRYWlvcUxrMnl0V3JNQm5uMzBtMzE2MWFoVldyVm9sRjBUMzNITVBBUHZabVMxYnR1RCsrKzl2MHRqZDIyNjdEYWRQbjhidzRjTjlXcDZaVVlhUUtHVFVmcHJVNCtqUm85QnF0VkNyMVM0TnI2YW1CZ0RjK253NmpnWmtabWE2bkY1MEhQVm8zYm8xV3JkdTdiWC9jbDN2dnZ1dVBKWkZrdXlWY3E5ZXZiQisvWHBvdFZxTUhqMGEwNlpOdzdYWFhndVZTb1hQUC85Y1BocGdzVmdRRnhmbmRvcldaREtodExRVUNRa0o4bjNGeGNYWXNHR0QvRnFkbjFOZFhRM0ErNUdDNnVwcTZIUTZsN0VLamVHOHowSWxUTUVtbURNQ0FELysrQ05zTmh2R2pCbmo5bmNXTGx5SVpjdVdRYS9YUTYxV0l5OHZENDgrK2lqZWZ2dHRlYjNPSCt6K2J0UFYxZFhRNi9XNDlkWmJjZXV0dC9yMDNqaXoyV3l3V0N3K0Q1TDFoQmxwZnY3S2lNMW13OEtGQzFGY1hJemk0bUlVRlJWQkZFWEV4c1lDcVAwOEIyckhOdWJrNUNBek14T0FmVER5aWhVcklJb2lsaTFiSm1lcmQrL2U2TktsQ3o3NDRBTmNmZlhWeU1qSXdBOC8vQUNqMFlpSkV5ZDZQQnE4Yjk4K3hNZkhvMCtmUGk3M015UEswQnlmMjZXbHBjak56WFU1MCtMNFBONjhlVE5HalJxRnBVdVh5bDNMSE9OdXAweVo0ckVMVnQzMVpXUmtZTlNvVWRpd1lRUG16cDJMdExRMGwrWDM3ZHVINWN1WHUzMEhYSEhGRldqWHJoM0t5OHZ4L3Z2dlkrREFnZWpkdXpkU1UxUGxaYXhXSzk1NjZ5MVlMQlk1T3p0MjdFQlNVcEpQQjRvLy8veHpWRlJVNE9hYmIwWkNRZ0wrOWE5L3VTMGpTWkxIQW8yWlVRYkZGakxONGRGSEg2MjNDNWEzVTVGTGxpeEIrL2J0NWRzZE8zYkUwcVZMMGJwMWF6bTRDeGN1UkpzMmJUdysvK3V2djhZYmI3eUIyTmhZUkVkSFkrblNwZklaRkxWYTdmWmw1UWl6MVdxRlhxL0hqaDA3c0dMRkNxL2JIUnNiaXpWcjFzaTNzN0t5dkladjBxUkpNSmxNTHNzN216eDVjb09uVnFUUTRhK01IRHQyRE45Ly96M0dqeCtQdFd2WHlnVUtBTngxMTEySWlvcUNLSXF3Mld4dXhia29pcWlzckVTSERoM2srL3pkcGgxZlBtcTFXaTZtZkNGSkVrd21FeXdXQy9yMDZlUHhTNU5DajZPN1RXUmtKSVlNR1lJT0hUcWdmZnYyME92MUdEdDJMRXdtazd6c0paZGNnc1RFUkxkeEJHcTFHak5tekpCL1VEa21Ecmp0dHR2d3hodHZvS3lzREJrWkdmajAwMCtSbVptSks2NjRBbWF6MmFWdFNwS0VuMy8rR1lNR0RYTExEVE1Tdmh3OU9adzFkTnhzZmVzYk0yWU16R2F6eTdnYlg5YlZyMTgvOU92WEQxdTJiQUVBZE92V3pXMW1ycmZlZWdzbEpTVjQ4Y1VYMGJwMWE1aE1KaXhmdmh4cXRScXZ2UElLNHVQalhaWmZzV0lGb3FLaU1IYnNXRVJHUm1MTGxpMDRkdXdZYnI3NVpvL2I5UFhYWDJQVHBrMTQ0WVVYM0FvRVprWVpGRnZJYUZTQTVYd2JzWW1BeWc5RE9wNS8vbm1QUjV0WHJWcUZuMzc2Q1V1V0xKSHZjMjVZemtjUEFQc01HWTcrbzZJb3l2LzNWZ0E0bGhFRUFScU5wdDdCKytmT25jT1NKVXR3d3cwM3dHUXlJU29xQ3RkZmZ6MkdEaDJLSTBlTzRPbW5uOGJpeFl1UmxwWW1IdzMzbGRWcVJXbHBxWHlVMEpPYW1ocTBidDNhNTNWNlkzTTZFcUJSempUNWloTE1HZm5mLy82SGJ0MjZZY2lRSVZpN2RxM0xHVU9IK2ZQbjQ4U0pFeTczT2ZlRjltWEdsOGEyNlJVclZyaTh6b2JNR09PWTFhMHBYUzhCWnFRbCtETWpmLzNyWHozZS8vYmJiN3QwcDBsS1NzS3FWYXRRWGw3dWNxWW1PanJhNWVoMzNTTzJkY2NlT0g3d3paOC9YNzd2MUtsVEtDc3JRMHBLaXMvYnpZd0VsK2I0M0o0MmJScEdqaHlKM054YytXQ1Q0M2VINHl5NnR6RXlOcHZON1FkMzNmVTVKbjRCVU84c3J0NXMzNzRkZ1AwNzQvVHAwMmpYcmgxcWFtcXdhdFVxYk5teUJkT25UMGROVFEyT0hEbUNiZHUyb2J5OEhNODk5NXhiRVFNQVgzenhCYlJhcmR4dHkzSGcxOXVFVEpXVmxUaDI3QmlXTDEvdTAyUWRBRE1UYkVLaWtESGJKR2o5MEpmVTI1UjhqaThoNXlQS3ZuSVVFbzgrK3VnRmx6V2J6VjVud0RoNzlpd0FlMzlNUVJBd2VQQmdsSmVYbzFXclZvaUlpRUJFUkFTMmJkdUc3dDI3bzBPSERwQWtDYncrbkE4QUFDQUFTVVJCVksrOTlocXNWaXRtekpqaDA3YWVQWHNXa2lUVlcwZ1pEQWJFeE1UNHRMNzZtRzIxWCtDaEVxWmdFOHdaR1RWcUZFYU1HSUdUSjAvS3Q1MFpqVWE4K3Vxcjh1MVRwMDVoMnJScFBrOVg2ZERZTnUzb2gvM3l5eS9qeXkrL2JORGZ2T1dXV3pCNTh1UUdQY2NUWnFUNU5VZEdBTTlUMU5ibjhjY2Z4NVZYWHVseTM0SUZDeEFWRmVYMXFLM2pRSlh6bWY0T0hUcmcybXV2eGVyVnE5R3hZMGVYNlp5OVlVYUNTM08xeWJvY3YwMGNoWTIzTVRLT0E2WVg0aWpLNit0YTV1bGc3dEdqUjNINDhHRUF3TWNmZjR5UFB2b0lpeGN2QmdCOCt1bW5BT0R5WFFEWWkvemV2WHZEWURDNFhNcWlxS2dJQm9NQnZYcjFrbi93TzRvRmJ3WEFtREZqc0h2M2Juenh4UmNZTUdDQVBJRkdmWmlaNEtMWVFpWktKOEJnc2UrUWFuUFRadmN3R0F6UTZYU05ucW5MOFlYaUhDaUh5TWhJdHg5Zk5wc05ScU1STlRVMXFLeXNSR1ZsSmNyTHk3RjE2MVprWm1hNmZQbms1T1JnOWVyVitQSEhId0hZKzB4UG1USUZtWm1aMkxScGszemtiZlBtemRpNWN5ZWVlZVlabEplWHk5ZjMyTGx6SjNyMzdvMmhRNGRlOEhVY09YSUVnUDNhTjU1WUxCWllyVlpFUjBmNzlzYlVvOXBwM0ZxVVR2bnptQWVqWU0rSVJxUEJSUmRkaEpVclY3b3RyMWFyWFdiVU1SZ01HRHg0TUVwTFMrVVowM3pSMURhdDErc1JHeHZyTnNQZ21ERmo4T0NERDhvWE9YU1lPSEdpeTFIMnBtQkdtcDgvTStLczduVEkzcHc0Y1FJdnZQQ0N4M0VJUFhyMGFOVGZmdUNCQjdCLy8zNHNXTEFBcjcvK3VzZWoxczZZa2VEU1hHMnlydUhEaDh1RDNyT3pzekY3OW16Y2NjY2RHRHQyYktQVzUraHlYTjhaR1U4RDF0OTQ0dzFrWm1ZaUp5Y0hnd1lOd3RkZmY0MEZDeFpnM3J4NW1EdDNMbEpUVTVHWW1JaTh2RHc4OGNRVDZOYXRHKzYrKzI3ODhNTVBXTHAwS2FaT25Zb3JycmdDZ0wwb0FvQXVYYnI0dk4yQ0lPQ2hoeDdDdEduVHNIanhZbHg4OGNYeTJEWnZtSm5nb3RoQ0psb25vTGphdm1NclRSSlNtbkRocVB2dXUwKytlRjk5NnB2bVdLdlY0dU9QUDVadjUrVGs0TEhISHBPUEFqZ0dKNXZOWnZtVXJ1TUNWRnF0RmhFUkVkRHI5WWlMaTBPUEhqM2tIMnBhclJZSERoekFMYmZjZ3ZYcjEyUHc0TUh5NmN6YzNGd01HalFJa2lUaC9mZmZoeVJKZVBMSkp3SFlMOVlVRlJXRnhNUkV2UGJhYStqWnMrY0Z1eHZzMnJVTGdMM2ZxaWVPQWQzK0tHUXFUYldoakFtUk1BV2JZTThJWUI5TWVkOTk5L204SFR0MzdzUzk5OTdyODBESnByWnB4d1hpUEUxSThQcnJyK1AxMTE5M3U5OWZYempNU1BQelowYWNPUVlHWDZqd2R4d3Q5clpjV1ZrWnFxcXF2RDYvN3RTNGdQM2cyYVJKazdCbzBTSjg4TUVISHE5RjQ0d1pDUzcrYnBPU0pHSEpraVV1M1g1cmFtcVFsNWNuWDd6MXZmZmVRMnhzTFByMTYrY3lZWXRqeXVTdVhidks5NG1pNkxZK3dQNmJZL1BtemJqLy92dVJrSkRnMHVYUm15MWJ0dURRb1VPWU5Xc1dYbmpoQmFTa3BHRGN1SEhZdDI4ZlNrcEswTDkvZndEQTRjT0g4ZHh6enlFOVBSMlBQZmFZUERtR1dxMTJLZmdkMTdGeDNsNWZaR1JrWU15WU1mam9vNCt3Yk5reXpKdzVzOTdsbVpuZ290aENKajZpZGdjVVZVbm81UDE2a3hkMC8vMzNReFJGK1NxM2RXM2F0QW0vL2ZZYkhudnNNWS9QZDh3azRTd3pNeFBUcDArSElBaUlpb3FDWHErWC85dTFheGZlZlBOTnZQZmVlMUNyMVpBa1NiNUtzMHFsY2prNmw1NmVqcFVyVnlJbUpzYmxXalRWMWRVNGMrWU1PbmJzQ0VFUU1IUG1URVJGUlNFK1BoNWZmUEVGUm80Y2lhU2tKRmdzRnJ6NzdydElURXlzOXowb0tDakF2bjM3a0pHUjRYSVZYMmVPTDFSL0ZESkZsYlZoaW9zSWpUQUZtMkRQQ0ZCN0plZEhIMzNVYlRwYVQwYU5HdVh6QmNqODBhWnRObHVEajV3MXRRK3pBelBTL1B5WkVXY3FsUXBmZmZVVnZ2cnFLNStXOTlabTFxOWY3M1lOTW1lT0s2clhkZlhWVjJQNTh1WDQ3cnZ2Nmkxa21KSGc0KzgyYVRBWWNOZGRkK0dxcTY2U0wyQjUvUGh4L1BPZi80UldxNVdMbFppWUdQbnp1N0t5VXY3dFlqS1o1RUg4a2lUQllERGd6My8rTTY2NTVocDVmUTY3ZCs5R1hsNGU4dkx5M0E1cVRabzB5ZVVNWlc1dUxsYXNXSUUrZmZxNGRLc2NQMzQ4Smt5WUFFRVFJRWtTUHZua0U3ejU1cHZvMUtrVG5ubm1HZWoxZWp6MzNITW9LU25Cdi8vOWI1ZExTL3p5eXk4UUJNRnJGK2o2akI4L0hrZVBIcjNnTExQTVRQQlJiQ0dUR0ZXN0E4b05Fa3hXUU4vSVZ6TnMyTEI2SDNkVTMxZGRkVldEMW52cTFDbTNodXJNVXpVK2NlSkUzSDc3N1M3M2VScVQ0cmhXUVBmdTNXR3hXTkNqUnc5b3RWcElrb1MxYTlkaThPREJTRXhNaEVxbHd1MjMzKzUxb0p2RG0yKytDYXZWV3UrUjdvcUtDZ0NRTDg3WldDWXJVRzZzRFpQenZpVC9VVUpHSEVlaTU4K2Y3OU1SUE9mblhJZy8yclRKWkdyd2tUTi9ZRVphaGo4elV0ZE5OOTEwd1Q3dFI0NGNxWGY4cEtQUXI5czllZTNhdFhqbm5YZThYcDFjbzlFZ0xpNE9CUVVGOWY1OVppVDQrTE5OVmxSVXdHYXpvV1BIamk3ak9iS3lzdVFDK2Jubm5rTktTb284V2NYKy9mdng1Sk5QWXNLRUNXN1hPU2t0TFlVb2l1alNwWXZiK0pDU2toSjUydVk3N3JoRFBqQzFldlZxN042OUcxZGZmYlhMOG0zYXRFR3ZYcjNjWnUvVGFEU1FKQW43OXUzRDIyKy9qYU5IajJMSWtDR1lNV01HZERvZFhuMzFWZno0NDQrWU5Ha1Nzckt5NU9jVkZ4ZmorUEhqYU4rK2ZhTU90a1pIUitQZi8vNzNCWmRqWm9LUFlndVpDSzM5Rkd6MStTdVRGbGFKYU5jcU9FWXVWVmRYUTYxV1kvVG8wUmc5ZXJUTEZaa0IrM1IvUzVZc3dicDE2NkJTcWR6T3lCaU5SdGhzdG5yRCtOMTMzNkZEaHc1SVRFekV4bzBiM2FaZm5qWnRtc3Z0K2daSmI5NjhHZDkvL3owNmRPaUFhNjY1eHV0eUpTVWxBRnd2cnRrWWhWVzEwMlpFNndSRWFKdTBPdklpbURQaTRNakZ0R25UTUhEZ3dBc3U3OHNWbkFIL3RHbWJ6WVlwVTZiSVoxYWRlVHB5SmttU1gyYVZBWmlSbHRLY0dhbXFxa0plWGw2OXl4UVhGOWY3K0lWbU5hcGIxSmVVbEtDb3FBZy8vUEFEOHZMeXZCNHhCcGlSWU9YUE51bVk5ZEhib1BTREJ3OWk5KzdkdU82NjYzRGd3QUYwN2RvVnk1WXRRNWN1WFR4ZUs4NHhPVXZkMmJxT0h6K081NTkvSGhFUkViajIybXV4Y2VOR0RCZ3dBRlZWVmRpOWV6ZEdqUnJsTm5PbFNxWEMzTGx6b1ZLcDNDWUJ5TS9QeDlLbFMxRldWb1laTTJaZytQRGhNSmxNK05lLy9vWGR1M2ZMMjJLMVd1V0R0QWFEQWRkZWUyMkRadXdEN0RrWU9uU29UOFVQTXhPY0ZGdklBRUI2bklEc2MvYXdGMVJLYU5lMDM5ZCs4K3l6eitMUW9VTVhYSzYrVTVoWldWbVlOMitleDhkS1NrcXdhOWN1K1lObThPREJ5TXJLZ2xhcmhTQUllUERCQnpGMzdseWtwS1M0WFRpd3JzOC8veHpMbGkxRFZGUVVaczJhVmUvUmJzZVhjbE92N2w3Z2RHb3pQVDQwamdnRXEyRE5pSU8vVHBjNzgxZWJQbno0c05ldWNvRDNJMmQzM0hGSGc2N1k3QWt6MG5LYUl5T1NKT0diYjc3Qk45OTgwNlQxWEtpUXFadWZQWHYyNEpWWFhnRmc3NWI4OE1NUGUzd2VNeExjL05VbWYvNzVaOFRGeGJuTkl1YlFxMWN2TEZ5NEVOOSsreTJlZi81NVdDd1dtTTFtekpvMXkyUGIyN05uRDJKaVlwQ1JrUUdnZHR4R1FrSUNFaE1UOGZERER5TTVPUm1scGFWNC9QSEhJWW9pTHJyb0l0eHp6ejBlLzc2M0djWFMwOU94Y09GQ1dDd1dKQ1VsNGZEaHcxaTBhQkh5OHZKdysrMjN3MmcwWXNPR0RhaXVyc2FjT1hPZzArblF0bTFibjJkb2RSQkZFVysrK1NZMmJkcUU1Y3VYMTdzc014TzhGRjNJdElrWGtIM08vdS9pYWdtbE5SSVMvSGlxVEpJa0ZCY1g0L1RwMHczNndlV1k3MStqMFhqOE1Qanl5eS94My8vK0YydldyUEY0c2IrNjAzWWVPSEFBQnc0Y0FHQVAvc3FWSzJHejJUQnMyRENZeldiRXhjVzVqWUZKUzB0RDI3WnRJVWtTYkRZYnpHYXpTemNFczltTXQ5NTZDNTk4OGdraUl5TXhkKzVjdEd2WHptVWROVFUxS0Nzcmc4bGt3b2tUSjdCaHd3WUlndUIxcGc1ZmxOWkk4a0JHQVVDYnVOQUpVekFLMW93NE9DYSs4RFI0dEtIODJhYXJxNnZScmwwN3ZQMzIyNGlPam5iNzB2SjI1TXhtczBHU0pCaU5Sdmw2QVEzRmpMU3M1c2lJSkVtNDZhYWJ2RjVieHVISWtTTjQ1SkZIdkdiSDhVUFIyeVFhaml1U081YTc2cXFyVUZ4Y2pCNDllcUIzNzk1dTN5L01pREw0bzAyYVRDWjgrKzIzR0RCZ0FBUkJ3RmRmZllYczdHeVh0aVlJQXJwMjdZcWlvaUw4OU5OUHFLaW9RSThlUGZEQ0N5OWc1Y3FWR0Q1OE9HNjQ0UWJFeGNYQllySGd1KysrUS8vKy9TRUlBbjc0NFFmOCt1dXYwR2cwU0VoSXdBc3Z2QURBZnFaRXE5V2l1cm9hZ0wzSStmMzMzK1h1NzU0NHRzbDVRSHRjWEJ5eXM3T3hkT2xTN042OUcxRlJVWGpzc2Nmazdzc0dnd0dmZi80NW5uMzJXVHo1NUpOZXUxazY1T1RrdUoxSjJyTm5EOHhtTTNyMjdPbjFlY3hNOEZOMElST3BGWkFScjhLWmN2dVBvVCtLUkF4bzc0ZXJSOEhlNEI1NDRBR1VsWlVCZ010VnhDL0UwOFg5QUdEYnRtM0l5Y25CL3YzN29WYXJFUk1UNDlPUHY4TENRcXhidHc2ZE9uVkM3OTY5VVZoWWlDRkRoaUFsSlFXdnZQSUt2dmppQzdmbjFMM0MrblhYWFNkZjdHbm56cDFZdVhJbENnb0trSmFXaGllZWVNTGo2ek9aVEpnK2ZickxHWjNycnJ1dVNWM0wvaWlxUGJYWkpsNkZTRzNvaENrWUJXdEdIQnlGeklVRys1dk5acHcrZlJvelpzendPTmpmMzIxNjl1elpiaGZqck90Q2Zaa1hMbHpZcUVHbnpFakxhbzZNWE9nYU1qazVPZGk2ZFN0T25EZ0JsVXJsOVlpNW84dU5ZK3lCdzVZdFc3QnAweVpZclZaNXdEWmc3K2MvWWNJRWordGlScFRESDIxeTc5NjlLQzh2eC9YWFh3OEFPSFRvRUw3NjZpdU1HREVDa2lSaDNicDFPSExrQ0g3NzdUZFVWbGJpMGtzdnhkU3BVNUdhbW9yVHAwL2pvNDgrd3RhdFcrWG5mL25sbHlncEtaRzdWRzNmdmgwLy9QQUQrdmZ2ajUwN2QyTHYzcjA0Y3VRSVRwOCtqYlMwTkR6MjJHTTRkKzRjMXE1ZGk4Y2ZmeHlDSUNBcEtRbGp4NDZWTCticTRHaS9qdHljT1hNRy8vclh2NUNUa3dOQkVEQnMyRERjYzg4OUxyK3RwazJiaG9LQ0FsUlZWYUdxcXNycmhFYVptWms0ZlBpdzIxZ2NaOTdHZ0RJenlxRG9RZ1lBT3JkV0lhOUNoQ2dCWlFZSkJaVVNVbU9idm9PaW82TXhac3dZSERseUJOMjZkY04xMTEzbmg2MEZObXpZZ05hdFcrTysrKzd6K1FqMmtDRkRNSERnUUhuZzJGMTMzU1VIZnRLa1Nianp6anZkeHVFNE9LcDU1d3BlcjllanNySVNRNGNPeFpRcFU3ejJEVTFJU01EUW9VT1JsNWVIOXUzYjQ1SkxMc0ZsbDEzVzBKY3NLNmlVVUdhd0h4RlFDZlo5Ujgwdm1EUGlhU1l6VDhyS3l2RHd3dzhqTXpNVHZYdjNkbnZjMzIxNjNyeDUwR3ExVUtsVURUN1Q1T2pPNmV2c2FzNllrY0R3ZDBiUzA5UHJuU2t5SXlNRFo4K2VSYWRPblhEZmZmZTVqUjl3Y1B3d3Fqdkd3ZkZkWURhYm9kVnFmY29STTZJc1RXMlRWMTU1SlZhc1dDRzNyWWtUSjJMU3BFbHl1N3o0NG92eDlkZGZZOUNnUVJnMmJKakxOTWJ0MnJYRHd3OC83TktUd3pFVGF0KytmUUVBdDkxMkcwYU5Hb1dzckN3Y1BIZ1FCdzRjUU8vZXZYSHZ2ZmVpZi8vKzh0bkFrU05INHFlZmZzS0JBd2R3OHVSSlhIcnBwVzdiYXJWYWNkVlZWOGtYZDgzSXlNQTExMXlEM054YzNIcnJyUjdIK0toVUtzeWFOUXM2bmE3ZWRuVDMzWGNqTVRIUjZ6VG1YYnQyUmE5ZXZUdyt4c3dvZ3lENWEzTHFBUHFqVU1TSkVudTFHYWtWY0dVSE5UVCtPZWdjc3NyTHl5OTRvVFIvc3RpQVhTZHQ4b1crTGtwU29XdHlhSVVwbUFWclJrUlJSRWxKQ2VMaTRpN1lOYUNzckt6ZXM0RXQzYWI5alJrSnJHRE1pTUZnZ05Gb2REdkxielFhWVRBWTBLcFZLd2lDZ0VPSERpRXBLVW0rY3JnM3pJaXlCR09iRERmTVRIQVJQRlNBSVZISVdHekFqdU5XV005UGZKRVVMZURTZG1xRXpva3paWk1BN0QxdGsvdG5hdFRBa0k0YWFQbUIzR0tZa2VER2pBUWVNeExjd2pFamJKUFVGS0dZR1UrRmpITExNaWRhTlpDVlZydG5pcXNsSENrVTYza0d0YVFqQmFJY0pBRG9sYVpXZEpDVWlCa0pic3hJNERFandTMGNNOEkyU1UwUkxwa0ppVUlHQUZKakJYUnhPbDEycWtSRVRpa0RIMmc1cFNKT09lMkhMc2txcFBoaGZBWTFIRE1TbkppUjRNR01CS2R3emdqYkpEVkdPR1VtWkFvWkFPaVlwRUs2MDVSeS95c1E4WHVCQ01YM25WTWdDY0R2QlNMK1YxQWJwUFE0QVIyVFFxckpLUTR6RWp5WWtlREVqQVFQWnNTT2JaSjhGWTZaQ1lreE1zNXNFckFueHliUDBBRFkrNVgyYmNOQmNpM0ZZZ04rT1d0ek9hV1pFQ21nZjZZYXF0QThJS0FvekVqZ01TUEJqUmtKUEdiRUZkc2tYVWc0WkNaa0IvdlhaWk9BMy9Kc3lLdW9mV21SV2dIZFVsUittWGFXdkN1b3RQZmhkY3lRQWRpUEJtU2xoMDZRUWdFekVqak1pREl3STRIRGpIakdOa25laEV0bXdxYVFjVGhlTE9Kb2tXdGYwbGFSQXJvbXEveDZkWE95WHpYMmp5TFI1V2dSWU8rWEdjcW5OSldPR1drNXpJZ3lNU010aHhueERkc2tPWVJiWnNLdWtBSHNWZXFoZkpzOGZhRkRVclNBMUZnQktURXE2QlYvV2REQU1GbUJ3aW9SQlpXU3k2bE13RDdOWDY4MGRjZ09MZ3NsekVqellVWkNBelBTZkppUnhtR2JERi9obkptd0xHUUFlNy9CRXlVaVRwWFlyNUpiVjN5RWdPUllBYkY2QWRFNlFLY1dvRllocEU3SE5ZVW9BVFlSTU5za1ZKdUJTcE9Fb2tvSjVVYjNOMU1sQU8wVFZiZ29VUldTMC95RkttYWthWmlSME1lTU5BMHo0bjlzazZHTm1YRVh0b1dNZzlFQ1pKOFRjYmFjczMzNG13Q2dUYndLblZ1ckVLRU45TlpRWXpFanpZY1pDUTNNU1BOaFJocUhiVEo4aFZ0bXdyNlFjVEJZSkp5dGtKQlhMcUhhSEhZdjM2K2lkUUxTNHdXMGlSTVFxZVZobmxEQmpQZ1BNeEthbUJIL1lVYjhnMjB5ZklSclpsakluUGZ6ajd2UXNWTVhKTFZ1RGFNRktLbVJVR0dVVUdXV1VHT1dZQlVCcXdpRTN6dmptU0FBR3BYOXZ5aWRnQmlkZ0xnSUFZbFJRbGdjQVFoSEg2eDVCNWYySDRCT1hib3dJejVnUnNJUHYwY2FoaGxwZnZ6Y0RpM01qRHRQaFV4WURnWDc0TDEzY04zSUd6Rjh4QTJJMEFKdDRnVzBpUStmaXBib1FuN2V2UXNseGNYbzFHVUdNMExrQWI5SEtOandjNXZDVWVqTnplYWpNRHdSUmRRZ3pBaFIvWmdSQ2pac2t4UnV3cmFRSVNJaUlpSWk1V0loUTBSRVJFUkVpc05DaG9pSWlJaUlGSWVGREJFUkVSRVJLUTRMR1NJaUlpSWlVaHdXTWtSRVJFUkVwRGdzWklpSWlJaUlTSEZZeUJBUkVSRVJrZUt3a0NFaUlpSWlJc1ZoSVVORVJFUkVSSXJEUW9hSWlJaUlpQlNIaFF3UkVSRVJFU2tPQ3hraUlpSWlJbEljRmpKRVJFUkVSS1E0TEdTSWlJaUlpRWh4V01nUUVSRVJFWkhpc0pBaElpSWlJaUxGWVNGRFJFUkVSRVNLdzBLR2lJaUlpSWdVaDRVTUVSRVJFUkVwRGdzWklpSWlJaUpTSEJZeVJFUkVSRVNrT0N4a2lJaUlpSWhJY1ZqSUVCRVJFUkdSNHJDUUlTSWlJaUlpeFdFaFEwUkVSRVJFaXNOQ2hvaUlpSWlJRkllRkRCRVJFUkVSS1E0TEdTSWlJaUlpVWh3V01rUkVSRVJFcERnc1pJaUlpSWlJU0hGWXlCQVJFUkVSa2VLd2tDRWlJaUlpSXNYUkJIb0R3a21sU1VKaHBZUUtvNFJxTTJDMlNiQ0tnQ1FGZXN0Q2l5QUFHaFdnVXd1STFnRnhFUUpTWWdYRTZvVkFieHBkUUtobWhHMlMvSVVab1dERE5rbUJ4RUttbVZXYUpKd3BsMUJZS2NKZ0NmVFdoQWRKQWl3MndHS3pmNmdXVmtuSVBnZEVhb0dVV0JYYXhndUk0UWRSMEFpSGpMQk5VbE13STh4SXNHR2JaSnNNRml4a21vblJBaHc5WjhQWmNvVWZrZ2doQmd0d3FrVEVxUktnVGJ5QUxxM1ZpTkFHZXF2Q0Z6UENOa24xWTBhWWtXREROc2syR1d4WXlQaVpLQUhaNTBTY0toRWgxc201Vmcwa3h3aElpbFloUWdORWFBQzlSb0NhSTVYOHlpWUNKcXNFb3hVd1dvSGlhaEZGVlJJc3R0cGx6cFpMeUsrd29uMmlDcDFicTZEaVFaVVdFNDRaWVp1a2htQkdtSkZnd3piSk5obXNXTWo0a2RrR0hEaGpRMm1OYThwVFlnUmtKcWlRR0NWQVlDTnZkbW9WRUtVVEVLV3ozMjRUcDRZa0FTVTFFbkpLUlJSVzJmZVBLQUVuaWtXVUdTVDB6VkJEcHc3Z1JvZUpjTTBJMnlUNWlobXgzMlpHZ2dmYnBQMDIyMlJ3WWlIako1VW1DZnR6YlM1OVJWdEZDdWlXb2tLcnlCQk11TUlJQXBBVUxTQXBXbzFTZzRRL0N1MGZPZ0JRV2lOaDkwa3JMbW1yNWlDK1pzU011R0ticExxWUVWZk1TT0N4VGJwaW13dytDai94Rnh3cVRSSitQRlViZEFGQTkxUVZCclJYaDJYUWcxMUNwSUFCN2RYb25xcUNZKzhZTE1DUHAyeW9OSVZ2djkvbXhJelVqMjJTbUpINk1TTXRqMjJ5Zm15VHdZR0ZUQk9aYmNEK1hCdHNvdjIyVmcxYzJrNk45Z2w4YTROZCt3UVZMbTJuaHZiOGFXQ2JhTitYWmx2OXo2T0dZVVo4eHpZWm5wZ1IzekVqTFlOdDBuZHNrNEhGRnRrRW9tVHZOK280V3FGVkF3UGFxNUVVelNNVlNwRVViVCtpNHZnQU1sanMrN1R1WUVacUhHYWs0ZGdtd3dzejBuRE1TUE5pbTJ3NHRzbkFZU0hUQk5ublJIbndtd0NnVHhzMW9uVU11dEpFNndUMGFhT1dUdzJYMWtnNGRrNE02RGFGQ21ha2NkZ213d2N6MGpqTVNQTmhtMndjdHNuQVlDSFRTTWJ6ODRnN2RFdFY4V2lGZ2lWRjJ3Y3ZPcHdzRVdFTTBZdDh0UlJtcEduWUprTWZNOUkweklqL3NVMDJEZHRreTJNaDAwaEh6OVdlTW13VktiRGZhQWhvbjFnN0M0dGp6bnhxUEdhazZkZ21ReHN6MG5UTWlIK3hUVFlkMjJUTFlndHRoRXFUNUhKVlcrZnFtNVN0cTlPK1BGTXVvb296anpRS00rSS9iSk9oaVJueEgyYkVQOWdtL1lkdHN1V3dsVGJDR2FlZ3A4UUluSVl3aENSRUNraUpxZDJmdWVYODhHa01ac1IvMkNaREV6UGlQOHlJZjdCTitnL2JaTXRoSWRNSWhaVzFwd2t6ZWRvMTVEanYwOEpLZnZnMEJqUGlYMnlUb1ljWjhTOW1wT25ZSnYyTGJiSmxzS1UyVUtWSmNwbVNNREdLUnl4Q1RXS1U0RFNGb3NRTFd6VVFNK0ovYkpPaGhSbnhQMmFrYWRnbS9ZOXRzbVd3a0drZzU2bzZPVWFBd0t5SEhFRUFrcDFtYWVHUmxJWmhSdnlQYlRLME1DUCt4NHcwRGR1ay83Rk50Z3dXTWcxVVlheHRpRW5SL25uN2Z2bmxGN3owMGtzb0x5OXY4cnBFc1hsbXg5aTZkU3RtejU3ZHBIVjg5OTEzR0RkdUhNNmNPZU9uclFLcXE2dXhkKzllbU0xbTVPYm0rbTI5enZ2V2VaL1RoVFZIUm80ZE80WWxTNWFncHFiRzVYNkR3WUMxYTljaVB6Ky9VZXM5ZlBnd2R1elk0YmJlWU1RMkdUcVlrZWJCakRRZTIyVHpZSnRzZnBwQWI0RFNWSnRyL3gzaHAzZnYvZmZmUjJKaUl1TGo0eUZKRWlSSmdzMW1Bd0JvdFZxZjExTmVYbzVISG5rRVk4YU13ZWpSbytYN2pVWWpKa3lZZ0JkZmZCRVhYWFFSQU1Cc05rT24wL204N3BLU0VodzZkTWpsUHF2VkNvM0c5emRCbzlIQWFEUTI2RFZkU0g1K1BwNTY2aW1zWExrU00yZk94TTAzMzR6YmI3Kzl5ZXVOY05wRTUzMU9GOVljR1NrdUxzWm5uMzJHU1pNbXVkeXZWcXZ4eVNlZm9LQ2dBRE5tekdqd2V2ZnYzNDgxYTlaZzllclZpSXFLOHVrNWtpUmg5T2pSVUtscXY2QkVVY1NTSlV1UW1wcUtjZVBHdVR6bWVIejkrdlVOeWx4ZGJKT2hneGxoUm9JTjJ5VGJwRkt4a0drZ3M2MjJvdlpIMkhmdTNJbURCdzhDQUxadjMrN3kyS2hSbzlDalJ3OHNXTERBN1hsTGx5NUYyN1p0WGU1NzY2MjNVRjFkamNzdXV3d1dpd1dTSkVHbjAwR3YxOE5pc2NnRnhLNWR1L0RmLy80WEkwYU13Si8vL0dlM2RmLysrKy80OGNjZmNmZmRkOHYzMVEwNEFLeGV2UnFuVHAzQ3RHblRrSktTY3NIWDZsaUhwM1hWVlZOVGc3S3lNcWpWYXZrK1VSUVJIeC92OHNHbDFXb2hDQUphdDI2TnYvLzk3L2pnZ3c5dzY2MjNOcmxZMGp2dFcrZDlUaGZtNzR3QWtBdm11bTFIcDlOaDVNaVJXTGR1SFNaTm1vU0VoSVFHcmRmUnZtSmlZbngramlBSTBHZzBXTFpzR1ZKVFV3SFlzNnJYNjZIWDZ3RUFyNzMybXB6UDNOeGNUSmt5aFcyU1pNd0lNeEpzMkNiWkpwV0toVXdEV1oxNmJ1azFUZXRFV2x4Y2pOZGZmeDAzM25najdyenpUcnoxMWxzNGUvWXNIbnZzTVZpdFZtaTFXaHcrZkJnQXNHclZLbWkxV3V6YnR3OExGeTUwTzBMdzdiZmY0cHR2dnNIVFR6K050TFEwekowN0Z6RXhNWmc1Y3lhRTg1MWR0Mi9manQyN2Q2TzB0QlFqUjQ3RU5kZGM0M0c3Tm16WWdPKysrdzd0MnJYRHNHSERQQzVUVUZDQXpaczNvM3YzN21qZHVyWGI0emZmZkRPc1Zxdkg1OTV6enoxdTk3VnAwd2JMbHkrWGIrL2Z2eC9QUC8rODIzS1BQZllZZXZUb0FhMVdDNDFHQTdQWmZvakRhRFNpZCsvZXlNcktRblYxTmFLam81djBBZVM4YjIyOGxsV0QrRE1qUnFNUmVyMWVic09pS01Kb05LS3Fxa291WWdjTUdBQ1R5UVNEd1NCL3dabE1KclJxMWNybk51RFBzNFROaFcweWREQWp6WU1aYVR5MnllYkJOdG44V01nMGtPUlVVS3ViMkkzVWJEYWpmLy8rR0RGaUJNeG1NNHhHSXpRYURheFdLMncyRzR4R294encyTmhZNkhRNitXeUU4eEdPSDMvOEVTKy8vREwrK3RlL29tL2Z2akFZRExqaGhodnc3TFBQb20zYnRuSlhxK3pzYk54MjIyMFlPSEFndEZxdDNIMnRydW5UcCtQdzRjTllzV0lGK3ZYcmgxYXRXcms4YnJQWjhPS0xMMEtyMWVMdmYvKzd4ek1zR28wRy9mdjNkeWxhZnYzMVZ5eFpzZ1R6NXMxeldlZTc3NzZMVTZkT3VUei84c3N2eDBjZmZRU2RUb2ZSbzBmanRkZGVRMnBxS2xRcUZTWk9uSWpxNm1xWDVjZU5HK2R5ZStIQ2hlamV2YnZIMStjTGpkTkxFbmtRcFVIOGxSR2J6ZWEyWHlkTW1JRE16RXprNU9TNExmL3h4eCs3M0Y2MGFCRzZkT2tDd0Y1NEh6eDRFQnFOQmlxVlN2NkNkYlM3blR0M2V0Mk9IajE2SURrNVdiN3Q2UDU1Ly8zM3kvZXBWQ3FZeldhWXpXYW9WQ3BNblRyVlpSMHFsUW9ta3drUkVSRyt2SFNQMkNaREJ6UENqQVFidGttMlNhVmlJZE5BZ2xBYmVKdll0TUN2WHIwYU8zZnV4TFp0MndEWWd5WUlBdTY5OTE1STUvL0lQLy81end1dTU5dHZ2NFhaYk1iS2xTdXhiTmt5UkVaR0lqNCtIbWxwYVhqbm5YZlF1M2R2QU1CZi92SVgrYlNweldiRDVNbVQ4YmUvL1EzOSt2VnpXVjlNVEF5bVRKbUNSWXNXNFk4Ly9zRGxsMS91OHZqcDA2ZVJsNWVIQng5ODBPUFpHTUIrNmpjNk90cWwrOXZaczJjQkFHbHBhUzdQaTRtSmNTdUc2aDVwVWFsVTh1bmZsU3RYUXF2VlFxMVc0OHlaTTVneVpRbzJiOTRzdjRjV2k4V2xTMXBqT0IrZFVuSDJsZ2J4VjBiVWFqWGVlT01OK2N6a3ZIbnpzSFRwVWtSRVJFQ3YxeU1pSXNKam4yWkhkcHpid0lrVEo3Qmt5UkxvZERvSWdpQS96MlF5QVFCZWYvMTF0Nzl2dFZwaE1CancxRk5QdVh3aENvS0FqUnMzdWkyL2FORWlSRVZGWWQyNmRkRHBkTmkwYVJOaVltSzhudFZzS0xiSjBNR01NQ1BCaG0yU2JWS3BXTWcwa0VZRldNNmZ5REJaSlVUcEd0OHlIM25rRVR6NjZLTVFCQUVuVHB6QVF3ODloRUdEQnVIdXUrOUdXbG9hckZZcjl1elo0L0c1enJPVDNYVFRUUmc0Y0NBNmRPaUExTlJVK1FlLzBXakVsMTkraVlzdnZoZ2FqUWEvLy82NzNCZDEzNzU5T0hmdUhDSWpJK1gxbUV3bWFMVmFxRlFxWEhubGxiajQ0b3ZkenNZQWpBWXFqd0FBSUFCSlJFRlVRSWNPSGVRUEtzQmVQTlE5YWlFMGNPN0doaXd2U1JJS0N3dlJwazBiaitzcExDeDBHei9VVUNacjdhR1RwcDU1Q3pmK3pJaWpMN09qTDNSQ1FnS2lvNk1oU1JJT0hqeUluajE3dWt3NGNlclVLY3lmUHg5VHAwNlZDM2dBR0Rod0lEWnMyT0MyL3BkZmZoay8vUEFEMXF4WjQvYll0bTNiOEovLy9BZXhzYkV1OTU4OGVSSTZuYzZ0V042OWV6ZFNVMU5SV2xvS3dINDBjY2VPSGVqZXZUc0VRWURKWkVLSERoMGE5MGFBYlRLVU1DUE1TTEJobTJTYlZDb1dNZzJrVXd1d25CK3daYlFDVVkyZnpFSU9ja1ZGQmViUG40K3NyQ3dVRlJYaC92dnZSOSsrZlRGdTNEaDVETWpZc1dOZG51dTRId0M2ZCsrTzJiTm5leHlUOHZMTEx3TUFSbzRjaWNXTEYrT2xsMTZTSHhzMGFCQjY5T2doMzU0NWN5Wk9uRGhSN3phUEdqWEs2MlBPczNzSWdvQ3Z2LzRhWDMvOXRkdHluc2JJT0daVGM3QmFyVGg3OXF5OHZuUG56a0VVUldSbVp1S2RkOTdCcmwyNzhNb3JyOGpMTzhiRjdOKy9IM1BuenNYczJiTnh4UlZYMVB0YTZtTnllaXQxYWg1R2FRaC9acVN1NHVKaXJGKy9IcGRkZGhubXpKbURwNTU2Q3BkZGRwbjhlSFoyTm5KemM1R1VsT1RUK3M2ZE8rZHkxTTZad1dBQTRENmdkTWFNR2REcGRDNWZ4QmFMQlVhakVjZVBIOGNERHp6Z2NvRGdrVWNlZ1NpS3NGZ3NXTDkrdmMrdnRTNjJ5ZERCakRBandZWnRrbTFTcVZqSU5GQzBybllLUGFQbnNld05rcDJkalhuejVrR3RWbVBPbkRtSWpZM0Z0bTNic0hUcFVwdytmUnJYWG5zdDNuampEYmZuMVEyOFhxL0g1TW1UWGJxQlRaNDhHVnF0RmlhVENTZE9uTURpeFl2clBWUHhqMy84QTVJa3VmUkYzYng1TTdadjM0NkZDeGNDQUtaTW1ZSTc3cmdEUTRZTWtaOG5paUxNWnJOYmQ3Q3Jycm9LOTkxM24zejc0TUdEZVBubGw3Rnc0VUtYV1VyZWZ2dHR0ekV5WldWbEx2MVZuM2ppQ2FoVUttemF0QWwzM0hFSHRtM2JodFdyVjh1RjFiWnQyM0RwcFpkaXdZSUZ1T1NTUzlDL2YzK3ZyOU1YUmt2dHY2UDkrSUVlRHZ5ZEVRQ29yS3dFQUR6ODhNTVlObXdZdW5Ycmh1VGtaT3pjdWRQbEMvSG8wYVBJek14RVJrYUdUK3M5ZGVvVWV2YnM2ZkV4eHhkaTNTTjdkYnNuN04yN0Y2KysraXE2ZGV1RzRjT0hZK25TcGJqKyt1dHg0NDAzZXYyeWJReTJ5ZERCakRBandZWnRrbTFTcVZqSU5GQmNoSURDS3Z0UmkrSnFFVzNpR2o4VzQvVHAwNWc1Y3liYXRHbURaNTU1Umc3ZTBLRkQwYjE3ZHlRbkowT2owZmcwME16YmxNWXFsUXBhclJhSERoMlN1NlBaYkRhOC8vNzdHREpraUV0aGs1bVo2Zlo4VVJUZHhyb2tKQ1Q0MUhVcklpSkNQc1VNQVBIeDhRQ0ExcTFidTR5UmlZeU1sUHZIT2lRbEpXSGR1blhRNi9YeVlIL0hGTTh4TVRHWVBYczJPbmZ1akJVclZnQUExcXhaZzQ4KytnZzllL2JFckZtekduUjlHMCtLcTJ1NzdzVkY4Q2hLUS9nckl6YWJEWHYyN01HV0xWdXdiOTgrQU1CVFR6MkZQbjM2QUxBWHlsOTg4WVhMMU9LLy92cXJ6MFZzZm40K1NrcEswTFZyVjQrUE95NjJGaDBkTGQ5MzdOZ3g1T1hsb2JpNEdDZFBuc1RCZ3dkaE5Cb3hkdXhZM0hMTExWQ3BWT2pjdVRQKys5Ly9ZdkxreVVoUFQwZmJ0bTJSbUpnSXZWNHZkOWxzRExiSjBNR01NQ1BCaG0yU2JWS3BXTWcwVUVxc2dPeHo5bjhYVlVtUUpQc2d1Y1pvMTY0ZG5uenlTZlRzMlJPMzMzNDdiRFpidldORlJGSEU3Tm16TVdqUUlJK1BMMXUyRE11V0xYTzczMUhrU0pLRUhUdDJZTTJhTmNqTHk0UEpaTUs5OTk1Yjd6WWVQMzRjN2RxMWE4Q3JndnkzR3NKNXpBOWc3NXJtWE1DcFZDcVgyMzM2OU1GUFAvMkVyNzc2Q29DOWUxMTVlVGtlZi96eEJvL1BxVXVTZ0tMcTJ1MVBpZVdIVDBQNEt5TkdveEd2dnZvcTJyZHZqM3Z1dVFkdnZmVVdPbmZ1TEQ5KzVaVlhZc09HRGRpL2Z6OHV2L3h5bEpXVnlYUC8rK0xiYjc4RllPK0g3VWwxZGJWYlY0U0tpZ3FzV0xFQ2JkdTJSZGV1WFRGOStuVDA3TmtUYXJWYXpsbDZlanFlZlBKSmxKU1U0SmRmZnNIeDQ4ZFJXRmlJcXFvcTNIbm5uUTEvSThBMkdXcVlFV1lrMkxCTnNrMHFGUXVaQm9yVkM0alVBZ2FMZldCY1NZMkVwT2pHTjg1TEw3MFVnUDBDVVdQSGp2VjZWZnFDZ2dKTW5qeTUzaXZNUHZyb295NWR2dXFPWjNudXVlZlF0V3RYM0hiYmJianNzc3RjamxoNFVsaFlpRC8rK01PbGU1aXZSRkZzMEJnWlR3UDM2NU9YbDRmLy9PYy9HRGx5SkQ3NzdEUGNmZmZkbURGakJ2YnYzKzgyQzF0RGxkUkk4cURIU0syQVdEMC9mQnJDWHhtSmpvN0dva1dMa0p5Y2pBTUhEcmc5M3FOSEQ4VEd4dUw3NzcvSDVaZGZqdjM3OXlNaUlnSlpXVmtYWEhkMWRUVTJiTmlBM3IxN0l6MDkzZU15bFpXVmJ2MnNMN25rRXF4Y3VSS2pSNC9HTDcvOGdnOC8vRkIrYk1tU0pXamZ2ajF1dmZWV2orUFZtbktGYUxiSjBNS01NQ1BCaG0yU2JWS3BXTWcwUWtxc0NxZEs3R2NRY2tyRi8yL3Z6cU9iS3RNL2dIOXY5blJObTlKYUxDMEtZaFZSbGlMSVFUeUNCZGxFQlVZMlJVVmNRTVE1aU9LQVdGSFozRmdFQmFub1VCa1pIVkZHY2VrNUlpTkNVZXNQUnRDaVphQWdsTll1ZEUrVDNIdC9mNFRjSmwxQzI2UzBOM3cvNTNoc3lYYVR2Ty96OW5sWFdFUDkyK29YY0kwNFpHUmtJQ01qdytmOWZHMHJ2SExsU3F4Y3ViTEoyNTk5OXRrVzdlYjE3cnZ2d21ReW5YY2J3aE1uVHFCTGx5NWVJeUZPcHhNREJ3NXMxamt5QU00N0ZVeVNKR1JuWjhOaXNjQmlzV0RSb2tYbzI3Y3Z4bzBiaDg4Ly94eUppWW00ODg0N3NXTEZDcnowMGt1TlRwTnJyaE9sZGFORDdFRnBuVURWRVY5emxRVkJRTDkrL2ZEOTk5OHI1YU5Qbno3Tm1sYTRkdTFhVkZaV1l0cTBhVTNlNSt6WnM0MmVPTzArSVhyTm1qWEtkTWNKRXlZb2paM1JhTVFycjd5aXpQYytkZW9VNXM2ZDY5ZmhiU3lUd1lkMWhIV2tvMkdaWkpsVUl5WXlyWEJwcElDOEV0ZlBoWlV5enRiSXNKajlLNlNDSUdEU3BFa05EcEp5S3l3c2JIQllVMzBQUGZSUWc4WCt2cXhZc1FLcHFha05SakNjVGlmZWZ2dHQ3TjY5RzNQbXpFRkVSSVRQNTNuLy9mZHg0c1FKdlB6eXk4cjByeGRlZUFFV2k4VnJwS1dwYzJUY2lvdUxzWDM3ZGt5WU1BRVdpd1d5TE9QdzRjTUFnS2VlZWdwaFlXRVlQWG8wUHZ2c001aE1Kc3lkT3hkRlJVWEs0eWRQbm93REJ3NWc0Y0tGV0xKa1NZT2QwSnFqdEVaVzVna0RRRUlrZzA5cnRFVWRhVXhxYWlyNjlPa0RwOU9KN096czg1WjVXWmJ4MWx0dlljK2VQWmd3WVlMUGVjOW56cHhCVWxKU283Y0pncUNjaWVEbW5xTGdQdlBJZlp0N08vVFdUbmxrbVF4T3JDT3NJeDBOeXlUTHBCb3hrV21GY0tPQXpwRUNUcGU1Q3VtUlFna0RrdndmbGFtdHJVVlpXVm1qdDFWV1Z2cDhyQ1JKaUl5TVZCYlhlMjdQRExncTQ1a3paNVFSbWZ6OGZPelpzd2M5ZS9aVUVwbkt5a3JzM2JzWEgzMzBFVTZkT29WcDA2Wmh4SWdSWHMrajArbHc4T0JCOU83ZEd4cU5CdVhsNVRoNDhDQmlZMk85Z2tOamdjWWRFQm9idmdWY214OTgvUEhIU0V4TXhIWFhYWWQ1OCthaHVyb2FJMGFNUUdwcUtwS1RrL0hycjc5aTkrN2RXTEJnUVlOTkVIUTZIZjcydDc5aC92ejUyTEJoQTE1NDRZVVdML3IvcmJDdUIrWFNTQTNDT0JUY0tvR3VJNTVsNXVqUm84cDVSMWFyRlZhckZWbFpXYWlvcUVCOGZEeisrT01QWmR2TWJ0MjZLWThyTHkvSG1qVnJrSldWaGFGRGgyTDY5T2xlcjFGWldhbjh0M2Z2WGhRVUZHRFlzR0dOWGsvOUU2STlTWkowM2s2SGxtQ1pERTZzSTZ3akhRM0xKTXVrR2pHUmFhVXJZclE0VSs2RUpBTm5hMlRrbFVwSWltcjlhVWVpS0dMNzl1M1l2bjM3ZWUvWEdNK0FrWk9UZ3pWcjFrQVFCR1d1NkxYWFhvdTB0RFN2eDhURnhlSG1tMjhHNEZxZzkraWpqNktvcUFnSkNRbElTMHRUMXU5NEdqcDBLREl6TTdGbnp4N2wzOExDd3ZEQUF3K2M5ejI2cDVOOS9QSEhHRFZxbE5kT2F3NkhBNTkrK2lsME9oMnV2LzU2V0N3V1RKdzRFVGZkZEpQWE5MU3Jycm9LcjczMkdnRFhsTGJzN0d5dkhoT3IxWXJseTVjak1qS3l4VWxNWG9tRXN6V3VBSzRSZ080eFBMM0tINEdvSXprNU9kaTdkeTkrL3ZsbkdBd0dHSTFHTEZpd0FFRERuZnBDUTBPeFpNa1NBSFZiZ3J1MzNOeTVjeWUyYk5tQ2lvb0tqQjgvSHZmZWUyK0RucmFDZ2dMTW5UdFgrZDFpc1RSSTVOMUVVY1NtVFp1VWpvTXhZOFlvZGREcGRHTDkrdlZLcDRGN0lhc2tTVTN1THRnVWxzbmd4anJDT3RMUnNFeXlUS29ORTVsV011bUJwR2dOamhXN3N1NGpCUkxDREVLckYvN2I3WFpNbXpidHZJdjlIUTVIbzdkUG1EQkJHVTd0MXEwYmhnd1pnajU5K2loSndJc3Z2b2pxNm1xdjNjUk1KcE95NXNaa01pa2pJUDM3OTIreTRqNzIyR09ZUFh1MlYwS2wxK3ViTmZ6YXZYdDNEQjgrSEx0Mzc4YXVYYnNhM0s3WDYzSDMzWGNyMXp4dTNEaWZ6M2Y4K0hHa3A2YzNXTVBqbnYvYUVzVlZNbzU0OUtCMGpkYkExUHFwc1lUQTFKR1ltQmhrWm1haWUvZnVXTFJvRVhRNm5kZEN6ZWJxMXEwYm9xS2k4TmUvL3RWcittWDkrNHdkT3hZbWt3bVhYMzQ1VWxKU3ZBNUljNU1rQ1VPSER2VzY3WTQ3N2xCK0h6Tm1qTmNaQmlFaElSZzJiQmhFVVd4Umc4Z3lHZnhZUjF4WVJ6b09sa2tYbGtuMUVPU1c3cE1iQk9iUG5ZM1VXMGRoK01qUmZqMlBKQU0vbmhSUld1MzZDUFZhWUVDU0ZxR0dsaWN6ZHJzZE9wMnV5UW9qeTdLeTc3cS8yd3NIQzFFVVVWcGEydWg2bTVhb3NzdllueWNxdTR0RWhRaEk2YUtGNWlMK21PZlBuWTNMdTErQlIrWTg3dGZ6QkxLT1hFeFlKanUranRpT1hFeFlSeHBpM0c1ZkxKTnRUMmprRDJDT2QvbEJJd0M5TDlYQ2ZDN2Jkb2pBL2p3UnhWVXR6dzBOQm9QUHJGOFFCQmdNQmlZeEhyUmFyZDlKVEhHVmQrQXg2MTNmS1FOUFlBU3lqbHdzV0NZdkxxd2pMY2M2MHJaWUpsdU9aYkw5TUpIeGswRUw5RW5RUW52dWszU0lRUFpKRVhtbGt1OEhVcnZMSzVHUWZiSXU4R2cxcnUvUzRQKytEZVNCZGFUNVdDWXZUcXdqemNjNmNtR3dURFlmeTJUN1lpSVRBT0ZHQVFPUzZub3ZaQUE1QlJMMjU0bktnaS9xT0VwclhEMG5PWVVTM04rT1dlOGFPdWVCVlcyRGRjUTNsa2xpSGZHTmRlVENZNW4waldXeVkrQmkvd0FKTndvWTJGV0hBNmZxNXBXZVBWZklZOE1FSkVacEVCMGlnRFBEMm9jc3UwN1pQVkVxZWUzdERyam1zZmErbEwwbmJZMTF4QnZMSk5YSE91S05kYVQ5c1V4Nlk1bnNlSmpJQkpCQkM2UjAwU0szU0VKZWlRVHBYQmt2ckpSUldDbENyd1U2aFFxd2hycDJzVERxQUtOT2dJN2pZZ0hsbElCYXA0eGFKMkJ6QU1WVkV2NnNrcFZoWHplTjROcFJwRnVNaHZOWUw1Q0x0WTZ3VEZKenNZNndqblEwTEpNc2t4M1pSWnZJWkg2eHMyMWZRR3VHRU4wZGNsamR5ZllPRVRoZEx1TjBlZU5ud2RDRkkxU2VobHlTaTJQL3E4R3hadHpmMzUySjFPaC91Yi9qcTg4L2E3c1hZQjN4MHRJeUtRZ0MrcVpjRDZ1ZkcxNVE2N0VkdWJBWXQ4K1BjZnZDWXR4dWZ4ZHRJZ05jZ0VZSVFKZzFIdkhKQXhGM1dTK1l3cTF0L25yVXRKcnlFaFFlL3kveWY4MUNaVWwraXg1N01UYUlBT3RJVy9PblRBS0FKU3FLRFdJN1l4MXBXNHpiTGNjeTJiWVl0enVXaS9JY21mWlNVU3Vqc0VKR3VVMUdsUjJ3aXpKRUNjb3dMUVdHUm5EdEdtTFFDZ2cxQUJFbUFiSGhBaGZmdFVDZ3pzaG9xV0N0SXl5VEZDaXNJOVFVeHUzQVlwbnNlQm83UithaUhwRzUwTUtOckFCRXZyQ09FUG5HT2tJZERjc2t0U2VWTDhVaUlpSWlJcUtMRVJNWklpSWlJaUpTSFNZeVJFUkVSRVNrT2t4a2lJaUlpSWhJZFpqSUVCRVJFUkdSNmpDUklTSWlJaUlpMVdFaVEwUkVSRVJFcXNORWhvaUlpSWlJVkllSkRCRVJFUkVScVE0VEdTSWlJaUlpVWgwbU1rUkVSRVJFcERwTVpJaUlpSWlJU0hXWXlCQVJFUkVSa2Vvd2tTRWlJaUlpSXRWaElrTkVSRVJFUktyRFJJYUlpSWlJaUZTSGlRd1JFUkVSRWFrT0V4a2lJaUlpSWxJZEpqSkVSRVJFUktRNlRHU0lpSWlJaUVoMW1NZ1FFUkVSRVpIcU1KRWhJaUlpSWlMVllTSkRSRVJFUkVTcXcwU0dpSWlJaUloVWg0a01FUkVSRVJHcERoTVpJaUlpSWlKU0hTWXlSRVJFUkVTa09reGtpSWlJaUloSWRaaklFQkVSRVJHUjZqQ1JJU0lpSWlJaTFXRWlRMFJFUkVSRXFzTkVob2lJaUlpSVZJZUpEQkVSRVJFUnFRNFRHU0lpSWlJaVVoMG1Na1JFUkVSRXBEcE1aSWlJaUlpSVNIV1l5QkFSRVJFUmtlcm8ydnNDaUlqY0ttcGxGRmJJS0xmSnFMSURkbEdHVXdKa3ViMnZMTGdJQXFEVEFBYXRnRkFERUdFU0VCc3VJTndvdFBlbEVaSEtNRzc3eG5qYnRwaklFRkc3cXFpVmNhcE1SbUdGaEJwSGUxL054VUdXQVljSU9FVFhIeDZGbFRKeWl3Q3pIb2dOMXlBaFVrQVlHMWtpYWdMamR2TXgzcll0SmpKRTFDNXNEdUQzSWhHbnk5aHQxMUhVT0lDOEVnbDVKVURuU0FGWHhHaGgwcmYzVlJGUlI4RzRIVGlNdDRIQlJJYUlMaWhKQm5LTEpPU1ZTSkRxdFlWNkxkQXBUSUExVkFPVERqRHBBS05PZ0phcitRSktsSUJhcHd5YkU3QTVnZUlxQ1g5V3luQ0lkZmM1WFNialRMa1RTZEVhZEkvUlFNTU9RNktMRnVOMjZ6SGV0aTBtTWtSMHdkaEY0TUFwRWFYVjNpMWhiSmlBeENnTm9rTUVDQXpnYlU2ckFVSU1Ba0lNcnQ4N1IyZ2h5MEJKdFl3VHBSSUtLMTNmanlRRHg0b2xuSzJSMGZ0U0xRemFkcnhvSW1vWGpOditZYnh0VzB4a2lPaUNxS2lWOFg5L2lGN3pxUzFtQVZmR2FtQXhzeFZzYjRJQVdFTUZXRU8xS0syUjhWdWhxMEVGZ05KcUdWbkhuZWlUb09VQ1ZhS0xDT04yMjJDOERSd08vQkZSbTZ1b2xiRS9yNjR4RkFBa3gya3dJRW5MeHJBRGlqSUxHSkNrUlhLY0J1NXZwOFlCN004VFVWSEx1ZkZFRndQRzdRdUQ4ZFkvVEdTSXFFM1pSZUQvL2hBaFNxN2Y5VnFnWHhjdGtxSVlmanE2cENnTituWFJRbjl1aW9Nb3ViNUx1K2o3Y1VTa2JvemJGeDdqYmV1d1JCSlJtNUZrMTl4cWQ0K2VYZ3NNU05MQ0dzcmVQTFd3aHJwNkM5Mk5hNDNEOVozV1gvQkxSTUdCY2J2OU1ONjJIQk1aSW1venVVV1Nza0JVQUhCZFp5MUNEV3dNMVNiVUlPQzZ6bHBsMmtOcHRZeWpSVks3WGhNUnRRM0c3ZmJGZU5zeVRHU0lxRTNZenUyUjczWmxuSVk5ZWlwbURYVXQ4SFU3WGlMQnhvUHdpSUlLNDNiSHdIamJmRXhraUtoTi9GNVVOeHh1TVF1Y1d4MEVrcUxyZGlweW55dEJSTUdEY2J2allMeHRIcFpRSWdxNGlsclo2K1JuejU0bFVyY2VIdC9scVRJSmxkeFZoeWdvTUc1M1BJeTM1OGRTU2tRQmQ4cWpNWXdORTdoVlp4Q0pNZ3VJRGF2N1B2OG9ZOE5LRkF3WXR6c2V4dHZ6WXlKRFJBRlhXRkUzQko3SXFRbEJ4L003TGF4Z3cwb1VEQmkzT3liR1c5OVlVb2tvb0NwcVphOXRPNk5EMktzWGJLSkRCSS90UVdVZTJrYWtjb3piSFJmanJXOU1aSWdvb0R4N2pEcUZDUkRZSGdZZFFRQTZlZXhreEY1Q0luVmozTzY0R0c5OVl5SkRSQUZWYnFzTHN0YlF3SVNZZ3djUFl0V3FWU2dySy9QN3VTVEovNTFmZnZycEo5eC8vLzJ3Mld4K1AxZDlPM2Jzd0p3NWMzRDI3TmxtM2QvaGNHRExsaTA0YytZTUFFQVVSVGdjRHNoeTJ6WjJudCt0NTNkT1JPcHpNY1J0WHpJeU1uRDgrSEdjT25VS3p6MzNIT3gydTg5cldiOStQYkt5c2hxOVBTc3JDNTkrK3FuUDUyZ3B4dHVtNmRyN0FvZ291RlI1eEc1VGdDTE10bTNiRUIwZGpjaklTTWl5REZtV0lZb2lBRUN2MXpmN2Vjckt5akJ2M2p5TUd6Y09ZOGVPVmY3ZFpyTmg4dVRKZVBYVlYzSFpaWmNCQU94Mk93d0dRNlBQSThzeUNnc0xsZHZ0ZGp1T0hUc0dzOWtNalViVDRMNTJ1eDJ4c2JFSUR3OC83elZXVlZVcHo5VWNHbzBHMjdadHc0MDMzZ2pBMVlndVc3YnN2SS9idm4xN2l6Njcra3dlRDYwS1hIdE5STzBnbU9QMnp6Ly9qS2VmZnJyUjZ3c05EUVhnaW9kZHUzWkZRa0lDZnZqaEIraDBUWDhJbVptWjJMbHpKOExEdzVYWEZVVVJack1aRVJFUlNFOVBSM3g4UEVhUEhxMDh4dUZ3UUtmVFFXamxVQmZqYmRPWXlCQlJRTm5GdXQ2aVFEU0kzMzc3TGY3NzMvOENBTDc1NWh1djI4YU1HWU9ycnJvS0w3MzBVb1BIdmZubW0waElTUEQ2dDgyYk42T3FxZ3I5Ky9kWFJpME1CZ09NUmlNY0RvZlN1TzdidHcrYk5tM0NyYmZlaW9rVEp6WjRicTNXTldIWm5iU1VscFppM3J4NVB0L0hva1dMTUhEZ1FBQ3VaRVVRQkpqTjVnWU5tL3U1NnpmR3NpekQ0WENndXJvYUZvdWx3ZjNkRFc5S1NncTJiTmtDblU2SHlzcEtHSTFHR0kxR1ZGZFhZK1hLbGNqTHk4TWpqenppVnhJREFFYVA3OWJ6T3ljaTlRbm11TzIrUFQwOUhRQnc1c3daTEZ5NEVBQ1FuNStQK1BoNDZIUTZSRVJFS0hGVW85Rmc5KzdkRUFRQmd3Y1BWbUo5VVZFUk5tL2VETFBaakE4Ly9GRHBFSEk0SEpnNGNTSXNGZ3Z5OC9OeDVzd1pqQnMzRGdDVUpHN3IxcTJJaUlobzFlZkplTnMwSmpKRUZGQk9qeGtBUnAxL0U2MkxpNHZ4eGh0dllQVG8wWmc2ZFNvMmI5Nk0wNmRQNCttbm40YlQ2WVJlcjhjdnYvd0NBSGozM1hlaDErdngwMDgvNGVXWFgyNlFDT3pldlJ0ZmYvMDFubnZ1T1Z4eXlTVklTMHREV0ZnWW5uamlDU1daK09hYmI1Q1ZsWVhTMGxLTUhEa1N3NFlOODNxT21wb2FyK2QxSnhkUlVWSDQ0SU1QWURRYUc0eklpS0lJdTkzdWxUaDg4c2tuMkxwMXE4LzM3dG56Nk1scXRlTGRkOStGSkVsd09Ceks5Y2l5REp2TkJwUEpCS1BSQ0FCWXVuUXA5SG85WnM2Y2lXWExsa0dyMVdMMTZ0V0lqNC8zK2RyTjRmbmRpanlualVqVmdqbHV1enQ3NHVMaUFMaEdSd0RnbFZkZWdTUkpTRXRMZzBhalVlS20yMWRmZllYaTRtTGNjTU1OMEdnMHFLaW93SklsUzZEVDZmRFdXMjloM2JwMUVFVlJTWXBLU2tvd2E5WXNqQnMzRGxPbVRNSFNwVXZSdVhOblRKMDZGWGE3dlZrajhrMWh2RzBhRXhraUNpalBwUmxhUDZkYTIrMTJwS1NrNE5aYmI0WGRib2ZOWm9OT3A0UFQ2WVFvaXJEWmJFb2pGUjRlRG9QQmdKQ1FFQUR3U2lqMjc5K1AxYXRYNDhFSEgwVHYzcjFSVTFPRFVhTkc0Zm5ubjBkQ1FnSW1UWm9FQU1qTnpjVmRkOTJGZ1FNSFFxL1hLOU1nM082OTkxNVVWVlVwdjd1VGpUbHo1bURFaUJHTnZnZXRWdHRnbXRqWXNXTXhmUGh3NlBYNkJpTXlPM2Jzd1B2dnY5OW9vaU9LSXB4T0p3RGcrUEhqZU95eHg1VGJIbm5rRVFEQWh4OStDSlBKQkFDWU5Xc1dGaTVjaUZtelpxRnYzNzU0K3VtbmxkdjhwZlA0YmlWMkVCS3BXakRIN2FiV0MvYnQyeGR2di8wMmFtdHJBY0JyT2xscGFTa09IVHFFZWZQbVFhL1hvNktpQXZQbnowZCtmajZXTEZtQzhQQndKQ2NuWSt2V3JYQTZuZEJvTkZpK2ZEbDBPaDJtVHAyS2tKQVE5T3JWQ3p0MzdzVEREeitzdk4vV1lyeHRHaE1aSWdvb1FhaHJGRVhKdjBieDczLy9PNzc5OWx2czJyVUxnS3RCRWdRQjk5MTNuOUk0TFY2OCtMelBzM3YzYnRqdGRyenp6anZZc0dFRHpHWXpJaU1qY2NrbGx5QWpJd1BYWG5zdEFPQ0JCeDVRcGpXSW9vZ1pNMmJnc2NjZVE5KytmUUVBSzFhc1FGaFlHRmF0V29VREJ3NGdJeU1EVHFjVE9wM09hNHBEZlo1enczVTZIY0xEdzV2c25YUDNDcDV2Q2tLWExsMlFucDZPdzRjUDQ5VlhYOFdLRlN0Z3RWcWgxK3N4WnN5WUJ2ZlB6czdHaEFrVGxOODNidHlJenAwNyszd05Yeng3Y0RYYzRZaEkxWUk1YnJzM0NpZ29LQURnR2pFQ2dHdXV1UVoydXgwNU9Ua0F2Sk9venovL0hCRVJFUmcwYUJBQVY4STFmdng0bU0xbVhIZmRkZGk4ZVRPaW9xTHc0SU1QS28rZE1tVUtuRTZua3BRTkdqUUl5Y25KZmljeEFPT3RMMHhraUNpZ2RCckFjYTVEck5ZcEk4VFErcWc3Yjk0OFBQbmtreEFFQWNlT0hjT2NPWE13ZVBCZ1RKOCtIWmRjY2dtY1RpZCsvUEhIUmgvcnVjdk5iYmZkaG9FREI2SnIxNjZJaTR0VGtnV2J6WWJNekV4Y2ZmWFYwT2wweU1uSlFWUlVGQURYem1SRlJVVmVveWxkdTNhRkxNczRmdnc0QU1CaXNjRHBkR0xIamgxNCsrMjNtL1YrYnI3NVp1WDMydHBhR0F5R1ppMEFGVVVSa2lRcHlaSmVyMGRjWEp6eXg0SzdnUWRjbzBETGxpMkQxV3BGWldVbDVzNmRxOHdQcjYydHhheFpzNXJjeUtDNWFwMTEzWUwrOXVBU1Vmc0s1cmp0bmtvMlk4WU1yOWZxMUtrVDR1TGlsRkYyenpqODNYZmZZZmp3NFY2ak5LbXBxY3JQLy83M3YzSGZmZmZobGx0dUFRRHMzYnNYUzVjdWJYU3pGMW1Xc1duVEppVSt0d2JqYmRPWXlCQlJRQm0wQWh6bkZpUGFuRUNJSDM4dnV4dVI4dkp5ckZ5NUV0ZGNjdzMrL1BOUHpKdzVFNzE3OThhRUNST1VMUzd2dlBOT3I4ZDZibjJabkp5TUJRc1dLTk95UEsxZXZSb0FNSExrU0x6Kyt1dFl0V3FWY3R2Z3dZTngxVlZYZWQzL3lKRWp5dGJJenp6ekRIcjA2SUd4WThkaTBLQkJTbEtTbjUrUEo1OThFbHUyYkFGUU55SVRGaGJtOVZ6ang0OXY4cjAzTnFweTIyMjNLVDJBYnRuWjJRQ0FUWnMyNGZMTEw4Yzk5OXdEalVZRHE5V0t1TGc0cFVGM3p3OFAxSmJSdFI0ZnBVSExMa0lpTlF2bXVOMnJWeTk4K3VtbkFGeHgxWE5EZ1kwYk4wS3IxV0x0MnJWZVNjanExYXNieEVxNzNRNnRWZ3VOUmdPZFRnZXRWZ3RSRkNHS29qSmxkOGVPSFY2UGNlK1k1bi9IVWQzUGpMZmVtTWdRVVVDRkd1cTJoN1ExYkg5YUxEYzNGOHVYTDRkV3E4WENoUXNSSGg2T1hidDI0YzAzMzhUSmt5ZHh5eTIzS0tNTm5xeFdxOWZ2UnFNUk0yYk13UFhYWDYvODI0d1pNNkRYNjFGYlc0dGp4NDdoOWRkZmI3QmpUbjJabVpuUWFEU1FKQWxKU1VuNDVKTlBNRzdjT0svZU5uY1BuN3VYc0NsdnZmVVdEQVpEZzE2OCttUlpoaVJKRFJyRDA2ZFBJejgvSHdBUUV4T0RUejc1QkhmY2NZZnkzancxbGhqNXcrYW8rem5VdnphYWlOcFpNTWZ0M054YzdOeTVVMWxIYUxQWlVGWldob2lJQ0dpMVd1VGs1TUJtc3lFa0pFUkpYajc2NkNQODVTOS84WHFleFlzWDQ5Q2hReEFFQWJJczQ0MDMzc0NiYjc2SklVT0dLQ016VGNYWjFtNjc3TVo0MnpRbU1rUVVVQkVtQVlXVnJwNjk0aW9KblNOYVB6LzQ1TW1UZU9LSko5QzVjMmRsZ1NVQTNIenp6VWhPVGthblRwMmcwK21hdFlDOXFXUkJvOUZBcjlmajBLRkR5clFHVVJTeGJkczJEQmt5eEt1QkxDb3F3cTVkdXpCZ3dBRHMyN2NQOTl4ekQ3NzU1aHZzMjdjUFVWRlIrUHp6ejNIUFBmY28wNytjVGlmV3JWdUhIajE2WU9USWtRMWV1N0hkdzc3OTlsdDgrZVdYU0V0TDgzbVdBZUE2KzZCUG56N1l0V3NYaGc0ZGlwTW5UeW9MVjlldlg0L1kyRmlVbDVmai92dnZ4NGNmZmdqQTFZaFBtemJ0dkovWCtSUlgxVTBCaVRDeGg1Qkl6WUk1YnA4OWV4WmZmZlVWSG4zMFVRREE0NDgvRGdEWXVuVXI5dTdkaTAyYk5zSGhjQ0EwTkZSSlpIYnMySUc4dkR6TW5UdFg2VUJhc21RSjlIbzl0bTNiaG95TURFeVpNZ1U2blE0VEowN0VnUU1IQUxqT3B2RjArUEJoTEZteXBObWZYVk1ZYjV2R1JJYUlBaW8yWEVCdWtldm5QeXRseUxKcklXbHJkT25TQmM4ODh3eDY5dXlKU1pNbVFSUkZuejFia2lSaHdZSUZHRHg0Y0tPM2I5aXdBUnMyYkdqdzcrN0dVcFpsL09jLy84RS8vdkVQNU9mbm83YTJGdmZkZDU5eTIvcjE2eEVSRVlIVTFGVHMyN2NQQm9NQnk1Y3ZSMEw2SDlSWUFBQUxSRWxFUVZSQ0F0YXRXNGVmZi80WlZxc1Y1ZVhsQUZ4VExNckt5cENlbm81Ky9mb2hOamJXNjNXLy9QSkxEQnMyREtXbHBTZ3VMa2FQSGowUUh4K1Bnd2NQNHIzMzNzUDA2ZE1CQUwvKytpdlMwOU94ZVBGaVpST0Fnb0lDWkdabVlzR0NCZGkxYXhjaUlpS3dZc1VLNWJtTlJpTk1KcE15VlNOUXU1VzVQZ3ZnejZxNk9kdXg0V3hZaWRRc1dPTTJBSyt6WVFEZ3BaZGVnc1Zpd2FwVnEvRDc3Ny9qOGNjZngrdXZ2KzYxcm1icDBxVllzR0FCVnE1Y2lVV0xGZ0Z3bmUxbHQ5dnh4UmRmUUJBRUhEeDRFSWNPSFVKRVJJUXlkZGQ5d0taYmN3ODI5b1h4MWpjbU1rUVVVT0ZHQVdZOVVPTndMUjR0cVpaaERXMTk0TzNYcng4QVZ5Tnk1NTEzS2x0dTFsZFFVSUFaTTJiNG5Jdjg1Sk5QWXNpUUljcnY5YWNCdlBEQ0MralJvd2Z1dXVzdTlPL2YzNnRST256NE1INzQ0UWNzWHJ6WWEzZXloSVFFT0J3T2ZQZmRkeGd6Wmd3aUlpS1VSQVlBWnM2Y2lVY2VlUVJyMTY3Rjg4OC9yL3o3TDcvOGdyVnIxeUl5TWhKSGpoekJCeDk4Z0k4KytnamR1M2ZIOE9IRDhhOS8vUXMzM0hBRGV2VG9nYmk0T0JRVkZXSHg0c1ZZdG13WnpHWXo5dTdkQzdQWmpKU1VsRWJmYTIxdExXdzJtOUxEV1AvLy9paXBscFdGd1dhOWdIQWpHMVlpTlF2V3VOMlk4UEJ3eE1mSHcycTE0cUdISHNKdnYvMkdidDI2ZWQwbk1URVJpeFl0YW5DMnpMWnQyOUNwVXlmVTFOVGdwcHR1d2hWWFhJR05HemZpNFljZmJ2VGFBb0h4MWpjbU1rUVVjTEhoR3VTVnVJYkNUNVJLc0liNnYvMmtScU5CUmtZR01qSXlmTjdQMTFhWEsxZXV4TXFWSzV1OC9kbG5uMjF5cnZVMTExeURsMTkrR1ZkZWVhVXlqY0R0NjYrL2hzMW13KzIzMzk3Z2NmSHg4Umc2ZENpKyt1b3I3TjY5R3pmZGRCTUExM2t2OGZIeEdEQmdBSEp6Y3dIVW5VQTllZkpraElXRklTa3BDUUFRSFIyTnhZc1g0NGtubnNDeVpjdVFscGFHMjIrL0hRa0pDVTFPUDVzMWE1Ylg3NTViTC92clJHbmROQWYyRGhJRmgyQ00yNzdNbmowYkFKQ2VudDVvaDlEVlYxL3Q5ZnVQUC82SWYvN3puMGhMUzFPdVovcjA2ZWpWcTVlU2lMbW44TG9kT25RSWFXbHBMYjQyVDR5M3ZqR1JJYUtBdXpSU1FGNko2K2ZDU2hsbmEyUll6UDRGWUVFUU1HblNwQ2IvSUM4c0xHend4M3Q5RHozMFVJTkZvNzZzV0xFQ3FhbXB5bmtFVjE1NUpRRHZBOVlrU2NLMmJkc3dhdFFvV0N5V0JyY0R3TzIzMzQ2alI0OHF1NWJsNU9UZysrKy94K3paczcybVhMaC9qb21KVWFaR1pHWm1vcWlvQ09QSGo4Zk1tVE94YnQwNlpHVmxZZENnUWVqZnYzK1QxNTZlbm82NHVEaVVsNWRqeXBRcHlxNDlOcHZOcjZTbXRFWlc1dElEUUVJa0cxYWlZQkNzY2R1dHBNVDE1alp1M0lpS2lncTg5dHByT0g3OE9MS3pzNVVSbGZxV0xGbUNTWk1tb1ZPblRsaTJiQmx1dlBGR1piUUpjRTFidS83NjY1WE9yZnBUZU91UDZMUVU0KzM1TVpFaG9vQUxOd3JvSENuZ2RKa3JBQjhwbERBZ3lmL2V2ZHJhV3BTVmxUVjZXMlZscGMvSFNwS0V5TWhJWlM2ejV6YWZnS3ZCUFhQbWpOS3psNStmanoxNzlxQm56NTROR2tUMzRsSkprcURSYVBEY2M4L0JZckVnTHk4UFdWbFp5TTNOOVdyUUVoTVRsZTFDQWRlT09GRlJVY3BPTis1UmxkTFNVcStkenV4Mk96Nzc3RE1VRkJSZy9QanhHRGx5SkJJVEU5R3paODhHMStLWlBEWDFNd0RsWU03V0h0TDJXMkZkNytDbGtScUVjWm9EVVZBSXhyaDk5dXhaNWF3dDl6azJpWW1KU0VsSlFVVkZCWll2WDQ3YmJyc04wZEhSWHM5YlZWV0YwdEpTZlAvOTl4ZzhlREI2OU9pQkJ4OThFRGZlZUtOeVhZM0YyYWFtbHRXUHc4M0ZlSHQrVEdTSXFFMWNFYVBGbVhJbkpCazRXeU1qcjFSQ1VsVHJUL0lTUlJIYnQyL0g5dTNiejN1L3huaWVSWkNUazRNMWE5WkFFQVJsbE9UYWE2OXRNQVVnTGk3TzZ3QkxOM2RqNm5BNFlEUWEwYVZMRndDdXh1cTk5OTVEZEhRMDdyMzMzaWF2Y2Y3OCtUaDY5S2d5bGV5S0s2NkFJQWk0Kys2N0c5eFhFQVE4K3Vpanl0UUZ6eVNtL3JXNHI4SHp2YnIvM2VsMDR1REJnL2pzczg5dzlkVlhLNk5ITFpGWEl1RnNqYXRCMWdoQTl4aWV6RVlVVElJdGJrZEdSdUxvMGFNWU1XSUVVbE5Ua1p5Y0RNQzFOdWVwcDU2Q3hXTEIxS2xUbGNmR3hNUWdQRHdjZDkxMUZ3RFhGdm9EQmd3QUFJd1lNVUs1bnlSSlh0ZnN2czZtZGkxcjZ2MzV3bmpiUEV4a2lLaE5tUFJBVXJRR3g0cGRQVXBIQ2lTRUdZUldMeUMxMisyWU5tM2FlUmVOdXY5d3IyL0NoQW5LbXBOdTNicGh5SkFoNk5PbmovSUgvWXN2dm9qcTZtcXZuak9UeWRUb3lFV3ZYcjN3Mm11dmVTMzZCNENJaUFoczNicTF3Y0dYOWVuMWVxVkJCVndMWTdkdTNkcG9yMlZvYUtqUDgyaU1SaVBlZWVjZHI4Umt6Wm8xeW5rTVpyTVo5OTkvUDJSWlJzK2VQZEd0VzdkV0pUSEZWVEtPZVBRT2RvM1d3S1QzOFFBaVVwMWdpOXVDSUdETm1qVU50bkdPaUloQVNrb0tKaytlN0xYTzBHUXlJVDA5WFptR1pyVmFHOTE1ek9Gd2VDVlo3ZzZscG5ZdGEreFFUMThZYjV0UGtGczcza1ZFUVd2KzNObEl2WFVVaG84YzdkZnpTREx3NDBrUnBkV3VNS1BYQWdPU3RBZzF0THhSdE52dDBPbDBUWjRySU1zeUhBNEg5SHE5MzRlUGtiY3F1NHo5ZWFLeWMwNVVpSUNVTGxwbytERVRkUmlNMnhmT3NXUEhFQlVWcFNSVW9pakM0WEEwV0NNalNSTHNkanVNUm1PejN4L2piZE9FUmo1RWpsTVJVWnZSQ0VEdlM3VXduK3RKY29qQS9qd1J4VlV0N3o4eEdBeE5Ob2FBcStmTllEQ29xakZVZytJcTcwYlZySGQ5cDJ4VWlZSVQ0L2I1WFhiWlpWNGoyMXF0dHRHenVqUWFEVXdtVTdQZkgrTnR5ekdSSWFJMlpkQUNmUkswMEo2TE5nNFJ5RDRwSXM5alMwbnFtUEpLSkdTZnJHdFV0UnJYZDJud2YvMHZFWFZnak5zWEh1TnQ2ekNSSWFJMkYyNFVNQ0Nwcm9kUEJwQlRJR0YvbnFnc1pxU09vN1RHMVN1WVV5akIvZTJZOWE3cEpUeU1qZWppd0xoOVlURGUrb2VML1lub2dnZzNDaGpZVlljRHArcm1YcDg5RjhCand3UWtSbWtRSFNKQVpUTU1nb1lzdTA2UVBsRXFlWjFiQUxqbWFQZStsRDJEUkJjYnh1MjJ3WGdiT0V4a2lPaUNNV2lCbEM1YTVCWkp5Q3VSSUoyTDM0V1ZNZ29yUmVpMVFLZFFBZFpRMXc0dFJoMWcxQW5RY2V3NG9Kd1NVT3VVVWVzRWJBNmd1RXJDbjFXeU1xWEJUU080ZHN2cEZxUGhIRzJpaXhUanRuOFliOXNXRXhraWFsVG1GenZiOWdXMFpnalIzU0dIZFZiK3lTRUNwOHRsbkM1ditaNzdGRmhDNVduSUpiazQ5cjhhSEd2Ry9mM2RLWW1JL01lNHJVNHRqYmVDSUtCdnl2V3d4c1MwK2JWMWRFeGtpS2hKYmQ0b0FnaXp4aU0rZVNEaUx1c0ZVN2kxelYrUG1sWlRYb0xDNC85Ri9xOVpxQ3pKYjlGam1jZ1FkUXlNMityZ1Q3d0ZBRXRVRkJNWjhCd1pJdXBBS21wbEZGYklLTGZKcUxJRGRsR0dLRUdaeWtDQm9SRmNPK0lZdEFKQ0RVQ0VTVUJzdU1DRnBVVFVZb3pidmpIZUJrNWo1OGd3a1NFaUlpSWlvZzZOQjJJU0VSRVJFVkZRWUNKRFJFUkVSRVNxdzBTR2lJaUlpSWhVaDRrTUVSRVJFUkdwRGhNWklpSWlJaUpTSFNZeVJFUkVSRVNrT2t4a2lJaUlpSWhJZFpqSUVCRVJFUkdSNmpDUklTSWlJaUlpMVdFaVEwUkVSRVJFcXNORWhvaUlpSWlJVkllSkRCRVJFUkVScVE0VEdTSWlJaUlpVWgwbU1rUkVSRVJFcERwTVpJaUlpSWlJU0hXWXlCQVJFUkVSa2Vvd2tTRWlJaUlpSXRWaElrTkVSRVJFUktyRFJJYUlpSWlJaUZTSGlRd1JFUkVSRWFrT0V4a2lJaUlpSWxJZEpqSkVSRVJFUktRNlRHU0lpSWlJaUVoMW1NZ1FFUkVSRVpIcU1KRWhJaUlpSWlMVllTSkRSRVJFUkVTcXcwU0dpSWlJaUloVWg0a01FUkVSRVJHcERoTVpJaUlpSWlKU0hTWXlSRVJFUkVTa09reGtpSWlJaUloSWRaaklFQkVSRVJHUjZqQ1JJU0lpSWlJaTFXRWlRMFJFUkVSRXFzTkVob2lJaUlpSVZJZUpEQkVSRVJFUnFRNFRHU0lpSWlJaVVoMG1Na1JFUkVSRXBEcE1aSWlJaUlpSVNIV1l5QkFSRVJFUmtlb3drU0VpSWlJaUl0VmhJa05FUkVSRVJLckRSSWFJaUlpSWlJaUlpSWlJaUlpSWlJaUlpSWpxK1gvdWRRcFFJUlRNZXdBQUFBQkpSVTVFcmtKZ2dnPT0iLAoJIlRoZW1lIiA6ICIiLAoJIlR5cGUiIDogIm1pbmQiLAoJIlZlcnNpb24iIDogIjE0Igp9Cg=="/>
    </extobj>
    <extobj name="C9F754DE-2CAD-44b6-B708-469DEB6407EB-6">
      <extobjdata type="C9F754DE-2CAD-44b6-B708-469DEB6407EB" data="ewoJIkZpbGVJZCIgOiAiMTU1NjA5Nzk1ODQwIiwKCSJHcm91cElkIiA6ICIyNjY1ODY2OTIiLAoJIkltYWdlIiA6ICJpVkJPUncwS0dnb0FBQUFOU1VoRVVnQUFBMlFBQUFHWENBWUFBQURjY1pOV0FBQUFDWEJJV1hNQUFBc1RBQUFMRXdFQW1wd1lBQUFnQUVsRVFWUjRuT3pkZDNoYzFaay84Tys1WldiVUpWdVdaTXRGYm5MdkhUREZnRzFDUzhDRUpaQ3lwQWRJMi9UOXBXZkpibUN6S1VCQ2xteElOdGswU3VnWWc4RzRZeHZjZTVNdFdaSmxTN0w2ek56eSsrUE1IYzFvWnRRczYycEczOC96OEdDUE5hTTdNK2U5OTc2bnZFZll0bTJEaUlpSWlJaUlMaWtoaE9qNG1PTEdnUkFSRVJFUkVSRVRNaUlpSWlJaUl0Y3dJU01pSWlJaUluSUpFeklpSWlJaUlpS1hNQ0VqSWlJaUlpSnlDUk15SWlJaUlpSWlsekFoSXlJaUlpSWljZ2tUTWlJaUlpSWlJcGN3SVNNaUlpSWlJbklKRXpJaUlpSWlJaUtYTUNFaklpSWlJaUp5Q1JNeUlpSWlJaUlpbHpBaEl5SWlJaUlpY2drVE1pSWlJaUlpSXBjd0lTTWlJaUlpSW5JSkV6SWlJaUlpSWlLWE1DRWpJaUlpSWlKeUNSTXlJaUlpSWlJaWx6QWhJeUlpSWlJaWNna1RNaUlpSWlJaUlwY3dJU01pSWlJaUluSUpFeklpSWlJaUlpS1hNQ0VqSWlJaUlpSnlDUk15SWlJaUlpSWlsekFoSXlJaUlpSWljZ2tUTWlJaUlpSWlJcGN3SVNNaUlpSWlJbklKRXpJaUlpSWlJaUtYTUNFaklpSWlJaUp5Q1JNeUlpSWlJaUlpbHpBaEl5SWlJaUlpY2drVE1pSWlJaUlpSXBjd0lTTWlJaUlpSW5JSkV6SWlJaUlpSWlLWE1DRWpJaUlpSWlKeUNSTXlJaUlpSWlJaWx6QWhJeUlpSWlJaWNna1RNaUlpSWlJaUlwY3dJU01pSWlJaUluSUpFeklpSWlJaUlpS1hNQ0VqSWlJaUlpSnlDUk15SWlJaUlpSWlsekFoSXlJaUlpSWljZ2tUTWlJaUlpSWlJcGN3SVNNaUlpSWlJbktKNXZZQkVCSFJwZE5pQnZCYytUYThjLzRvcXRycTBXWUczVDRrNnNDbjZpank1V0xoMEFtNGRlUUNwS3NldHcrSmlJajZrYkJ0MjNiN0lJaUlxTy90cWkvRG80ZFhvOGJmNFBhaFVEY044MmJqdnRJVm1KVTd4dTFESVNLaVMwQUlJV0llWTBKR1JKUjZkdFdYNFh0Ny91NzJZVkF2ZlgvR0J6RXpkN1RiaDBGRVJIMHNYa0xHTldSRVJDbW14UXpnMGNPcjNUNE11Z2lQSEg0VkxXYkE3Y01nSXFKK3dJU01pQ2pGUEZlK2pkTVVrMXlOdndIUGxXOXorekNJaUtnZk1DRWpJa294NzV3LzZ2WWhVQi9nOTBoRU5EZ3dJU01pU2pGVmJmVnVId0wxQVg2UFJFU0RBeE15SXFJVXc5TDJxWUhmSXhIUjRNQ0VqSWlJaUlpSXlDVk15SWlJaUlpSWlGekNoSXlJaUlpSWlNZ2xUTWlJaUlpSWlJaGN3b1NNaUlpSWlJaklKVXpJaUlpSWlJaUlYTUtFaklpSWlJaUl5Q1ZNeUlpSWlJaUlpRnpDaEl5SWlJaUlpTWdsVE1pSWlJaUlpSWhjd29TTWlJaUlpSWpJSlV6SWlJaG9VUEdwT29yVGg4Q3I2RzRmQ2hFUkVUUzNENENJaU9oU201TTNGaDhaZXlYK2NPSnRCQzBEUDV4NUo3NjU2Lzl3c09GTXd1ZGthajVNenhtRmJiWEhZTnBXK1BIaXRDR0E2UHozVmJiV3diTHR2anA4SWlKS1lVeklpSWdvcWYxdTBXZVI2OG1JZWZ4VDcvd0dOZjZHOE45TE1vYkJxMnBvTnRvQUFBSEw3UFIxSjJjWDQrdFRiOFViMVh2d3lPSFY0Y2QvT3ZjajhDaWRYejd2MnZSenRKbkJucndOSWlJYXBKaVFFUkZSbHo0LzZRYk16QjJEVDJ6OWRaKy85ck5MdjRMemdhWmV2N2JmTXZCRzlWNDhXLzRPQUdCMmJnaytNWDRaL0phQllkNXMxQVdhWVlWR3VKb05mM2preXJadDZJcUd1OGRjZ2RWVnUxRFpXaGYxdWd1SGpvZGhtL2hyMmVhb3h3T1dnUnAvQSs3Zi9qOHh4L0x4Y2N0d1UvRmMrRTJqVisrRmlJZ0dINjRoSXlLaVRyMXZ4QnhjVXpEdGtyMytYMDl0d3ZQbDIzdjlmTk8yMEJSc1EwVkxMU3BhYWxFWGFBSUFqTTBZaHNjWGZnb3pja2ZCZ2t6Qy9CMUdyZWJrbGVEV2tmTnhhL0g4cU1lOWlvN0w4aWZoamFxOXFQRTNZSmczTy94dm9xdjVpa1JFUkQzQUVUSWlJb3BMRVFKM2o3a0N0NDFhZEVsL3oxL0tObDNVOHhPbFI4ZWJ6NkxaYU1QQ29ST3dzZVlRQU1TczY3cSthQWFhRFQvK2NQTHRxTWVYRlU2RFQ5WHhiUGs3MEJVVlA1LzNNZXl1UDRYLzJQOGNQSXFLNHJRaGVIYnBWeEllazFmVk9HV1JpSWk2aFFrWkVSSEZHSmRaaVB0TFYyQnNSZ0hlcXp1Sk9Ya2xiaDlTUW9xSVA5bERBTmhUZndxejgwckNDWmxwVzFCRFB6OHFZeWptRFJtUHAwOXZRWXZoRHo4dlUvUGhnNk9YNE0zcWZhaHV1NERMaDAxQ211ckJ3WVlLMkxEeHBYZi9FTTRDUjZmbjQydFRic0VqaDEvRndjYjJBaUVCaTFNV2lZaW9lNWlRRVJGUmpJVkR4Mk80THcrL1A3RU96NVZ2eHpOTC95WGh6enByd0w2NTgvL3c4ZkhMTUROM05FemJ3c2FhUS9qdDhUY3gxSk9KZThkZmd4azVvMkhaRnJiVkhzTi9IM3NEemFFa3FPTWFNdWZ2WDNudmYvSGhrcVdZUDJRYzBsUXZUcmVjeDNNVjIvRDIyUU5SdjkramFITGE0Y2o1TVk4ZmJxekVuTHl4eU5SOUFBQWI3U05rZDQ2K0RLWnQ0dVV6NzBVOTcydFRia0d1SndOak13dncwSng3VU9UTFJYWGJCYnhRc1FNQVVORmFHLzdaTk1VREFEam5iMFJGU3kySWlJaDZpZ2taRVJIRjJIYitHRjQ1c3hNWGdpM2Qrbm1mb3VQZlp2MFRUamJYNEpYS25iZ3N2eFFyaHM5Q211ckJyTHd4T041VWpaY3IzOE9DSWVOeFZjRlVLRUxCVHcrK21QRDF2SXFHSDgrNkN3M0JWcnhldFFmNTNteGNQbXdTdmpUcFJnUXRFNXZQSFE3LzdML3Uvak1Vb2NDcjZQalBPUi9HNzQ2L2hSMTF4MUVYYU1aYjFmdnd5cG1kbUpoVkJDQTZJZnZGNFZlUXE2ZWpMdEFjOWJ1cjJ1b3hNakFVVGNFMkJHd0RFektMOE4vSDNvQnBXM2lnZENXV0ZVNlBPZDd2emJnajVyRzdOLzBDTFdhZ1c1OGZFUkVOWGt6SWlJZ294ckdtNmg3OWZJYm14VXRuM3NXZnl6WUNBRjZ2Mm9QSDVuOGNWeFpNd2ZNVk8vQzc0MjhDQUo0K3ZSVy9YZmdaTE1tZkNGVW9VZnQ3UmNyVWZIaXJlajkrZTN4dCtMSGQ5YWR3ZitrS3JCdytPeW9ocTJ5dEJ5QTNmQWFBMmtCVGVMU3F2a05DYWRvMmRPSDgyY0xXODBkamZ2ZHZqNzJKeDQ2OEJrQldUVHplVkkzMW9WRzVZS2hVL3YwN1pJWEZlRk1XbHhmTnhDM0Y4N3NzcTA5RVJBU3d5aUlSRWZVUlowb2ZJRGRHYmdpMkFnQmVQdk51K1BFV3c0L0t0anBvUWtXV250YnA2LzM5ZEhTNStjM241RHF3UWw5TzFPTS9uZnNSM0RuNnN2RGZCV1J5cGdpWmVhV3JIbnhnMUVJQVFHdkVXckd2VHI0WkpSbkRZbjZ2MzVMRk9FWm41R1BsaUZuNDdmRTN3K05xVHZsOHA2SmpUWnZjNTh5WnNsalJVb3NMb2ZlZEtOa2tJaUtLeEJFeUlpSzZhSTNCVmpTRk5seDJCRzA1UWhTNU9UUFFQc3FrSmlqRzRieWVrOUE1bk9sL1dvZm5GZnB5a2FuNXduLy84dVNiQUFDZjIvNEVkRVhEMTZiY2doRnBlZUhYeUF2OVhLYm13Ny9OdWdzL09mQWNkdFdWUmIybVI5SHdwVWszWWtQTklleS9VQjUrM0NtZjM3SENZcndwaTVIVEk0bUlpQkpoUWtaRVJCY3RZQ2VlbnRleDFQekZ2aDVFZEtGNzB6S2pScU9lUFBFVzl0V1g0L0w4U2JoajlCSlV0ZGJqaFlvZFdGNDBDNjBSYTdwK2V1Z2wzRHZ1R254NzJ1MTQrT0FMMkhMdUNBQTUvZklyb2RHenhtQXJIcHgxRjdLMU5OeS80My9ndkpYdVRGa2tJaUxxRGs1WkpDS2lsSExlMzRTalRWVVk2czNDbWRZNi9PdnV2eUJYejRpcWpnZ0F0ZjRtZkhmUDMzQ2krU3oyUll5Q0ZYaHpNRHRVNW45RzdtaE15UzZHRVVyNG5GeXdPMU1XdVgwMEVSRjFCMGZJaUlnb0pmMyt4RHBrYUQ2MG1nSE16aHVEOVRVSFkzN21uTDhSMzlqNWYxRWpiQ2VheitKNDAxa2NiNnJHb2NZek9OWllqVk10NXdBQVNpak5LazRmQWdBWTVzc0dBT1I3czhLUDVZVFd4aW1kRkMwaElpSnlNQ0VqSXFLVU16b2pId0hUUUZWYlBaYmtseUpiVDhlMjg4ZmkvbXk2NWtWVHNEVnF4ZGUvdlBlSHVEOHJRa05rajh5N04rcngrMHRYeHZ5c1Y5Rlk5cDZJaUxyRWhJeUlpSkplcHU3RGxjT21BQUR1bTdnQ1BsWEhUdzQ4ajlwQUUrNHBXWXJLMW5yc3JqOFY5N25YRjgzRThxS1orT0hlcDZPbU5XWnFQcFJrRE1PNHpBS016U3pFMnVxOTBCVVZBUENCOVE4REFDWmtGdUdoT2ZmZ2UzditqbDMxWlZIUERYSjBqSWlJdW9FSkdSRVJKU1ZOcVBqbzJLdVFwbmx3YmVGMFhGczRIV2RhNjdEbC9CSHNyRHVKSTQyVitIenBEUmlSbG9lSERqd2ZVL1V3MTVNQnRVWEIrTXhDRlBweTBHektrdmgzbDF5QlpZWFRNY1NUQ1VDVzZqL1VXSW1HWUF0ZXFOaUJqVFdIWTQ2bDQ0S3hwUVZUY1B1b1JYajA4R3E4VjNmaWtyeC9JaUpLRGNLMmUxSCtpb2lJQml4bjlHWXcrTnFVV3pBbmJ5elduZDJQTjZyMzRraGpKUUM1RDlrWFN0K0h4ZmtUOFViMVhqeHkrTlh3Yy9JOEdYaGk0V2ZDKzVRQndONExwL0h0M1g4RkFNd2JNZzVmblBRK3ZGVzlIeHZQSGNMaHhqTUpLMFdXWkF6RGY4MzlLTjQ1ZnhTYlFwdFZleFFOZDQ1ZWdtdzlEWi9kOWdUT0I1cDYvZjQ2bHRjbklxTGtKb1NJcWZuRWhJeUlLTVVNcG9TczBKZURac01mc3dmYThMUmNmSG5TVGFnTk5PRW5CNTZQS2E0eE0zYzBKbVFXQVVMQXNFeXNPN3NmRjRJdEFCQ2FsaWdRdEl3dWY3OG1WUHpIN0xzeExyTWc2bkhUdHZDNzQyL2hwWWhOc1h1RENSa1JVV3BoUWtaRU5BZ01wb1NzTTdxaXdyTHRmcWwwNkNSeER0TTJlN1gvV2tkTXlJaUlVa3U4aEl4cnlJaUlLQ1VGclU0MmwwN2kzMFZFUkttRkcwTVRFUkVSRVJHNWhBa1pFUkVSRVJHUlM1aVFFUkVSRVJFUnVZUUpHUkVSRVJFUmtVdVlrQkVSRVJFUkVibUVDUmtSVVlyeHFicmJoMEI5Z044akVkSGd3SVNNaUNqRkZQbHkzVDRFNmdQOEhvbUlCZ2NtWkVSRUtXYmgwQWx1SHdMMUFYNlBSRVNEQXhNeUlxSVVjK3ZJQlJqbXpYYjdNT2dpRFBObTQvMGpGN2g5R0VSRTFBK1lrQkVScFpoMDFZUDdTbGU0ZlJoMEVlNHZYWWswMWVQMllSQVJVVDhRdG0zYmJoOEVFUkgxdlYzMVpYajA4R3JVK0J2Y1BoVHFwbUhlYk54ZnVoSXpjMGU3ZlNoRVJIUUpDQ0ZFekdOTXlJaUlVbGVMR2NCejVkdnd6dm1qcUdxclI1c1pkUHVRcUFPZnFxUElsNHVGUXlmZzFwRUxrTTZSTVNLaWxNV0VqSWlJVXNaWHYvQm4rTkowL1BEZlY3bDlLRVJFUk4wU0x5SGpHaklpSWlJaUlpS1hNQ0VqSWlJaUlpSnlDUk15SWlJaUlpSWlsekFoSXlJaUlpSWljZ2tUTWlJaUlpSWlJcGN3SVNNaUlpSWlJbklKRXpJaUlpSWlJaUtYTUNFaklpSWlJaUp5Q1JNeUlpSWlJaUlpbHpBaEl5SWlJaUlpY2drVE1pSWlJaUlpSXBjd0lTTWlJaUlpSW5JSkV6SWlJaUlpSWlLWE1DRWpJaUlpSWlKeUNSTXlJaUlpSWlJaWx6QWhJeUlpSWlJaWNna1RNaUlpSWlJaUlwY3dJU01pSWlJaUluSUpFeklpSWlJaUlpS1hNQ0VqSWlJaUlpSnlDUk15SWlJaUlpSWlsekFoSXlJaUlpSWljZ2tUTWlJaUlpSWlJcGNJMjdadHR3K0NMcDJ2ZnVIUGJoOENFUkVSMGFEejBNL3ZjdnNRYUFBU1FvaU9qMmx1SEFqMXYrdFhUbmY3RUlpUzJyR2paM0g4NkZtTW0xRGc5cUZReUptS09tUmtlSkdUbSs3Mm9Rd3F4NCtlQmNEckNsRWlhMTdkNi9ZaFVKSmhRallJWEw5eU9wYmZNTVB0d3lCS2FxKzlzZ2ZIajU3Rlp4KzQxdTFESVhMVmE2L3N3WnBYOS9LNlF0UUpKbVhVRTF4RFJrUkVSRVJFNUJJbVpFUkVSRVJFUkM1aFFrWkVSRVJFUk9RU0ptUkVSRVJFUkVRdVlVSkdSRVJFUkVUa0VpWmtSRVJFUkVSRUxtRkNSa1JFUkVSRTVCSW1aRVJFUkVSRVJDNWhRa1pFUkVSRVJPUVNKbVJFUkVSRVJFUXVZVUpHUkVSRVJFVGtFaVprUkVSRVJFUkVMbUZDUmtSRVJFUkU1QkltWkVSRVJFUkVSQzVoUWtaRVJFUkVST1FTSm1SRVJFUkVSRVF1WVVKR1JFUkVSRVRrRWlaa1JFUkVSRVJFTG1GQ1JrUkVSRVJFNUJJbVpFUkVSRVJFUkM1aFFrWkVSRVJFUk9RU0ptUkVSRVJFUkVRdVlVSkdSRVJFUkVUa0VpWmtSRVJFUkVSRUxtRkNSa1JFUkVSRTVCSW1aRVJFUkVSRVJDNWhRa1pFUkVSRVJPUVNKbVJFUkVSRVJFUXVZVUpHUkVSRVJFVGtFaVprUkVSRVJFUkVMbUZDUmtSRVJFUkU1QkltWkVSRVJFUkVSQzRSdG0zYmJoOUVYN0FCSEtpMnNLM2N4SkZ6RnVwYWJmZ050NCtLQmhLdkJ1U2xDVXpNVjdCZ3BJb3BoUXFFMndmVmp4Z2oxTjhHUTh3eHJsTFBZR2kzL1lreGtub1lJeGRIQ0JIemNhVkVRbGJkYU9QSkhVRWNPV2U1ZlNpVVJDYm1LL2pZUEIyRldhbC9HbUdNMEVDUWFqSEh1Qm9jVXEzZDlpZkd5T0RBR09tWmxFeklqcHl6OE11TkFiUUUzVDRTU2ticE92REE1UjVNekUvZDJidU1FUnBJVWlYbUdGZURTNnEwMi83RUdCbGNHQ1BkRnk4aFMrcFByYnJSWnJEVFJXa0pBci9jR0VCMVkxTDNTeVRFR0tHQkpoVmlqbkUxK0tSQ3UrMVBqSkhCaHpGeWNaSTJJYk1CUExranlHQ25pOVlTbEcwcDFVNGhqQkVhcUpJNTVoaFhnMWN5dDl2K3hCZ1p2QmdqdlplMENkbUJhb3R6a3FuUEhEbG40VUIxYXJVbnhnZ05aTWthYzR5cndTMVoyMjEvWW93TWJveVIza25haEd4YnVlbjJJVkNLMlo1aWJZb3hRZ05kTXNZYzQ0cVNzZDMySjhZSU1VWjZMbWtUTXZhK1VGODduR0p0aWpGQ0ExMHl4aHpqaXBLeDNmWW54Z2d4Um5vdWFST3l1bGJPVUtXK2xXcHRLdFhlRDZXZVpHeWp5WGpNMUxmWUJqckh6NGZZQm5vdWFSTXliaXBJZlMzVjJsU3F2UjlLUGNuWVJwUHhtS2x2c1ExMGpwOFBzUTMwWE5JbVpFUkVSRVJFUk1tT0NSa1JFUkVSRVpGTG1KQVJFUkVSRVJHNWhBa1pFUkVSRVJHUlM1aVFFUkVSRVJFUnVZUUpXVDhTQUJRaC82d3B3THlSS3RJOXd0VmpjcFRrS2JoemxnYVA2dmFSeE5JSDRESFJ4Zkdvd0UxVE5BeEo3Ly8yWDVRbE1HK2tDclVIWjcrTGJZUFhUbENSN1JzWXNkNGRqTGxMVHhGQVFhWkFaaGZYZ0RHNUYzZVoxaTdCVlQ3REk5QlhyYmtnczNldnBDbUFWK3VqZ3lEcVl6ays0ZnA1bERHU1hKaVFBVWpUZ1YvZjVzUHkwdDYzWEFGNUU5UHh2OGhMamE0Q2ozM0FoNXVuYXRBVTRMT0xkZVQ1THZyd293eEpGeGlSM2ZNTDNPUUNCZGRQMURDM3VPZG5rQkhaQXZmTTBWR1lGZnQ3RjR4UzhhV2xub3M2TVgzckdnOStkb3UzMXhkdTZyMmlMQkh6bnhEeVJKL3BsZDlIbWg3LzV6cjd6b2RsQ0x4dnNvWUhMdE43M1RiUzlQWU9qbmdFNUhGMjdHU1lVYVRpczR2MUh0MVFYbXdidkhPV2pxRVJ5ZWZqdC9ud3hLcXUvMHZUNDc5ZVJvZWJlRTBCdm5LbEI1ZU5rVzlXQ0dEVkRBMkZ2VHhleHR5bDU5T0FCMWQ2Y2UyRXhBRncyM1FOMzc3T2c2a0ZQYjlVK3pUZ2djczl1SE5XZ2tiVVRabGVnUmxGMGIvL1MwdDFQSFNqdDlmdHk3RzhWTU9QVm5oUm10L3o5L2VCNlJvZWZYL2lHQUdBRzZkb2VPaEdMMjlLS2U0MUtsNW55UHVuYWZqMWJiNXVkVTQvZnBzUDkxL21pZnR2MTA5VThkZ0hmSmcwclB0dGUrd1FKYWFUUHQ1eGQvZTlNRWFTQzc4Q0FBRlQzdENZVnZSR2RpTnpCR3diTU9Qc2I5ZlFacU1sMlA3MzRoeUI3MTN2amZtNWYxc2J3SWxhdVdONTBKSy9Sd0F3UXB1WUc5M1lPMjlZaG9CbEE0b0M2QXFRcmd0a2VvRXNyMEMyVDJCb3VrQitoa0J4dGtDT1Q2RFJiK05mVndmUUV1ait4bnp2bkRheGFvYUdKV05VYkRsbGhoOFhBRlJGSnBOdEJtREhlY21icDJpWVAxTEZ2bW9MMVkxbTFMOWxlNEZwaFVyNC9RSnlaRkFWOG5kMlI5QUNNajBDVFg1dU5OamZ2bmU5TjZhSC9iNS90T0dyVjNsUWZzSEdrOXVEbUQxQ3hjY1h4Sjd4di85NkFLZnIyNzk0SVdUN05TeWdvc0hHUC9ZWnVHMjZobW1GQ25hZHNlUy9oeTZDajc0L2ZrL0ZRK3NDT0ZRalgvT1h0M2F2TitPMXd3Yit0cnQ5VTVSZ0tNNGoyMlJYTHJZTm1oYmdqd2oyZ0FrOHN5dUlkY2ZqeDhCVjQxVGNQVWRISUVHSS9HaUZCN3NyTGZ4dXV6d0pGV1VKVEM1UWNQUzhmRk81UG9ITHhxaVlWNnppd1RjRGFPemhjVFBtTGozbnV3MTIwZzdmT201aWVhbUdheWRxMkg4MjBLUFg5eHV5ZC96cWNmS2NmdXg4OXhyOGlHeUJna3lCVWJrS1N2TVZUTXhYb0FyZ1p4c0MyRmR0b1RSZlFVbWVnamVQbVdnejVFaUFJMmhHWHhlN3N1V1VpWnVtcVBqSVBCM2ZYZU9IMllPWURJUkNPakpHRkFHc25LUmgxeGtURlEwMlZBSGtwUWtFdTNlcG9RSGtON2Y3T3UxdzY4cm5uMnVMYW92eHJtVlA3VEh3NnFIb0RiT00wSDFhb25Odng1ODFyUGpuU01PUzkwKzFMZDA3aDZaN0JMNjgxSU5ETlJZZTJkUWU2ejlZN3UzVzUvQzMzUVplT3h6OVhoZ2p5V1hRSm1TYUFoVG5LQWlhTnB4d3lmUUlETThXMEJTQnVoWWJuMXJrUVg2R2dHa0J0aTEvVGdpWkVEMjVQWWdOSjl0YnNOT1lmN2t4Z0lvRytZci9mb01YUWRPR1Y1TVhyYk5OOGpXYUF6YWNHTFp0WUZpbXdGVmpWYngxM01TNTV0amcvZGRsSG1SNlpYSVl0SUNBYWFNdENMUUdiVFFGNU91ZGJiSng0cnlGNXFEOGU0WUhhSWx6L2Y3dlZiNU9Sd2FtRlNwNFlsWDhHOTMvdDlxUHFzYm80NXRScEdEQktCVXZIVER3M2hrVHBma0tUQnZoaTc5emdiVnRZRlN1Z3R1bWE1aFJwS0Npd2NhdVNyTmJtd2M2bjFWM1RwRFV0d0ttamUrdENhQ3EwVVpSbHNDUFZuZ1JOSUg5MVJhV2psVWgwUDY5Zk9ycE50bHhJT1RGTk5paEoyTlloc0NESzJNN0xUcjJNSDdpcVRhWUZyRDF0SW1YRDhvRzhvVXJQUEJwd09GejdYZHMzM3pWajRBaDI0Y05ZRzZ4Z2c5TTAvRHQxMlREZDBiSVltNTRlNUZqWEd3YnRHejVuMWVUTjhxV2JlUHVPVHJ1bnRQNTZJVVY1d2ExTUZNZ3l5dFFmcUg5all6TWtYY2FPOC9JSjlTMTJuaGtVeEJmdTlxREJ5N1g4ZEM2UUk4dXVJeTVTeTk4RFloNGJFYVJnaEhaQ3Z5bUhmNkg5eXBNSERsdjRlcHhjc3FGcmdoa2VvQm45M1YrOHJRQi9QSGRJTDUvdlJmM3p0ZngvZGY5M2ZvK2wwM1FjUFU0RlMxQkcrbTZ3TzkzQkZGK3dVWjFrdzBCWU5WTWVkdHd6WGdWMTR5UEhrYjQyWVlBOWxiRk50b2NuMGpZUzcvdXVJbUdObmwrU0tTNnlZN3BESFIrUzJTTUZHUUszRFpkUTB2QVJrV0RHZjZNRTl3ejB3Qm1XTUNCc3hiK3ZyczlxN3BtdklabEUxUjhlN1VmaXBESnltdUhEYng5b3IxaHYyK3loc3ZHcURIbi9ZQnA0L0V0OGo0RkFKNVlKYTlSd3pMa2JBNm5qVGdqVFVVUk0zNDBSU1pXSFRzYm5QTjZQTTdqcmQzc29HZ0oySGhtYnhCM3o5Rng5VGg1UCtoOERpOGZOUERpQVNOOExGbGVnZnEyOXBodzNrdk1NVGovWjR3a2hVR2JrT1g0Qkw1MWpRY0JVeVpiQUVJOWtTbzBSZUIzMjRQNHptdittT2NWWk1xYnlvNjk2MDRzWEdoRFZGSmwyc0FuRnVvUUVIaGtVeUNjVkVXYU8wTEZ5a2thVHRUYU9OY2NlOFcwYk5tVCtNUTdQZWg2VE1DMmdaY1BHVmh6cEh0M1dwRWpaSFVkZW5weWZBSWZtNi9qeURrTHorMDNJQVJ3NXl3TmVXa0NQMW9iaU9vWit0SlNENllWS2poWlorSHhyVUZzTHpmampyWjFwaWU5cDlRMzRwMmtMVnNtWk8rYnJLRTRSNFJQOWprK0VVN0k0ajIzMFcvamQ5dURLTWxUY095OEJjTnF2eG05ZVlxRytsWWJPeXRsdXd4YXNrT2hxdEZHcGxlT0FLOC9FZDFtYXBxaWYwR3VUNkNxMFk0WjFmR284citnRlR2Q3E2dnlndGZkdHRpVE5wanBGUWdZZHZnbVdCSEFGNi93NE5ITlFRZ0FmM3F2NnhHeWVLYUVScHczbGJVL2QveFFCUzBCRzJVUkk1TEhhK1hOekJVbEtySzhvdHM5dFpFWWMzM1BvN1ozSWpoVUJWQUZVRHBNd1ZWalZYVDgyS2NVdG5mdHEwTEFvM2Fka0FFeWZ0WWRON0ZzZ29wVk0zVDgzODZ1cnlGLzN4M0VDL3NOcE9uQWoxWjRzVDdpWnZmS2NTckdEVkh3MC9VQjdLK1dSNW5wRWZqeERWN3NxVExqSm1NQWNPdFVEVmVPNjN3TzJKMnpFdCtPZk83WnRuQWNwZW5Sc3pYbWpsUXhORjNndGNNR2lrTWRFNUVkTjVFVUlULy90bTUwQkpLN1RFdDJPa2QyQXJjR2JSaW1iTmZPZGFZeGRKMXdPQjNSSGM5ZDhhNWxwZzNjUEZVTFQvV085S01WMFoySHY5Z1l3TzdLNkJlMWJUdnFkWjFwamtFcmZvZExWOTQ2Wm1KZXNZcnJKMnA0KzRSTWxqcStqOUc1Q3I2MXpJTUhubXVMU3ZZaXIyR01rZVEwYUJPeTh5MDJQdjFNVy9qdlQ2enk0ZSs3ZytGZWlhNTBETzdPUnAzMlYxdFlOVU1QRDVkM3ZQbTd2RVRGd1JvTE95cmkvKzU0VXlaN3k3VGtNUGJGVGtYSzlnbDg0UXA1dy9qckxmS3NrS1lML0gyUGdTOHY5ZUFMVjNqd0gyKzJKN1ExVFRaK3ZEOFFIam5UbE9qcG1zNG9vV0hGOWpvTlNaT2Y3bzFURWpkWEc4RExCNHplREg1UUx4eXZ0YkN0M0l6cVhIam94dGpScjBpdFFkbkwrTS96VlRUNmJUeS9YNTd4UFNwdzczd2RxZ0RlRHNWZjVQVGhLY01VQ0FEYnl6dVB6Y0pNT1FyZDBmdW5hWEhYaHpvandWOTl5WSs2VnJ2UDIrRDhZZ1YzejlIeHdITnRFQUpZUEZyRmhId0Y0NFlJS04yY2k2TW8wUmZrTkIxWU5sN0QwZk1XY24weUNRV0FpZmx5MUhsRWgzV2NCODlhT0hiZVJyb081QTVSVU5GZ2hVZWxHWFB1dUhPV2pxc2lrcFBicDJ1NGZicUdiYWROUEw0MWlLZjN5QzlvUnBHQ3E4ZHIrT3V1WU54MjNWMHZIVFF3SWx0ZzQ4bnVYZHY4aHB4ZW02Wkh0Nlg4RElFN1p1aW9hTERSMEdhSFJ4Q3VtNmdoVFFlMm5iWlFsQ1hRR2dRdXRFVWZyM09lK01SVGJlaUpmNXFsNDdxSmF0VG83c2ZtNjBqVEJRNkhwaTRQeXhDNGFZcUd0NDhiR0owamora0h5NlBQUlpHelBpeGJqdWJUd0diSDZTVkwwd1hhdXJQT0E5M3NaTFBsS1BLVDI0UGg4OTlOVXpTOGY1b1cxVlkxcFQyeGN1N2pUS3Q5QkVxRWtwaWJwMmhZT1NuNm5QbnpXNkxiNGlzSERUeTlOMzYyWXdONGNrY3dmRTZXajhrL3BPbkFzQXdGMmFHbVBDUk5RTXNVVWNzQ0hJeVI1RFJvRTdLK3BvU0NkR2k2UUp2UmZpRlRCWERrbkFXdkpuczJnT2dickZuRFZZeklGdmpiaHM1N0x0TjBFVFdFM2huYmxsTTg0aEVpZmpMNTRiazZ6amJiTWZPcEY0OVdvUWpndlRObVZHL01rRFNCMGJteXAvN2ZiL0NHMS82MEJ1VklTSEcyd0wwTFBOaGJKYStrZjN3dit2M2RmNWtITmMwMi9oUjZmRWlhd1BKU0RVSFR1VGxzbjBxYXJqc1gvdmc5ck9tNm5QLzgwZ0YyNlZ3S3psU2l5Q2xGQVJONFBKU0lqOGlTajNXY3NoalB3Yk1XVHRiSjBiV3RwMDFVTjlxWVc2ekNxd0gvMkdmRTdWV2NWcVNnMFcvajRObm9DOC9pMFNvK3NUQjJGT255a3VoMjhyMDFmbXc1WmNHd1pHL213bEVxYnBtcTRmK3Q5c09yaWZENnFyNXVnNWxlZ2FhQWpUWkRmaWJMU3pYOFpXY1F1eXN0ZUZSMGE4cWlSd1ZhSTk3MmxXTTFqTWdXR0FHQjd5L3ZtQURIZXl6YWo5NEk0R1NkZFVuZUwzWFB1eFVtS2hzdFpIa0VicHlpWWVjWkN3Zk9tamdmTVlLcEtzQ3FtYklUejVtTnNYQ1VpcnBXRzBjUzlHeEhXanBXUmFaWFlNMWhBeGZhYkR6OGR1ejhkWUhZM25zaFpNWGRnR0dISzZDT0NFM2puMXFvd0xSdDdLc3k0NjZYdnU4eTJaYmZQbUhpRHp1aXovY0J3OGI1Rmp0YzZDcmVhSFhrY1NtaFlqd3R3ZmJuT1NOaytSa0NwK3Jhbjd5NXpNVHQwelhNRzZsaVVvRWNmWDh0TkFOa1hyR0NoYU5VL0NwMHJsSUZLNGdtaTNpdFBEY05xRy90WmtJVzV6SFpScVBQdWQxZEsrYTRjcHlLRDgxdWY0M0ZvMVVzSGkwYjFjTnZCL0RPNlFBTXk4Yk5VelhNSGFIaXUydjhvV01YK01xVkhwenRzQ3hGQVBCb0NNM1dRdXl5bGRCZlMvSVVQSEM1SjN6LytQV3JQZkJvQWw5NU1YWW1GMk1rT1EzYWhLd29TOGhDSG5iN2hTSGJKNjcxdjZVQUFDQUFTVVJCVkpNZTJTQUZXb0kyaXJPalY0SG1oTzR6TzNad2UwSS85dGtsMGNHdXF3SW42eXljYjVIcnVqcGFQRnJCbVFZNzRWUVBRUGJJekJxdVlOYnd6bSsySElmUFdmakpXL0VYZ0NzUkNabHpzYmNCK0hSZzVTUVY2NDRiVVluWHdsRXFaZzVYOE9CYUc4ZHIyNC94WkoyRnY0UjZidXRhYkRUNFpTSm0yZklFczJLU2hnMG56WEIxcmdXajFIQlBUcTVQRmlCb2loanhPRlJqSmV5UmVmaEdMN3lhd0JlZmp6M3hBRElodkpqRnY5UzVMMXdSM1hBelBiS29ESkE0OFFmaXhFaG8ydUNMQnd6Y09WTkh0bGVndXRIR05lTlZuR213OGQ0WkU3b2EzV0VoQkRDelNNSDJjaXVtSThHNWtENjBMZ0NQS28vek82LzU4WVBsWHZ6WCtnQVVJUityYkxTalJ0d2FRcjMzY3BwTCsrTjkzUWF6dlFKMXJYWjRMZHNyaHd5OGNkU0VSNVdGVVF4VHJ1bU1YSnZwck5QNzVGTnRVSlhZejNCVG1ZbWdaYU95UWE1bkNKbzJGbzFXY2VOa0RmKzFQaEIxVXg5SlRrTVJxR3hzLzNBWmMrN1lWMjFoWHpWd2RXajkxYkZhQzI4Y2piNHJYRFZEUTQ1UEZvV3FiYkhoVVlHN1ptc3dMT0FIcjhjV2FibHpsb2EySUxENnNJRTJRNzcybUZ3RmF3N0hUNWd2RzZQaTJva3FmdkpXSUdvZHIwY0Z2bkcxbk1ydjNKUjk0Mm9QTkZWTzQvL21LMzRFVGVDWnZZWmNXOTNoZGVWYWx0amY5L1JlT1NyZ2pENTAxeGRmOElkSDBnRjViU25LVlBET0tTTjhmQmZhYkd3ck41SGxGUmcvUk1GZmRnV3hJM1J0R1I3cXhOelJ4ZWc2SllmUk9RcE8xUFYrSHZXZjNndmlRS2hqejVtU3FBalpBZExkTmJZN3lpMGNxZkhEdElGdlhPUEJrWE0ybnQ0VGhLNEtuR213d3E4akVEM2wwaGxaNjVoUXB1bkFMem9VcVBybUszN1VoQkl6NTZjUG5MWHd1V2Zid3RlSXp5YzROek5Ha3RlZ1RjZytQRmVQS1VkNnkxUU50MHh0LzBpZTJtTmcxUXdOTGNIb2VjSk5BUnVpdzgzSTZRdDJlSWpiQ1pqSUllOXZ2dUtQMi92LytOWmdseWNDcnlhd3A4ckNya29UOTh6UjhjcEJBM3VyWTA5SzgwZktSZGFieXhLL29DSUEwN1p4L1VRTmkwWXIrTGUxY2wzYml3Y01MQmpseFhVVE5id1F1Z0FxQXBpUUw0ZkVJNU14eDVZeUszeGpucVlqYW9yTGhoTW1tZ0kyZGxmSzUzNXlvUjUxQTFmVFpPTzVicXlCVUJXNU51bE1ZK0liZjU4TzFMVjIrVkxVUzA3QzRMVHJxOGVyNFp1cXp6M2Izc1k3am9ycGFuUWYvR01maVA3M3IxOGRuZWc1ei8rUGlNNkU0bXhaU1RSZW91RWtXV2ViN0hESlh1ZmlWOVBjdnNiQXN1VG85S2s0VXp1Nm83ZHRjRWk2UUYyci9EY0FlUE9Zak1zN1p1cFJ4UkE2cmxVQVpLSUdJRHlOemRIb3Q3RzJ3ODM3dEVJRlpmVVc5c1U1SjBUclhzOHlZNjUvTEJvbDI0QUNZSGkyUUdXRGpUUWR1RzI2WE5UL2gzZURTTk1FeGcwUldESkdqbmo5NTl2eEsyWXVIYXZCTU51bkFUdWRHb25XQUdaNEJNYmtLdmluV1RwK0h6R2E1VGNRbnNyLzlhczltSml2eE56NGpSMml3Ry9ZY2Rma0FKMVBGZHRkYWVGY2N4Qm14QlRaeThmSVRqK25oMTVCK3hRd2Y0ZnBhZm1aQWw0Tk9OTmdZVXhlKy9YN04xdUQrTUIwRFRhQTdlVmMrSmlLUnVVSURNc1VXSDJrOTk5dmZTdGlDcE9OSDZyRVhJdUE2Q2w4MzMzTkh5N1dkcUhOeG9YUVpjK3laZEoxcGtGMjdwWG1LNmh0dFhHdTJVYU9UNkErb3IvTG1YVVFOR1dIeU5iVHBsd25ad0RmZUVVVzNKbFJwT0NmNTBkWDEzV09OdE1qTUNSZElEZE4vbjFFdG9CWGkxMGJ6QmhKWG9NMklmdmx4Z0FzdTMxQi8xWGpWTnd6Vjhjbm4yb0xsOStlV2lBdm1BK3RDOGFkcHh1cEtFdmcyZ2thMWg0endoZWt5T0lHbGcxTUwxSWdSUFFRK2NwU3JkT0YxczQrU2hVWExLdzdidUxHeVJyRzVDbHg1eURmTVZOV3p0bDZLbjVDNXR5MEJreWdMV2lqSkUvQjBoSVZiNTh3Y2FiQnhwNUtDOWRPVUxINmtJR0FHZG9UUXhkNDdtVDh4T255RWhWM3pJemZoSndTckNPeUJmWldXVDJ1OHVZb3pKVDdYbFUxSnY3OGZacEFTNEFubVA3eTRnRUQyOHZOY01WRngzZGU4MGZkcEhXc29QbmpOd05vQzlvSjEwUTZvempWVGUzZlpma0ZHeHRQbXJodHVvWlQ5VmE0a0FEUS9jWFNVd29WZkhtcEI0OXNDb1NyRVBaRWI5dGdmb2JBMFhOV3VHcVhjeVA5L0g0REx4ODBZRmpBZjkzc3hZTnJBK0ZwTEFVWkF0OWE1c0dYWHZDSFIvQTdNM21ZTEVIK3lpR2oweW5OVFlIdXJ4dGx6RjE2SlhteW5Ed0FYRitxWXNVa0ZkOWJJenNpbkdUOW8vT2laMXU4ZXNqQW9iTVdmRnIwZ3ZzaDZRSStEZGhWMHo3bHRLdUNBcThmTVRDbldNSFNzU3AyVlpveGNaSGxGUmcvVkI1ZmprOVdHbTRLYmFQeWxTczl2ZDZ6NkZTOWhWUDEwWTlORFAyZTd2VFFsNFJ1TU1zdjJCaVRGLzF2QVZNV3YrcTRmbzFTd3cyVE5RUk1PVUxWbHlvdVdIaHdiUURmdk1hRGYrd3pvdGJ5ZjNLaGptR1puWGRPUmJwM2dZNlRkUlordlNXSTRka2lhbnB4ZWlqbks4NFJ1Q3MwNVhGVG1SazFUZEdKNjhqcnFKTlNUU2xVY085OEhVSExSblBBeGpldThZUUwwRVZpakNTdlFadVFKYW9nWTBNbWFINURqaVIxVjZaSDRKcnhLcmFlTXNNWHJ0L2M3c04vdkJYQXFYcFoxT09xY2JKTWVGdXcvWFVYakZJeEtsZmdzYzFCMU1XWkc1MFhXbHp2bERoZGY4TEV6Vk8xbUI3L0tRWHl4dXpGQTBiQ09kSE9ackp0UWJrSDJMVVRWTnc2VGNPV1V5WUNKdkRtTVFNemgzdHdlWW1LTjQrWm1EMWNnV1VEVzAvSFB3RUdRbmVMSFJkcVI1WmdIWk1uY010VURTOGRiUC9BaTdNRjBqMmlXMnNoeGcyUko1ZkkrZENSTkVYKzF4TGtDY1lOa1o5NmZhdU5lK2JxZUg2L2dZbjVDbGFXYXZqSnVrRDQ1Tis5ZlpCaXY4Yy83d3hpYXFHQ1R5M1U4ZTNYZXI2bjFvR3pGc3JxTGR3elI4ZkJzL0duZVhTbXQyMXdmN1dKVS9WeUxVNUwwRWJRbEowaVBrMTJCRGtkTms2RlBlZlBRUHUvZVZTNVAwMjhQUVdGYUM5QmZzTWtEVGRNU253Ni84bGJBUnp1NXVmR21MdjA3cGlwNFV5RGpSSFpBanZLTFN3Wm8rS1RDK1gyQkQvZkVNQzVGaHYxclRZS01oWDh5MUlkeDJ0dFBMUFh3TnhpRlIrYW8rRlA3eGw0TjNUajZOeUFuZXpCVkM0YndPOTN5Skw0SDU2cjQ4aTVBSm9qMnRoVjQyU3hGNDhLZkc2SlhNdjJrMUNuMnBkZmJBdXZkK25vaVZXZDd4MlZseWJ3a1htNlRDNXJlbjVqdmUyMGliSTZLKzYxOHFVREJ0SjFPY3JnckZITEQ2MTdkV2JEcUlvc2FuVzBtM3V5MGNEZ2JLL3o2a0VqNXZ6djdMK3FLZ21lSENFM0RURWRWeTFCV2FUcTFBVlpsTVlaUVZNRVVKQ3A0TURaN2xXRUxzaVUxWUIvdjhQRTBIUzVVWE5aeERuVW1VRzBvOExDc2drMmxrMVFveXJsUm9yOGRhb2lxeGR2TzIxaVc0SzlXeis5cUwzemhqR1N2QVp0UWdiSXpmRkdaQXY4UFdMVDJPSFpjZzJaNkRnbnNRdmhqWjRqMnZEMzF2Z3hkb2lDVHk3MEl0c253aHZoTmtVczcvcjFsZ0R1WGFEak85ZDU4Sk4xQVZRMlJBZlI4R3g1SEU2Sjc3WEhUS3dvMVhEN0RMbG1CSkEzWnJmUDBOQWFSS2ZsN0xPODhyVWFRaWUwWi9ZYStPcFZIaXlib09IVlEzSWFaRjJyalJsRk1pR2JPMUxGM2lvclljOTY1QjRZaWY3TitUeE1TL2EwcmloVnNXeUNodWFBalcrLzF2WG0xWE9MWlc5eHZDbWFRUHRKcnJ0N2ZWRFBLSWcvcFM3dXp5b0NJN0lWZk9WS0R6UVYrT083Umt4UFhKWlh4RjFMNllpMzMxQ2JBVHk3MThDOUMzUzhiN0tLdis3cVdTRUoyd2IrdGt1MjladW1hSEgzK3V0TWI5dWdzeG4xNVNVcTJvTHlRamRocUZ5WUhUbXkrUG5MUGVIT253eGR3QWJ3ZytVZUtFTGVaRHl6TjRqWDQ4VDF5bElOSlhteTArVGRDak5jN2RTaENPQzcxM3ZSNUxjVGxqanV5L2RMM1hQMWVCV1RoaWw0ZkVzUW4xNnM0MXlMTEtZMHJWQkJqazlPVHdkazVjejdsc2hpUzcvYUVvQlhrMnZGVEF0Um5WbmpoOHJ2NDBTY2FlV2RxVzYwOGZvUkF5c25hZmpRYkEzL0hkcFd4YXNCMTAxUXNhUGN4Skl4S3Y1bld4RGZ1YzZMTzJib09Iek93cWNXZFY2SXByT0NBQlB5RmN3b1VyQzlYT0JRVGZTL3pSa1IvVVJOa2FOeUJ6b1U4K21zNG1SQnBoS3o1aFVBdm5wVisyT0hhdVNNRFVvTzQ0WW8rT1FpSGRXTk5sNklLQ0prMlhLcFNHUlJqZFVKMWt3Q2dLYUlUb3NvN2EyMGNNMTRGV3Fvc3UzRWZBVnBPckNyc250eE5XZUVpb1kyR3dkckxDd05GWmFLVEdyU1E3L2FtY1YweTFSNS8zbW1JWDU3ZHZhc2RMWm1tVmFvNEV0TFk5djJmZitJWFFmTUdFbE9nem9obXp4TXdiQk1FZFhqOHMyclBWQVVnU2EvblhBcTRhTFJLaGFNVlBIeVFTUHUyaXBIK1FVYmhWa3lFZm5OMW1CNFk4eWFpQnZDbW1ZYlA5c1F4QjB6TlZUSEdSWWZIK3F0ZHVZdk4vbmxTV25WRExsM3hxWXlFOWRQbERkbWY5dHRSUFZ5ZHVUMEREazlKNGRxTEJ3OWIySDVSQld2SDVGVHFINnhRVzVzWFpLbm9EQlQ0SmtFNVZrai9iL1YwYU1PVVRmd29jUDU3QklkczRlckNKakFHMGNOckQ1c2RwbU01V2NJVEN0VVVOMW9veXhCNzY4ekRZQTNoNWVHVDVkdDkxUzloV0VaSXU2SjNORWF0UEdISFVGOGJvbU8yaGE1OFhkSEt5ZXBXQkduQkwyajQ5NHFqcTJuVGR3MVc4ZjhrVDFQeUFEWjFsODlaR0Q5Q1JOVENyclJsUnJTRjIyd09Gdk8vZi9XTlI3OGFrc1FuM2xHVG92KzUvazZDalBsdXFDUk9RcXFHaTFjWHFMaHpsa2EzanhtNHZuOVJzSjFPcE9HS2ZqQWRBMG42eXk4Zk5ERTU1Ym9XREJTYmtYZ1dGNnFvU2hUNFB0YnVuOWhaY3hkV2tWWkF2ODBTOGZCczg0MkovS2k4TkpCQXkvc2w2ZExBZURhaVNydW1LR2pyTjdDejlZSEVEQ0IrNVo0a0pzbThQQzY2RkhpeVFVS2JBREhlOUdqL2ZKQkF5VkQ1SlJYeHcyVE5QaDBnUTBuWlVKVzNXVGo1eHNDT0ZGbklVMFgrTkViQVFSTU8xeFJWUkhSSFpHZHRZdjVJeFg0RGNUdDZYZXFORWJhWFduaHdObnV0OS95QzFaNFBZNWxBOHNucW5qZlpBMWZmRUZlbzJSbmE3ZGZqZ2FBcWFFOStCN2JISWlaL2ZPZjZ3SW9HU0lMdEFrSWxOVmJXRDR4OXZyaVVlWE1oTWdxc3gwN2t0ODlZK0hHS1JwbURWZnhib1ZzKzM0RDRaSG9yZ2dCYkR3cFI5TVdqVmJSWmdCSEl6cE8wblFCdzVMVEJqZWZNbEhaYUNjc3dwU3VBNSsrd29OZmJBeENFZkxhNnJ6M0g3d3VaNTBVWkFwOC9XcFBqNWVDTUVZR3JrR2RrSTNLRmZDb2NyamJFYm1BZVZyb1JEQTJUNkM4WGw0c1ZRV1lPMExCN0JFS1hqelE5ZS9ZVVc3aVI0MFdUbCt3OGJrbE9zNDIyV2dKMkZIVE9rNkhMcnJ4YnI2bUZ5bW9DeTBTZGJ4MjJNRDhrUXJ1bWFzalRaZjcyQnl2dGZENmtjNXZWRWRreTdVQWthLzE2aUVEOTEvbXdmUWlCVHZQeU9NRWdFV2pGVFQ1YmV3NjAzVzBkMXdrRzA5QnBvSy83d2xpNDBtejJ6ZHlkOHpVb0NyQXE1MzBlblZjbjBOOUo4Y25vQWpaeTlmWnBzSk9SOE5YcnZTZzBXL2owYzFCZlAxcUR6NHlWOGR2dDBWLzJjN0ZvK00wVjZmNldxS0xpMm5KN3pnL28vZFhpcWRDK3p0TktlaitjL3FpRFpZT1UvRGVHUlBEc3hSY08wSEZHMGRsY1o2aDZRSVBoY3FSZjJ1WkJ3K3VEV0RORVFOK3c4YUg1dWlZUFVMRnE0Y012SGZHakZxUE56Skg0TDRsT3BvRE5oN2ZHa1JOazQyM2ppdjQ2SHdkWnhvc1ZEVFltSml2NFAzVE5EeTd6MGpZQTN1cDNpOGxkcmJKeHFFYUMzOThOem91VEVzbVl0TUtaYUpka3FmZ25kTW1udHdlUk5BQ1BqSlh4K3dSQ3A3ZGEwU05kdWFGdGgrcHVDQ3JidlpVU3hCNE9LSW52REJUWU9Va0RadkxvdGVaT0w4emFOcmhLcVc2Q2p4d21RZTdLczJvS3BHSnBpeG0rd1JtRFpmVmR1Tk5xNCtzK0NtRUhDSHJhU1ZQbzhQMXpmazlGN3Z2SnJubnhRTUczajVoaHR0ZHBLYUFqYjFWWFgrM3pwWXRUWjEwQXBmVldUalRZT1A2aVNwTzFWdFlQRnJGbThlTWJ0K3ZPRnNHamNvUm1EUk13Zm9UWmxSSFJib3VFeXRBem5pcWFVcDhiL1dSdVRxS3N0clhtZGEzdGhmUmFmVGJ1TkJtaDYrN2lUcnRFbUdNREZ5RE5pRWJsaUVUc2JwV0cxKzl5b005VmJIQlVWWW5HLzVINXVuNFNJY0YxbnVxckM3bjdPdXFyT0J6OEt5RnZEU0JtY05WckV1dzhYU2FMbUpHdDRxeUJNYmtLVEhQc1d6Z1Y1dUQrUFoxSHR3MVcwZFR3TVp2dGdhN0RNeVNQQVZWVFhaVTVhMWRsVmJNRHZTNkNpd1pvMkxUeWVnVFNpTHhwaXgyOVAwMVBWdTdzMnlDaW5uRmFyaW9ReUxPeHJnTlBKbjB1VEY1QWdFVHFPc2tHUU5rRHowZ3Y0T25kaHVvYWJieDFKNGdicDJxb3pETGlCcjU3YXFOZGl4aWtlTVRHSm91TUxkWVFVR21TRGhxY3luMFJSc2NraTVqK1BuOUFaVFZHYmh6bG9ZZnJmRGljSTJGcG9DTlNma0t0b2Q2WUowTlQ3ZWVOakVtVDBGUmxzREhGK3I0K1liMmJURW1EVlB3dVNVNmhCRDQrZnBBZUNyelgzWUdNU1pYNEl0TFBmamJiZ01mbnFOaFI3a1pzNi9ncFg2LzFEbkxCbjYrSVJBZVhZcVVueW53b1RseU80Z250d2V4NGFRWlhzUGxUT2NyemhIaEtWV0FuTmEwOGFTWnNLYzlFV2U5YzhjazdseUxqWW9MRmw0NmFJVExkRHVXakZFeE5GMWc3VkVEOTEzbXdmKytHNFRmdExGeWtoelJkZmI0VzE2cTRzRzFzUjJNSzB0VmFJcThEdDA1UzhQZmRrVnZLaDcxODNiaUNwRTBPRVEydjNqSldGY2lhL3lPQ1UzdGpyZXVLdEthSXdZK09rL0hsNWJLL2I1V0grNTVKYkpWTTNYWUFOWWVqVDczcHVrQ0xWME05anFuaEVrRkNoN2JGQXhYc2E1c3RNUDFCTEs4Y2syWnN3U0YyNCtramtHYmtNMHRWdEhvdC9Iak4yVjFuZXREdzl5UkczRTJCV3g4NHhVL2hxU0pxQ0hjb0ltRUY4Q0NUSUdDVEhrcStma3RQalFIYkh6MUpUL3VuS1ZCVTVEd1J1ZURNK1Y4NGdmZkRJVFgwRndYT3FhT3o5RVVXUXpFcDhtRDhta0NWNVNvZU8xSTRtbUFYazNPaWU0NFZjUzJFWldNQWJJY2M2Wkg0TzBUM1RzWmRUcGxNWUdWa3pTazZjQnorMktuWlYwNVZzVmRzM1MwQm9ISHQ4WWZPWFFVWk1yUG9MTVJIT3FkMmFIZTdNNCsyU0hwQW11T21EaDYzc0xiRVIwSGJ4d3hzYmZLaXBtRzIxVkMxbkg5Mk16aFNyamFYRTJUSFZWUkt2STYxR1lBT3lya2RKR2ZiUWlndnJWOVk5dmU2S3MyZU9WWUZTMEJHL3VyTFJnV3NQV1UvRncybDVtNGNweUtqODdYVVJDYVN2ejV5ejFZZjhKRXVrZDJ4ank4TG9EaEVXc01icDJxNGNZcEdocjlObjYyM2g4ZXpRYmtPZXRYVzRMNDRYSXZQcjFJeDhFYUsyWjBzai9lTDNVdDBXZGIweVN2UjdvaWJ4d25ERlZ3N3dJZEJaa0NMeDR3NEZIbE5OUjBYWVNuYjFVMTJuaHllOCtHeGhRQmZIQ21qdXNtYXZqWFY2UFAzYVlGL0d4REVJMStPNmI0d2JVVFpLR1BsdzdJamdGVnlMV2RQMWp1eGNSOEJZZHFMRmxxTzFmSDBySFJuWStqY21RVjRrTTFGdFllTmZIcHhYS0UrSC9mNWNiaUZKOFFBbW02NkxSNmJEek9sR29oMnE4bk00b1VuTDVnZFpua2J5ODNjZWNzT1pYOHpXTm10emVoZGx3NVZzVzBRZ1dieXN5bzh6TWd6K25OWFJSQ0tzbVQ3L1dGL1hKbXhPY3Y5NFJuU0JXR3pydmZ1UzU2MlVCdks1N1N3RE1vdjBwZGxSZVhMYWRNMUxiWStNKzNBL2pDRlI0TXl4RDR6blZlYkR4cDRuaXRoWFBOTmhyOWR0VG10d0p5aWxaaGxrQit1c0NCc3hhR3BBdmNNRW4yWUg1cWtRN1RrcHQvN2p4ajRzQlpPUzk1L2tnNUw3bmpYa2laSG9FYTJCaVpJNURoRWVFVFNHR1d3TklTRlVmT3RlOEJOaVJkWVBGb3VkZFlYcHJBMWxObWFEMlpqcHVtYUZoZXF1SGRDaFBieTAzc3I0NmVGckp3bEFxUEtoZnFmMnkrRHNPU0Y5OTQxWU5talZEUUdnU3VIaWViaHlMa1R2S0pMdnlSVXhZOUhSWjBPKysySUZPRUY1cnFLckMwUklVSVhkQWpuM3Y3REIzWFRwRHpyMyt4TWJiSVNab3VOOXoxcU1ESVhBWFhUMVJoMjRpcVprUVhMMTBINW85U3NPYUlDU0dBQlNObE5WQWI4anU0YTdhT0pyK05yMTNsd2M0ekZ2YWZOVkdVSmREUVpzTnZ5dS9Tb3dwTXpJK3VwdWwwYkNRYVZYVXVvazd2NlBaeUU3bHBBc2ZPV1RoWUU3MDV0QnJSTlZqZmF1TlhtMlg3UEZsblkwNnhpaGxGU3R3UjNzNFN0YjVzZzFsZWdXVVRWR3lJbUxyaUxCRFBTeFBJOWNuWGNQYWpldStNR2U2b2VINi9IRDJJbkc1NHZOYkNvUm9MVDd3VGpKcE81dFhrYTd4dnNnWmRsWjFGay9JVmZHeStqclZIelU1SDhobHo3Z2x2anhMeFdKUGZ4cGc4QlhmTjFqQ25XRVZyME1hdnRyUnY0dXJUQmE0Y3ErTCt5eno0NWFiRVc0azRyeDJ2YU1DTUlnVzZpb1JWYnAycHFFNTRDYlR2Vy9iMDN2WlJMUXRBWllPTmI3L21SMVdEalgrZXIyUGRjUk5iVDh1Q0JadkxaUFhlYkovQWZaZDVZTm5BLzc0YlJGV2pqWit1dC9IcFJUcisvUVp2K1BkTkxWVFE2SmZUSWkxYkxnL3dLQUxwSHRuR081Ym1GeEhIWjBQK2pPbGMxeEo4NWdJSWI3aWVxQm94RFF5cUFzd2FybURXOE80VmxZcjNmTXVVYlhmV0NEWGNZVGdxVndsUFlZeHNVY1haQXA5ZTdJRXFaRVhncThhcHFHMnhzU2Ewdmo0ZUJlMXhNbStraXJ2bjZLaHJ0ZkdYMERybm9peUJ6eXoySU1zclozdXM2V0paU1hOUXJsbDdZYi9jeG1SNmtSSit6cjVxSzJhcVA5Q2VrTVZyODR5UjVESW9FN0x4UTJRMXEvV2hFYUNxUmh2ZlgrUEg4bElOVjhUWlc4dTIyNmRTUlU3ak9Iek93cjdxQU9wYWJZd2JxcUNxMGNaYnh3MXNQV1doMFMvWGlhMmFJUk9sK2xZYmYzb3Z1a0pRZmF1TmJ5MXI3KzJJbkY2MFpMU3M5dk9QZlFadW5LeGgxZ2dGWTBNRlB2WlZXZmpWNW1BNFVYdGtVd0F6aWhUY1BGVUxWeHd5TE9DL3R3YXhvMEpPZTdscGl0emdldGNaRS9mTzEySFpjbVBkUkxkcXBtMWo4WmhRR1ZRaGI4WTZKbVFkRjM0dUhxMWlSYWowZGpEMHdpZHJiUmdXOE9ESzZKT3FEZUMzNzdTLzNvSlJLbTZmcmlFL1E2Q20yY2FqbXdJb3Z4Qjd5dkNvQXQrOTNodVYrSzAvWVhJOVN4K2JOMUtPd0c0SjdaTXllNFFzTzd6dW1JbDdGK2dZTzBUZysyc0NhQTNhZU45a0RYZUgxa1IxOVBSZUkrckd6eW52M25GVTllcHhHcTZicUVJVmdHSExpbzJBTEJEZ2JGVGVVY2ZrMzlFU3NQSCtxUnF5ZkFMUFJUejNBOU0xTEJzdkU1NTRvenQ5M1FZL09rK0hyb2lZeXFlclptaFlVYXFock43Q1k1c0RPSERXd3FQdjkySGRjUk92SGpMeG9UbHlnL29KK1FwK0c1Rjg3YW15c0tjcUFFWElFWWN4ZVFxbUZTbVlYcWpDcThuazlXY2JESnhydHJGaWtvYVZwYkx3VDIyTHJQeFZmc0hHM2lvemZJUE9tSE9YVTZiYitYOWhsc0I5U3p3WWtTMDc1amFYbVhoNlQzU2wwaisrRzBSK2hreFMwbldCQ3drMnFxdHNzREV4SC9qQjhzUTNzNXNUbE54MmVFTEJxaWl5R0ljUXdJRlE1VTBid1BSQ0ZRSW1iQUR6UjZtNHZFUkZYYXVOVnc0YVNOZDFaSGdFVkVOMjJ1Um5DUHdobEl3QndNR3pGcjcxcWg4clNqVXNHU01iMXBmalZKQnp2SEUwZHErMHlLMGlEQXY0OUNJUFpnNlBYN0NuWXdmUXpqTVdIdG5FS25JRG1hYklQYk9lZUtkbkk4RC9ORXZIZFJQbDlOaWdDU3djcGNDanlnNHZBTGhuam9ieFF4V1lsdXhVS3NsVGNIbUppcVZqVmRTMzJ1R3RpdTZZcWVHMkdScVdUVkN4OGFUczZPNTRmdFJVRWQ0cmRrcUI3QUI4ZEZNd1BGT3BxbEV1ZTZscGxyTWtOblF5RlJ3QVhuR21DZ3ZnbnJueVBtM3QwZmpQVVlTOHIzUHVDK050NWNRWVNTNkRNaUU3V0dQaDRiY0RVVDJIYllic2xYNSt2NEhDVElIaUhBVjVhYkozUlZkbDR4ZVFTWWdJVFpiYVZ5MER4YlRrUGovbm11Mm9YZ2RkbGE5YjIyTGpGeHNETVNYQWY3bytnQW41Q2hRQWZqTzY4dFEvOWhuWVZXbmhSSzJGL0F3Qm55Ync4Z0VEbThyTXFCRTdoM096TmpKSFlORm9GUVdaSXJ6QlljQ1V5VjZPVDY0Sit1eXpzYjBzdmVGY3NCMjFMVFpHNWNoUkVxZFU4YWw2QzE5K29RM1p2dWlmYlRNUU5SM0FiOWpJOEFoc09XWGlUKzhGRXk2a3ZkQm1ZOHNwRXdXWkFoVVhiT3lyTnNObG9xbnZyRDloWWw5MWV6R1B2KzAyOE9lZGNnK1lOQjBZbWFPRXArMCt0Y2ZBVTNzTWVEWFpDK2pWWklSWXRoMlQrRGdsc1RzV2duRVdXenNsZmp1dVg0bG42eWtUNzV3Mlk2YUFXVGJ3OE5zQjFMZEZyNWZjZHRwRVhwcEErUVU3N2lhMGZkMEczNjB3VVZZZnV4L014aklUeDJ0dHZGdGhZbHFoZ29kdjlDRm95blVTTFVHNVBuVHBXQXVUaGlseEY2R3JDdkNaeFI0VVpnbFVOOGtlM0EwbnphalArcVVEQnQ0NFltRGhLQlh6UnFwWU9FckYvSkhSNXhqR25MdFVSVTZ6ZFdZT1ZEZmEyRlFtUjVwZlBXVEVMWlprMmNCdnRnUVJNTzFPZTYrZjNtdWd2czFHdWg1L05QaEVuZFhsUG1CT21XNWRBZDQrSWFjbFY0UnVTTGVGUnNFK09GTURoTHp4UFZsblljMFJFODBCZWIxei9IWmJFRk1MbEtncHpZRHNiUG5IUGdQLzJHY2dQME5PVGN2MkNuZzFRRmZsOWpOS3FPTGJ0amp4NnB4TG5IUEc3M2NFd3hVZnUrcjk3OEVXbytTU3h6WUhVTmZhOCtlOWROREFXOGVOY0lMeTVqRVRGOW9RYnU4YlRzcHIyL1p5RTNXdE5qNjF5SU1wQlFyV0hwWDNmODd6L3JyTHdEdW5MZHd5VmNOTlV6U2NxTFZpRXJKMXh3MVVOc2hZL09PN1FieXdQM2FyRjJkN291NHlRbHNFcGVseWI5aEV5Mk1zV3hZQkdqOVV3WkZ6Rm5iSHFXck1HRWt1d3JhVDgyT1BOM1E3VUNtaTU1VndMb1hJUmE1OW9TQlRYa1NkTldpYUl0ZXBIVGxuZGFzWVNFZFpYdUY2cjN0M0NwUWtpNEVZSXo0TjhHb2k1cUlsTjB5V3lid051VWFscnRYdWREK1ZTNkcvMjZDbUFGZVVxTmhiYmZWb2Y3U1NQQVYrMDQ2WlhwaUlyZ0pEMDBYTVRUNWpydWNHWWx4ZENqNU50cG5LUm50QVhMOEdtbVJydC8wcG1XTEVxOG1POTg3V3hCWm1pYmpiRWwxS1BrM2VyL2s3bWVVNEtrZWd6V3pmcDNhZ1lZd2tKdUpzZHB5MEkyVE9wbm5KWUtCY3pQcjZNTTQyUmQ4d0d4WmlOdkhzQ2JkdkRGTnRjZXhBakpFMm83MmFZQ1MvSVVkc0hGMzEzbDhxL2QwR0RRdDRLMEhsMWM1MFZlRzFvNkFaZjNzS3hselBEY1M0dWhUYWpQYjlMeWxhTXJiYi9wUk1NZEx4MmhOUGZ5ZGpRUHdwaUIxMUxCd3lrREJHZXE3N082UU9NRTRKVUtLK2ttcHRLdFhlRDZXZVpHeWp5WGpNMUxmWUJqckh6NGZZQm5vdWFSTXlaOE04b3I1U21tSnRpakZDQTEweXhoemppcEt4M2ZZbnhnZ3hSbm91YVQreEJTTVRsRmdqNnFYNUtkYW1HQ00wMENWanpER3VLQm5iYlg5aWpCQmpwT2VTTmlHYlVxaXdGNGI2VEdtK2dpbUZxZFdlR0NNMGtDVnJ6REd1QnJka2JiZjlpVEV5dURGR2VpZHBQekVCNEdQejlIQnBYcUxlU3ZjSWZIU2VqbFNiOGN3WW9ZRXFtV09PY1RWNEpYTzc3VStNa2NHTE1kSjdTWnVRQWJJVTZRT1hleGowMUd2cEhvRUhMdE5SbUpXYXB3L0dDQTAwcVJCempLdkJKeFhhYlg5aWpBdytqSkdMazdUN2tFV3FiclR4NUk0Z2pwempacVhVZlJQekZYeHMzdUE0ZVRCR2FDQkl0WmhqWEEwT3FkWnUreE5qWkhCZ2pQUk12SDNJVWlJaEErUWVXd2RDdTY4ZlBtZWhydFZPdUE5RytwRy9JbEF3SDBiTytINDlSbktYVjVPbFdFdnpGY3dmcVdKS29US29odFVaSTlUZkJrUE1NYTVTejJCb3QvMkpNWko2R0NNWEo2VTJodTVJQUpoYXFHQnFOeFlTZnZVTDcyQnFWajArOC9GcGwvN0FpQVlJeGdoUjMyTmNFWFdPTVVMVXRhUmVRM1l4VW1SZ2tPaVNZWXdROVQzR0ZWSG5HQ00wR0EzYWhJeUlpSWlJaU1odDF5NlI3QUFBSUFCSlJFRlVUTWlJaUlpSWlJaGN3b1NNaUlpSWlJaklKVXpJaUlpSWlJaUlYTUtFaklpSWlJaUl5Q1ZNeUlpSWlJaUlpRnpDaEl5SWlJaUlpTWdsVE1pSWlJaUlpSWhjd29TTWlJaUlpSWpJSlV6SWlJaUlpSWlJWE1LRWpJaUlpSWlJeUNWTXlJaUlpSWlJaUZ6Q2hJeUlpSWlJaU1nbFRNaUlpSWlJaUloY3dvU01pSWlJaUlqSUpVeklpSWlJaUlpSVhNS0VqSWlJaUlpSXlDVk15SWlJaUlpSWlGekNoSXlJaUlpSWlNZ2xUTWlJaUlpSWlJaGN3b1NNaUlpSWlJaklKVXpJaUlpSWlJaUlYTUtFaklpSWlJaUl5Q1ZNeUlpSWlJaUlpRnpDaEl5SWlJaUlpTWdsVE1pSWlJaUlpSWhjd29TTWlJaUlpSWpJSlV6SWlJaUlpSWlJWE1LRWpJaUlpSWlJeUNWTXlJaUlpSWlJaUZ6Q2hJeUlpSWlJaU1nbFRNaUlpSWlJaUloY3dvU01pSWlJaUlqSUpacmJCekI0MkxET1Y4QW8yd256M0NsWUY2cGh0emJDRHJZQmx1bjJ3YVVXUllYUWZSQnBXVkJ5Q3FIbWo0WTJaamFVb2NVQWhOdEhSd2t4UnJyRXRrMDl4cmpxTjR6UEpNVVk2VGVNa1lTWWtGMWlWbTBGZ29jMndpamJDYXZ4dk51SE16aFlKbXgvTTJ4L002ejZLaGhsdStEZjhRS1VyS0hReHN5R1B2a0tLSGtqM0Q1S0NtR005QURiTm5VVDQ4b0ZqTStrd2hoeEFXTWtJU1prbDRqVlZJdkFqdWNSUEx3RmdPMzI0UkFBcS9FOEFudmZRR0R2V3VpbGkrR2RmeXRFUnA3Ymh6Vm9NVWI2RHRzMk9SaFhBdy9qYzJCaGpBdzhqQkVtWkgzUE11RGY4UUlDZTE0SFRDUHFuNFEzSGRyb21WQkhUb1dTa1FlUm5ndVJuZ09oZTEwNjJOUmtCLzJ3V3k3QWJxbUgxVndIczN3L2pGTzdZZnRibko5QThQQm1CSTl0ZzJmR2RmRE91eGxRR0FyOWhqSFNhMnpibEJEanluV016d0dPTWVJNnhraGlnK05kOWhPN3JSR3RheDZIV1hVazZuRnR6Q3g0cGkyRE9yd1VVRmhINVZJVHVoY2lwd0RJS1lBS1FKK3dDTEFzbUpXSEVkaTNGa2JaTHZtRHBvSEF6bGRoVmg5RDJuV2ZodkJsdVhyY2d3Rmo1T0t3YlZNOGpLdUJnZkU1Y0RGR0JnYkdTR0pNeVBxSVZWdU8xdFdQd1dwcW40ZXNGbzZIZDlIdFVBdkh1M2hrQkFCUUZLakZrNUZXUEJsbTFWSDQzM2tHWnZVeEFJQlplUVF0Ly9neDBwWi9Ec3FRa1M0ZmFPcGlqRndpYk51REd1TnFnR044dW80eE1zQXhSZ0N3N0gyZnNHckwwZkw4VDlxRFhTandMdmtnMG0vNUdvTjlBRktMSmlEOWxxL0J1K1NEZ0pBaFlEV2VsOTloYmJuTFI1ZWFHQ1A5ZzIxN2NHRmNKUmZHWi85ampDU1h3UndqVE1ndWt0M1dpTmJWajhFTytnSEllY2pwTjN3ZW51blh1bnhrMUJYUDlHdVJkc1BuSWJ6cEFPVGM1dGJWajhGdWEzVDV5RklMWTZUL3NXMm5Qc1pWOG1KODlnL0dTUElhakRIQ2hPeGlXQVphMXp3ZTdua1IzblNrMy9KMXFNVlRYRDR3Nmk2dGVBclNiL2w2T09pdHB2Tm9mZjF4d0RLNmVDWjFDMlBFTld6YktZeHhsZlFZbjVjWVl5VHBEYllZWVVKMkVmdzdYbWhmSUNvVXBGMzdLU2k1UmU0ZUZQV1lrbHNFMzdXZkNnK1BtNVZINE4veG9zdEhsUm9ZSSs1aTIwNU5qS3ZVd1BpOGRCZ2pxV0V3eFFnVHNsNnltbXBsNmRRUTcrSlY3SGxKWWxyeEZIZ1hyd3IvUGJCbkRlem1PaGVQS1BreFJnWUd0dTNVd3JoS0xZelB2c2NZU1MyREpVYVlrUFZTWU1mejRYMHMxTUx4bkpPY0FqelRyMjFmNUdzYThHOS8zdDBEU25LTWtZR0RiVHQxTUs1U0QrT3piekZHVXM5Z2lCRW1aTDFnMVZhRWRuaVh2SXR1ZC9Gb3FDOTVGOTRXL25QdzhHWllkV2RjUEpya3hSZ1plTmkya3gvaktuVXhQdnNHWXlSMXBYcU1NQ0hyaGVDaGpRQnNBSEpUUVpaT1RSMXEwUVJvWTJhRi9tYUh2bXZxS2NiSXdNTzJuZndZVjZtTDhkazNHQ09wSzlWamhBbFpqOWt3eW5hRy8rYVp0c3pGWTZGTHdUUHRtdkNmalpNNzRaemNxYnNZSXdNVjIzWXlZMXlsT3NibnhXS01wTHBVamhFbVpEMWtuYStBMWVpVVVjMkFPcnpVNVNPaXZxWU9uOVJlWnJYeEhLemFDcGVQS0xrd1JnWXV0dTNreGJoS2ZZelBpOE1ZU1gycEhDTk15SG9vc3ZkRkd6MERVUGdScGh4RmdUWnFSdml2c2hlR3Vvc3hNb0N4YlNjdHh0VWd3UGk4S0l5UlFTQ0ZZNFN0dFlmTWM2ZkNmMVpIVHUyYjE2dzRpTFoxdisrYkhjaHQ2K0pmSTQ3Z3dmVm9lZkUvTCtvMWpPTTcwUFM3ejhPNlVOMUhSd1hZZ1JZWXAvY0JackJQWHpmeXU0Mzh6cWxyZ3pWR0hQN3R6OEdxcllCMW9ScXRxeDhCekdDbng5SzI4ZjlnbE8ySys4L0d5WjBJN244TE1EcDVqUjVpMjA1T2d6V3VlTzJoN2hvTU1XS1U3MFB6bjc4RjIvQmYvUEYwRU5pN0ZzM1AvQkIyYXpmZnEybkk2MTNqT2ZsM3l3cFZ0N3kwMHdoVE5VWTB0dzhnMlVTZWVKV012RDU1VGYvT2w2R2s1L3ovOXU0OFRJNnEzaC8vKzFSVjd6T1RtZXg3UXNpK2t3UkkySmRBd0VCWVJFU1FxM0w5Z29LNEs0TDZFNi9vRi9EeWs0dmJWZUtDZ2lCRU5JQUJ6SUtCQUFra1pDVjdRclloQzlsbmVxK3E4LzNqZE5kMFQvY3N2VXg2cHZ2OWVwNDhtZDZxVDgyY1Q1LytuRG9MaExjYWdBU2tWQlViQVBUMi80bGtwQUdoZnp3STE0U1phZU5zcFJsRjQ1Kytqc0ExOTBMck1WRGRhY1VCM2RYdVk5dkI0N0QyYjIxMnB3Vm9lcnVQQVUxWEh5STVuRk9iNVdvNGd2QXJqNkhxNWdjUm12OGczT05ud2oxbGRzSEgxYXE2TjczSGlVTUZINitTbEhPTVdQdTNadjF5V1BXWlJ5SGNQZ0JBZlAwaTZOMEhRcXZ0QzNQUCtsWmpKTDdsVGNRM0xvWHdCS0IxVDd5dmJVRzR2QkRlS2tSWHpJTlcweHV1c1JlbUZNSUVkQjJBYVBkNXAyTGQ3cHJLT2E1YXc3YUgycXNpWWtRQ2R1TVJpT1RqVmh6V2tYMFFMbyt6ZVhMcWs2VVpoMWJWQThJYmFMdVFzUkRzSS9zQWw2ZDlKeVUweEZZdmdHdllWQURxQ21WNDBXL2FmRm4xYmI4c0tCYkxOVWFZa09Vb3RlZEErR3NMUHA2NWN5V3NEN2ZBQWhEZi9rN2FZNjZ4RjBIdk94eVJKWE16WGhmNHhBOHpkcDJQcm5nZU1oNVdsK290VTMxd0dDNEkzWjM0RXFmKzNPYXUxWWd1Znc2dTBSZkFQZm1LakdOYkIzZkMzTE1PbmpPdmJUclhMSTFmOU4xL3dENVdEODk1dDBDcjZ0SDJ5U1krTEVUR2gwWW1HWXRBaGsrbU43clNndkRXUUxpOTZlVVNBaUpRQis5Rm4wTnN6Y3R3VDVwVmNNTXIvTjJhM2paeXNxQmpWWnF5anBIRTQ0R2JmcUxPOWVSSENDMzRHUURBUHZrUnRKcGVnS1pEZUt1YTZxN1FFTi94TGdRQVk5aFVKdzVrOEJpaTd6d1A0ZklpdHZZVnhOWXRoTkJka0hZY25rbFhRUGhxWUovOENIYkRZVFRNdlROUkFQV0ZvT3JXUjlSNzVJRjF1MnNxNjdoS1lOdkQrQ3hFSmNTSVNBN0RUTlJsTzNRU29ma1B0bm9ldnN1K0NHUG9aQUNBaklVQmlFUUMxNnhUTDFIblJVWXlLQUhMaEl5RklYdzFLYzlQbEVWVFpkY0hqVWZWTFQ5VkhTQ3hFSVRoQmd3WFpDeUN5Sks1S21iUHZaa3gwZ0ltWkRtUzhZanpjMnFseU90WXdlT0l2UGswWEdNdmdtZnExWWkrOHp6c0U0ZmdtM203NmdIVURWZ0h0Z01BcW01K0NOQU5tUHMySXZMYTd3QWpQV0RpTzk1RmZOdHkrSzc4TXJUcW5naS84bk1JVHdEZWkyOXpnaTYrZlFYTTNXc2hReWZoR25NK1hDT25aeTFYYk1NaW1EdFhRYXZ0QzllSTdNK3hHNDRndHZFMTZMMkhaZTJKYXZqZG5lb2NzbWo4eTNjeTd0TzY5VWJneGg4NXQ2MzZqVmw3V253ejc0RGVaNWpxUGRKMFNDdXV2cVBHbzlEN2pZS3Y3MGoxb2VIMkZSVDBhUUVmSy83UWdISlcxakdTYUFTMWF2VWwwRTRNUjR5ODludEEydkJkY2JkNmp1Rk9mKzh0eXlDRHgyRU1QUVBRTmNob0VLRlhmd2xvQmdLZnZCK1JaVThCdGczZlpWOVE1eDA2Z2VDOCsrRWVmeW5jVTY5Q2VORnZvTlgwaG1mcUhFZ3JCdUZwUjI5bkMxaTN1NmF5anFzRXRqMk16MEtVYzR6SWVFUWxiODRkS2tuU2ZEV28rdXovcU9TbmVZZURiYXYySXFVK3h0WXZRdXk5bDFvOTk0YTVYOGg2dndqVXFuT1ZOcVJscGlSdUV0S01RaGdlcCswTEwvcGZDTjBGejR4UElMem90NENtd1gvZDkxU25aWUhLTlVhWWtPVXE1WU5ldFBleWJndWtGWU14YUR6Y284OEhyRGhrUEtwNktHd0wwcmFCZUJBUWlSNExid0RRWFU0UFhXcFBuN2w3TFNKTG40Qm54bzB3Qm95R2pFZmdHbnNod3YvNkZiVGF2bkNmOFRGVjlNTjc0RG5qWXpDR1RGWU5ocDE5UExQM3ZFOGplR0FIb204L0MyUGdPQWhmZGJQZmdZM0l2LzhBb2JuZ3UraHpXUzZUQTBJem9BK2VBTStaMXpuM1dmdTNJckxzS2ZpditrWmFMMHQwMVlzWkcvd1pneWVpNm5NL2g5QmRhSmo3QlFSdXVCK2l1Z2VFME5ENDVEY1R2VHhOR3YvNDViVGIvbXZ1Z2Q1N1dOYnphdy9oYXVvSmhXM21mWnlLVkFFeDBwd3hhQndpeStkQm1qRTFrakNsZDEyR1RzTGF2eFcraTI0RGRFTWxZL01mZ3Qzd0VmeFhma1d0QnRaN0dHTHZ2YWpxbXRBUVh2eGJRRFBnbmpvSHd1MkYwWGNrWXB1V3dudk9weUMwNnBZTDBnNnMyMTFVQmNRVjJ4N0daMEhLT0VhQ2YvbE9XdDFMSmszZTgyK0ZhL1I1MlU5QzB5QTBiOXBkN3ZHWHdEMzZ2RVNuUWZvVnN0ajdTeEI3NzUrb3VqWExuRTNiaGt6VVIvdG9QWUxQUDlCVXR1ZnVCd0JVZmZZeDUvZnVQZTltaFA3NUtJTFAvUkRHb0xId3pyeERKV3hGVUs0eHdvUXNWNG1BQkZUUFdDRkJIMzEzUHN5ZEt4SGZ0a0xGaFpRQUJCcWZ2amZ4TStDYmRWZWJ4NG52ZUJldzRvaTkrM2RFMy9vcmhOc0Q0YTJHVnQwVDBaWHpvZmNmQlFEd1RQOUUwMlYwMjBiak0vZkJlOEd0TUFhT1N6dWU4UGpoUGZjbVJQNzlSMWdmZlFCajhNUzB4KzNqKzJHZi9BaWVjejhGMGRJNGJVMkRjUHZTTHR2Yko5VllYNjJtVjlycmhNZWYyYkRxUnZwSGhSQ3FCd2hBNE9ZSFZjK00wR0NmT0lqZ2N6OUE5ZjlKOW1oS3dEUnptMStRUldwUFcvSnlQTFZUT2NkSW9wRk1McTBzZzhjQnFBMHJZY1ZoSDlvSklMMUJqbTkrSGNKYkJlTzBLZW94VHdEdVNiTWdYRjdvL1VjanV1SnZFUDV1OE16NHBIcUIwT0NaY2hXa2JUa052SEhhR2FwM3ZnaXJockZ1ZDFIbEhGY0piSHNZbndVcDR4anhYLzFOQ0U4QTRhVlB3S3JmaEtwUC83ZEtSalE5YmNoakpwbjRuUWcxbk40VEFGb1lZWkc4QXRmU2NQaGtYR2kxL1JDNDZTZXdEbXhENU45L1VHVUwxS2xPak1mdnlIaWR1ZmQ5TlA2aHFlTWljT09Qb0hYcjNmb3ZyaFhsR2lQbGN5YW5pSEI1SWFOQkFHcFlrU2lnVXZrdXZnMjQ1UE9BRUxDUDdFUHcrUi9CR0RZVm5yT3VnMWJkRTdCTnRZcFRGbExhVG5DNHgxMEMxNUJKMExvUFZEMTVpY1pEeHFPSWIzMUw3VlN2NmJBTzdZVHdxOTVCYTk5R3lPQ3h0SjRHYVNZdWJRc054dEF6RVBqazZlbmpoUk8wN2dOUWRkT1BtejRBcEZTWHhWTjdQNXFQVFc1TExrK1g2Z3R4OW9BV3NCdVBaSXpmenBVTW5XZzZvcnM0dlRxVm9weGpKTmtiRjN6bXZ2UnpydW9PcmJwSFV3OW1TdjJQNzF3RjE2anowcjZvdVVhZDYvd2MyL2dhUEdkOUhLNlI1d0JRY3dqQ0MvODM2d1J0U0luQVRUOVc1NTRuMXUydXFaemppbTFQeWxzd1B2Tld6akdpRm4yU3NJL3VVK2ZxcXdac0U3RU5TeEJkOGJjMno4ZDc4VzF3RFQrN3FZeG1MTkc1MEk0QXNHMjFRbVF5N25RRFduVVBtTnRYcUxJa0VreFZVQTMrMmQrQUNOUkJ4a0lJUGYrQU0rY2FaZ3pCZWZkREdPMWYxQ2ViY28wUkptUTVFcjdxbElBL0RoUVE4TWt2YURMU2lQQ1N1ZEQ3allRTUhrWHdtZS9CR0RoR1RSQTJZd0NBaHQ5L0tmMjFWdE5sV3IzUE1EUzg5RWpXUzdmKzY3NExBSENQdVFDUk41NENsajdoUEdZTW02bytEQkpDTHp5a1Z0aHBSYmJlajZUcTIzNlJzaktRUUh6cjI0aHZmVHZqZVZuSDhTZFhGMHF5TGJWNlRpSndaZkFZYkdsRHErdVAyS29YWU81YURmOTEzM09lbmh5N2I5WnZRdmlWeCtDNzlIWTFYeWRQYVFIdnpmeGlRQzByNXhqUis0MTBlc1FiSHI4amJmSjI0TVlIMUJXc04vNmMxc2dGcnY4dVpEeVcvcVptWEoyYkppQTBYVjFSczIxQVdzNFkvT3JQL3pyOWRCSXJQSW9DSjBTemJuZE41UnhYYkh1YU1EN3pWODR4QWdEV3dRK2NoVXZDQ3g2RjF2czB1TWRkQXVPMEtZbDJRWU45OGhCQ0wvNVVMYTZoemtDTnRraHNwcHpVK0llN1d6ejFiTEhtSG44cFBETnVUTHZQM0xzQkFCQmQvaHkwSG9QVVlqeENnd2pVcVE3S2lFcVdrbk91WmJ3NDg3M0tOVWFZa09WSTY5WUg5dkVEQUFBN2VBeUZEVTRBck1PN0VWbjBXMERUNFp2NUJRaHZBUEh0S3hCOTgybFl4L2JETmVxY3B0NkYxSElFMGxjUUVvWWI3bWszcEEzeENENXpuMXExell6Qk9scVB3TWUvMzJydm5lL2kvMHdjVENEWmJSaDcveldZTzk2QmY4NDk2cGpQL1FDZXFWZkRHRGF0NllYU1ZoT2NVNzhvQ3NBNGJRbzhaOS9RZEs0ZmJrYms5VC9CZjgwOUVMNm1TWm14bGYrQTFXd2N2d3lmUkhEZS9jN3QwSUpIQWFHaCt2Ty9obnZLVllodlg0N295bjg0eThlYTIxZEFIemdPa1NWellRd1ltN1p4WUQ3c3hxUE96NFZjV3E5RTVSd2oxdUhkaUc5Y0N1KzVOd05RU3hiTFNBT0Vwd3JRTkZnSGQ2cWhNbTZmMC9qRTFpMkVlL0tWYWNjSnZmSllZaWx2QVVBaTh0YlRpTHoxREZ5blQzT3VsTFg4QmJTd1lZdXMyMTFUT2NjVjI1NG1qTS84bFhPTUFFQjg2NXRxNUlTMG9YVWZnUGo2eFhDUHZ6UnR4SVNJaGRULy9xWkVKZHMxc01BbkgzQ0czN1pPSnE2T3BWL1ZzazhjY29ZQ2kwQWQ0aHNXd3ozeE11ZmNVclhXbVpLUGNvMFJKbVE1MG5zT2RqWnh0Zlp0VExzRW5DdjcrSDZFNWo4TXJWc3ZOYmsvc1UrRWEvalowSHVmcHZaYTBBeUk2blpja3RWYXVPd3NCSVJ1cUM5L3lVMEpiUnV4TlF0Z25ING10RzU5bWc1UjF6L0xBU1NFMjUvMlFTRjhOVzBQeTVCcVVtMnlad1FBN01RRWJTMVFsejcrMytWRjgzMEVoYjhXVlo5N0RFSjNwMHlzVm50UENJOGZ2a3R2aDlaek1LSnZQd2NBaUs1NkNXTHRxOUQ3am9EdjBzOFhQSzdZMnJmUitWbnZPYmlnWTFXYWNvNFJHVzVBZk11YjhKNy9hUUJBNk8rcU1hNjY5UkZudVdKWUp1RDJBY21FYk1OaTJFZnI0YjN3TTA2ajVyL3l5NEJtSUxibVpVUlh6b2RueWxXQXBzTTkrVXBZOVp2VU1UL3pzN1JpV2dlMkkvenFMOXYzaTJzRjYzYlhWTTV4eGJhbkNlTXpmK1VjSXpKNERQRnRLMkFNbVFSejEycDRwbDJyVm1iY3RSckMzdzN4VGEvRE0rM2FwczRKMjBKazJWUFFldzJGYTh3Rm1VWEtzdHFodVhNbFlwdVh3WC9GM1czT2hZeXRYd2hqd0ZqRXQ2K0FhK1FNbFFnbnJoZ0dicmdmb3FvN1pMUVJ3YWZ2UTlWbkgwdThRUlNOVDM2cmpWOVcyOG8xUnBpUTVjZ1lNaG5SVlM4Q0FNdzk2OVF3b3p3bjJtdTEvZUM3L0U3b2ZZZWo4VTlmU3dSa0srTjVwYTJHUXlRMjRXc3UrdFl6aUw3MVRPWURxU3YrN0hnWDBmZitDZnZrUjVCbURKNnpybSsxalBiaHZYbU9pYzl4cC9ibU85Z0xrVEV2SVBXMjNuODB6RDNyRU4vNmxycmRaeGhrdUFHK21YZmtQb2VnT2R1R3VYZTljek81ZndlMVR6bkhpTE1uVXVMNS9qbmZodkRWSUxMMENWaUhkOEY3d1djUVdmYWttc3VRZUkxLzlqY1FldW0vRVY0eUY3N0x2cWp1MUYyQUdVZHMwK3NBQk13UE44UGF2eTB4Rmw5OWtSVHU5Q0VtYVhQWjhzVzYzV1dWYzF4bHc3YUg4Wm1yOG8wUmljaXl2MEI0cStBYWRRN01YYXNCd3dYL1ZkK0VWdHNYa1dWUHdkcS9GU0pRQ3hscFRKeUFEaGx1UUhURlBPaUR4bVhzMXhmZi9BWmNJOCtCSFRvQkdUb092ZGRRaUpwZXNEN2NqT2lxRjUyOUFLMkRPeEJkUGcrK1dYYzVpMzNZRFljUjMvSVdmRE52UjN6N0NnaFBBUDZydjlsMGNNT3RGbFJKYkF1VFhGd2x4OGpNcm94amhBbFpqclFlQTZCVjk0RGRjQVF5R29LMWZ5djBBYVB6UHA0eFNLMmdJd3dYM0JObk9VdWdObWMzSEZHWGdWdVpET203NVBNd1RqL1R1ZDM4TW5INFg3K0czbXNJM0dkY0NXUHdSTFZmU2l2c3hpT3dQdG9GejlrZmIrL3BOSkYyYnVQNGM3enNiSjg4aE1ocmY0QnJ6QVdxWitqTTZ4RDgrd013NnpkbXJOeVZLMnYvRnNpb3V1eXZWZmVFMW4xQVFjZXJOSlVVSThJVFNLemNWZ3YvT2ZmQS9tZ1h0R1k5ZGxwZFA1V0lOVnZ4SzdwbUFiU3E3ckRqRWJoT1B3dDZyNkdJdnYxWGVNNjVLV3ZaaW9GMXUrdXFwTGhpMjhQNHpFZTV4b2kxZnh2TVBldFZVcFF5UEZlcjdRdFlKc3dQM29OcjdFVVEzcXFtaEF5QVo4WW5FSHp1ZmtUZmVCSytLNy9TZEx5RE94QjU0MGtJWHcyc1F6c1JXL01LcW0vN0JmU2VRK0FhZFM1aWExK0ZNWFF5OUY1RDFlOHplQXpobHgrRDc2cXZRN2k4TUQ5WURlSDJ3QmcwUHZ2Sm1qSEllQlRTVktORW5MbGpadUZ6eU1vNVJwaVE1VXpBR0RJWnNRMkxBYWg5RzN3RkJIelRZVFZFVjg1SGRPWDhOcDdYOG1YazhKSzVRSlpkNDVOOHMrN0txY2N4OXM3ZklWenVGamZvVExLUDdZZFcxeGVwdlVmU3NtQU1uZHl1dldBQXRMMlJwcFF3OTc0UDRhK0I1cTFHZU1HajBBZU9oWHY4cFlodmVoMWFYVCs0SjE2T3lPSzU4TS81Vmd0RFlOb245djVyenMrcTk2WEFYcytLVXpreGt1UTk3eFlBUUhUNVBCZ0RNeHNwdmUvd3ROdm0zZzJJclhrWnZsbDNJN0xrY1FDQTU4eHJvZmNkNmF4QTVRenpTTEFPYkVQNGxaL25YTFpVck50ZFdlWEVGZHNleG1kK3lqTkc5SDRqRS92Ym5lWU1hVStLYjFzT2FVYmhubkJaeHV1MG10NXdqWmlPK0pZM0VkL3hMbHlKaERDMjVoVm9OYjFoREo0STYvRHV4SnVvT1BCTXVVb05GVTdVWStHdmhYL1dYUWkrOEJBaWkzNEwzeFZmZ252aVRGWFdGb1kxcHM3QkJETDM2aXRFT2NjSUU3STh1RWFkaTlpR0pRQWt6TjFyWVIzY2tiRWFUczZFZ0h2S2JMZ256c3I2c0d3OG1sSEptL09jYzFQR3BOSFdoQmMvRHRlb2N6Sjc5V3dMMFJYekVOL3hMcnpuZjdyRlBTbVNvcXYvQ2Z2WWZqVjhLM0VWd0QvN2EycjRWVXJ2WTB0N3dTVEo0SEhFMWk5VWV6VDVhZ0JJV1B1M0F3QkNMLzRVd2hPQWEreUZpR3o4TjJCNDRMM3dQeUFianpXZC81VFpzT28zSWJUZ1ovQmY4WlhNMWJQYXdUcXczUm1ERG9pMDVjbXAvY285Um1SSTdUOFdmZnRaeUdnUS9tdnZoWDEwSDZ4OTc4Tjc3cWV5SCt2Vlg4STlaVGEwUUhkRUZ2MEd4ckJwVGc4c0FFQXpZQXlaNkRTNHpmZlFTUzZYbkMvVzdhNnYzT09LYlEvanMxRGxHaU42NzlQVWU2VzlzWTNZNmdWd2o3a3daUlAxOUlHQjdna3pZUi9aNnd5QnR3N3VoTGxubmVwRUZNTFpVeTJaMkloQW5YTmxPcjdsVGNqZ01iZ256b0ozK28ySUxIc0s1dTYxTUlhZUFXTnd5NHZYQkc3NlNXS1Z4VVkwL3ZrYnpzckVNaDR0S0Rrcjl4aGhRcFlIcmZzQXVFWk9kNFpFUkZmOERmNDUzeTdzb0JMcU1tL0s1ZWEwaHhOTHViYklsdEM4VlUwVG1jMTRzeWNJMkEySG5SNFkrK1FobUR0WHFaNzdSTURMYUFqbXJ0V0lyWDBWOW9sRDhFeTdCcTdSNTZjZlJ0TmhmcmdaK29BeGdOQWdJNDJ3NmpkRHErNlI5Z1V5K3dlZ0NuaHBXMW43Tk96ait4RmJ2d2hhWFgvby9VY2pOUC8vcWwzdFI1OEgxNmh6b2ZjZUJ1dmdEcGc3M29IMzB0c2hERS82UjQ5bXdEZnpDd2k5OERBaWIvOFYvbzk5SmVjSjF0RjNtdmJ6Y0kyY1VWQnZaeVVyeHhpUjRaT0lKL1pkYWZ6TGQ5UndpYnArTUFhTmg0d0VWUU02L2hJSWYySVZ0OFI4RWhrTFE0WlB3dHl6VGkxbDNHc29QRE51aERFc01YeEZ5cFJHRVpDSm4xc2VzcGpmU0h6VzdhNnZIT05LdlFmYkhzWm5jWlJyakRRZEt6SG5VZHFBME9DNzhtNElidzNzWXgvQzNMVUcxdUU5YVhNZXRicit6dkw2QUJCYjl5OElmNDJ6bXE5STFGTVpPcG0yTWlPc09PSWJsOEp1UEF6M3hGbHdqYmtBV2wwLzZIMUhwSng0Y3Y1bFNqVEkxTWhvMWxaSkszRzYrYTEvV2U0eHdvUXNUKzZwY3hJN3NKdXdEdTVBYklOYWZqUnYwa0pzM1VMRTFpMXM4M2xacGV4eFlSM2NpVWhpTDZUazNoTjYvMUVadzUyMDZoNXdqVkNyRUVreml1RGYvZ3N5ZUF4YXR6N3dYWEYzZXU5OWdycjgvUmJNbmF1Yys0VEhEOC8wR3pLZTIxeHlxRWg4L1NLMTZrL3FjcXVXcVM1RmE3b2FQKzJyaG52eWxYQ2RmbFpLejQ5cWJQM1hxcDRsKzloK3RROUd5a1JxRWFpRjcrcHZRSGlyYzI0UVl4c1d3enE0TS9GR0xuaW16Y25wOVpTdTNHSkVlS3RoSGQ2YjlpVU5VUE1IUWkvOUZNSlhBOC9VcTUzWGlrQXRoQ2VBeGllK3FtNzdhMkFNVVQya2FWODJwUTJadXJDQXJjcmYwaXFMTFgycGJBM3JkdmtvdDdoaTI4UDRMTFp5aTVFMFZpenhWaWFFNFlaVzJ5LzU1b2l1ZWhIQzN3MmVzMXRlTU1kM3llZGhIZDdqREZIVWVnMEZoRURqVTlsV1B4UnFSZUhFTVBxMFpBeFFXMDRBS2Z1dVNhZjlTcnZmdG1EV2IwWjg0NytoOXprZHdsK05YRlZDakRBaHk1TlcxUjN1Q1RNUlcvTUtBRFYzUkt2ckQyUEFtTHlPSjAwVG5tblh0RDFwMU1yY1hCQUEzSk5tT1pNYjlaNkQ0VHI5VE9nRHhqZ05rWC8yMXlCakVRQk5YL3lFNFhWV0lCS0dCNzZMYjRPTWhkV2w2QmIycHZCZThCL3dudmZwOUE4ZTNVQjd4dkhxdlFiRE5lcGN4SGU4Zy9pMjVWbWU0SUxuekd1ZFJyQ3REMUQ3NkQ1RVY4ekxtR2ZRZkRXaDlqRHJOeUc2Zko1ejJ6MWhadGFoTGRSKzVSWWpFQUtCNjcrYkVSdkNHNEF4YUFMY1UyYW5mUkVUaGdlQm0zNENHVDRCU0trU3RDd3JKVXJMVEM5emNtV3FsbFpaekxMQmFHdFl0OHRMdWNVVjJ4N0daN0dWVzR5azB2dU5ndi9hKzlJVzl3QUE0YTFDMWEyUFpHd0FuWGtBQTNxZlljNU5ZOUE0Vk4zNmlMcjZKOU92YUFtM1AvMnFXVE5DZDZQcTVnZlRPaTRDMTM4UFdpQXhTc1RsVWNNZnBZVGViemowbm9QVG50dGVsUklqUWtwWmxKVW91NUp2ZmVVdURCcytBbCs4KzZ1RkhjZzJFVnJ3S0t6OTJ3Q28zanIvbkh2eVc2clhpcXNKa2kxdTBpZFZzR3RHNFV2cmxndmJoZ3lmS0RndzdlTUhFSHJoSVdmbEhyM2ZDUGcvOXRXQzk1UHB5aGdqcDQ1OVpCK0V2MXRUUTJXcnpXNmJ6eUdEdENITk9JVExqZlpPWkdiZDdsd1lWMldDYlUrSFlZeFFxbktORVNFeUswcCtHelNRb2hud3piekQ2UldUMFJCQ0x6eVVzUXBPdTdTNVk3cElQSWZCN3RDMGdodEVzMzVUV3JCcjFUM1VmakpkUE5nN0RjWkltN1FlQTlON0RUVXRNeGtEQUpHOHYzM254N3BkeGhoWHBjVzJwL05qakhSNWxSWWpUTWdLSkx6VjhNMjZzMm5qdTJnSW9aY2ZjNVpkcGM0cnRtRXh3aTgvNWdTN2NIbmd1L3hPTlFlQWlvWXhjdXF4YnBjL3hsWFh4Zmc4TlJnalhWY2x4Z2dUc2lMUXVnK0VmODYzbThhUFN4dlJ0NTlGNklXSFlSM2NVZHJDVVFicndIYUVYbmdJMGJlZmRWWUowcXA3cU9FTTNYTmZycGpheGhnNU5WaTNLd3ZqcW10aGZKNTZqSkd1cFpKanBEeXYrNVdBMW4wZy9OZmRpL0RDMzhBNm9NWXNXd2QzSVBUQ3d6Q0dUSUo3M01YUSs0M0tPa21UVGdIYmhyVi9DMkx2djVheWo0V2k5eHNCMzh3N3lycm5wVE5nakhRUTF1Mkt4cmpxNUJpZkpjY1k2ZVFZSXdDWWtCV1Y4RmJEUC91cmlLNTZFYkgxaTV3VmQ4emRhMkh1WGd2aDhjTVlOQUg2d0xIUXFycXJpZnorYmxsWFhxUDh5WGdFTW5RQ01uUUNkdU5SV1BzMnd0eTczcm4wN2RBTnVDZGNCcy9VcThwMlRISm53eGdwRE9zMlpjTzQ2aHdZbjUwWFk2UnpZSXkwckdKWFdRU0F5NjdJdm9ScE1YaXNDQWFkM0l4ZXdiM0lkeU1ZOGhxREFBQWdBRWxFUVZSWDZpZ0NId1VHWVcvTmFFVDE5bjNZWG43bDdBNHVVK2ZDR09tcWNxL2JRZ2hNbVhZV2V2VHMyY0ZsSThaVnBXUGIweGJHU0tXcmpCakp0c3BpWmFTZExWajR5b0lPZjQ4K1hnMlQ2aVRHMU5qbzV1cnd0Nk5XSEk4SmJHNFFXSE5NdzZISWh3QStiUGRydTJMQUZ3TmpwR3NvcEc0RFFHMWRIUk95VTRoeFZWblk5dVNPTVZKWkdDTVZuSkJkZHNYSFR2RWZVY0krV2c5ejF4cFloL2ZBUG5FSU1uSVNNaGJOZWFOWGFvTm1RTGc5RU40YWFOMTZRKzg1R01iUXlhanVQZ0NESUhCWnFjdlhSVEJHT2lIVzdTNlBjVlhHR0o5RndSZ3BZNHlSRmxWc1FuYnFDV2pkQjhKZDVxdkVFT1dQTVVKVWZJd3JvdFl4UnFqMHVLUU1FUkVSRVJGUmlUQWhJeUlpSWlJaUtoRW1aRVJFUkVSRVJDWENoSXlJaUlpSWlLaEVtSkFSRVJFUkVSR1ZDQk15SWlJaUlpS2lFbUZDUmtSRVJFUkVWQ0pNeUlpSWlJaUlpRXFFQ1JrUkVSRVJFVkdKTUNFaklpSWlJaUlxRVNaa1JFUkVSRVJFSmNLRWpJaUlpSWlJcUVTWWtCRVJFUkVSRVpVSUV6SWlJaUlpSXFJU1lVSkdSRVJFUkVSVUlreklpSWlJaUlpSVNvUUpHUkVSRVJFUlVZa3dJU01pSWlJaUlpb1JKbVJFUkVSRVJFUWx3b1NNaUlpSWlJaW9SSmlRRVJFUkVSRVJsUWdUTWlJaUlpSWlvaEpoUWtaRVJFUkVSRlFpVE1pSWlJaUlpSWhLaEFrWkVSRVJFUkZSaVRBaEl5SWlJaUlpS2hFbVpFUkVSRVJFUkNYQ2hJeUlpSWlJaUtoRW1KQVJFUkVSRVJHVkNCTXlJaUlpSWlLaUVtRkNSa1JFUkVSRVZDSk15SWlJaUlpSWlFcUVDUmtSRVJFUkVWR0pNQ0VqSWlJaUlpSXFFU1prUkVSRVJFUkVKY0tFaklpSWlJaUlxRVNZa0JFUkVSRVJFWldJVWVvQ1ZBNEorMGc5ek4xcllCM2VBL3ZFUWNod0EyUThBdGhXcVF0WFhqUWR3dVdGOEZWRDY5WUhlcy9CTUlaTWh0WmpBQUJSNnRKUmk4bzRSbGducVdUS09LNDZHOFo1RjhVWWFSUHJkb2RqUXRiQjdLUDFpRzk1RStidU5iQWJqcFM2T0pYQnRpQ2pRY2hvRVBieEF6QjNyMFYwMVl2UXFudkFHRElacnRIblFhdnJYK3BTVWtKRnhBanJKSjFpRlJGWG5RM2p2RXRoak9TQWRidkRNU0hySUhialVjUld2WUQ0MXVVQVpLbUxRd0RzaGlPSWJWaU0ySVlsY0kyY0RzKzBheUFDZGFVdVZzVmlqTEJPVXZFeHJqb2Z4bm5ud2hncEh0YnQ0bUZDVm15MmllaXFGeEZidndpd3pMU0hoTWNQWS9CRTZBUEhRZ3ZVUWZocklmemRJRnllRWhXMlBNbDRGREowQWpKMEhIYndHS3g5RzJIdVdRY1pEU1dmZ2ZqV3R4SGY4UzdjRTJiQ00vVnFRR01vbkRJVkdDT3NrOVRoS2pDdU9odkdlU2ZIR01rYjYzYkg0MityaUdTa0FlR0Z2NEYxWUZ2YS9jYVFTWENQdXdSNnY1R0F4blZVT3Bwd2VTQzY5UWE2OVlZT3dEWDhiTUMyWWUzZml0ajdTMkR1WHF1ZWFKbUlyWGtGMXNFZDhNMjhBOEpiWGRKeVY0SktqUkhXU2VwSWxScFhuUTNqdlBOaWpCU0dkYnZqTVNFckV2dm9Qb1JmL1JYc3hxWnh5SHFmMCtFNSsrUFErNXhld3BJUkFFRFRvQThZRGQrQTBiQU9iRWYwbmVkaEhkd0JBTEQyYjBQb0gvOFh2c3Z2aE5aOVlJa0xXcjRZSTgyd1RsSVJNSzQ2T2NaNXlURkdPZ2pyZGxHeE82QUk3S1A3RUhyaDRhWmdGeG84TTI2RWY4NjNHZXlka041M09QeHp2ZzNQakJzQm9VTEFiamlpL29aSDk1VzRkT1dKTWRJNjFrbktCK09xYTJHY24zcU1rVk9EZGJ0d1RNZ0tKQ01OQ0wvNks4aDRGSUFhaCt5LzhzdHdqNysweENXanRyakhYd3JmbFYrRzhQZ0JxREhTNFZkL0JSbHBLSEhKeWd0anBQMVlKNm05R0ZkZEYrUDgxR0NNbkhxczIvbGpRbFlJMjBSNDRXK2NuaGZoOGNNLzV4N29BOGFVdUdEVVhzYUFNZkRQdWNmNThMQWJqeUM4NkRlQWJiYnhTbW9YeGtqT1dDZXBUWXlyTG85eDNzRVlJeVhEdXAwZkptUUZpSzU2c1dtQ3FORGd1L1IyYUxWOVMxc295cGxXMnhmZVMyOTNMck5iKzdjaHV1cWxFcGVxUERCRzhzTTZTYTFoWEpVSHhubkhZWXlVRnV0MjdwaVE1Y2x1UEtxV1RrM3dUTCtCUFM5ZG1ERmdERHpUYjNCdXg5WXZoQXdlSzJHSnVqN0dTR0ZZSnlrYnhsVjVZWndYSDJPa2MyRGR6ZzBUc2p6RlZyM2c3R09oOXptZFk1TExnSHY4cFUyVGZDMFQwWlV2bExaQVhSeGpwSENzazlRYzQ2cjhNTTZMaXpIU2ViQnV0eDhUc2p6WVIrc1RPN3dybnJNL1hzTFNVREY1enJyZStUbSs5VzNZeHo0c1lXbTZMc1pJOGJCT1VoTGpxbnd4em91RE1kTDVzRzYzRHhPeVBNUzN2QWxBQWxDYkNuTHAxUEtoOXgwT1k4aWt4QzJaK0Z0VHJoZ2p4Y002U1VtTXEvTEZPQzhPeGtqbnc3cmRQa3pJY2laaDdsN2ozSEtQdTZTRVphR080QjUzc2ZPenVXc05raC91MUY2TWtXSmpuU1RHVmZsam5CZUtNZEpac1c2M2pRbFpqdXdqOWJBYmtzdW9CcUQzRzFuaUVsR3g2ZjFHTlMzWDJuQVk5dEg2RXBlb2EyR01GQi9ySkRHdXloL2p2RENNa2M2TGRidHRUTWh5bE5yN1lneWVBR2o4RlpZZFRZTXhhSUp6VS9YbVVIc3hSam9BNjJURlkxeFZBTVo1UVJnam5SanJkcHRZVzNOa0hkN2ovS3dQSEZ1Y1k5WnZSbVRwRThYWnlWemFCUi9DM1BjK2drL2ZCMmxHQ3k5UE03RU5TeEI4L2tlUTRYYWVxMlVpdW5JKzdJYkQ2clp0SjFaUDZ0akwzYWwvMjlTL09iV3RRMkxrOEI1RWxqMEZHWXVrM1MvakVjVGUrMmRUL2NqMXVBZTJ3OXp4YnNaeE95UFd5Y3JHdHFjd09iYzlBR0NaQ0wvOEdPSmIzeXA2ZVZyQ09NOWZKY1JJYTZJcjU4TStXZy83eEVHRVgvMEZZTVZiZks1VnYxbDluMG9XTFI2QjNYQ2t4WC9KVlNzTHdicmRPcVBVQmVocTdCTUhuWisxUUYxUmpobGRzd0Nhdnh1RXR4cUFCS1JzQ2hTOS9YOGlHV2xBNkI4UHdqVmhadHA0WFdsRzBmaW5yeU53emIzUWVneFVkMXB4UUhlMWNDQzFzN3BJUG03RllSM1pCK0h5T0p2OHBUNVptbkZvVlQwZ3ZJRzJDeGtMd1Q2eUQzQjUybmRTUWtOczlRSzRoazBGb0hyQXdvdCswK2JMcW0vN1pVNi91K2EwcXU3T3ovYUpRM2tmcHhKMVJJekk0SEhFTjcwT3o3UnIwKzRYUWtmcy9kZGdOeDZCOTRML3lQbTRadjBteE41N0NWVzNQQXk0dmUwc2pFVEQzQytreDRLMEViamhCeERWUGRENGh5OW54b20wVWYyNVh3QkdDekhYRHF5VGxZMXR6eWx1ZXdCQTEySHVlejl0RHl2NzJINVYwQ3psZ1cwQkxpKzA2cDd0ZjQ5bUdPZjVLK2NZc2ZadlJlaWxSektPVy9XWlJ5SGNQZ0JBZlAwaTZOMEhRcXZ0QzNQUGVrRFRzNWZGakNIMHlzL2hHbjRXdkJkK0JnQmc3bmdYa1RlZWJMSDgvdXUrQzczbjRIYWZiemFzMjYxalFwYWoxTjQxNGE4dCtIam16cFd3UHR3Q0MwQjgrenRwajduR1hnUzk3M0JFbHN6TmVGM2dFei9NMkhVK3V1SjV5SGhZWGFxM1RQWEJZYmdnZExlNm5mandNSGV0Um5UNWMzQ052Z0R1eVZka0hGc2tML01uR2h3N2RCS2grUSsyZWg2K3k3NElZK2hrQUlDTWhRR0lSQ01xMHArWStJQVFHUTJ5QkN3VE1oYUc4TldrUEQ5UkZrMlZYUjgwSGxXMy9CVFFkTWhZQ01Kd0E0WUxNaFpCWk1sYzJNZnE0VG4zNW9LU01RQVEvbTVOSll1Y0xPaFlsYWJZTVFJQTBCTU5pOWFzUGhrdXVNYWNqOWphZjhFejdWb0lmMDNtYTFzaGt2VXhNYmE5ZlM4U2dHWWdjT04vUWF2dUFRQm9lUHdPd0hDcldBTVF1T0VIVG56YXh3OGcrTndQQUlOMWt2TEh0aWU3RG10NzFMTlZXVkxhazhnYmY0WjlyRjRkenpRaHphaEtDQ1VBMjRReFlnYTg1MzZxMVRLM2huR2V2N0tPa2NUamdadCtvczcxNUVjSUxmZ1pBTUErK1JHMG1sNkFwa040cTVvU01hRWh2dU5kQ0FER3NLbE9YRmw3TndEU2FuWjhGUmRWbjMxTXhVK0toc2Z2eUJJM3VXUGRiaDBUc2h6SmVOUFFwdFRLbGRleGdzY1JlZk5wdU1aZUJNL1VxeEY5NTNuWUp3N0JOL04yMWRPbUc3QU9iQWNBVk4zOEVLQWJNUGR0Uk9TMTMyWDB0TWQzdkl2NHR1WHdYZmxsYU5VOUVYN2w1eENlQUx3WDMrWTBUUEh0SzJEdVhnc1pPZ25YbVBQaEdqazk0OXlTWHlqVkhhcWgwbncxcVBycy82amtwM212b0cxRFdqR0lsQVlydG40Ull1KzkxT3E1Tjh6OVF0YjdSYUJXbmF1MElTMHo1VU5BcW9iUDhBQ0dLbU40MGY5QzZDNTRabndDNFVXL0JUUU4vdXUrcHo2WUNwVDJ3UkVyL3ZDWmNsYlVHREdqcWs0bTY1MVU5UURSVUtLQkVtbzVYU3V1M2plaUpWNFhnK2FyYVg5aXJ1WDZVWmpIa0ZrSlFMVDVyQmF4VGxZMnRqMm5xTzBCQURPdU9nTlQ1eURaTnFSdHdqL24yMDNudnVsMVJKWTloYXBiLy85VzN6TVhqUFA4bFhPTUpPdC9zaFBRVGd4SGpMejJlMERhOEYxeHQzcU80VTU3V1h6TE1zamdjUmhEendCMGRZejQ1bVV3aGsyRDFxMFA3Qk9Ib0hYcnJXSU9BTXhvaDAwSVlkMXVIUk95WE5tVzgyUHpYb1JjU1NzR1k5QjR1RWVmbi9oQ0dWVTlHN1lGYWR0QVBBaUlSSytlTndEb0xvakVzQ3FSMGppWnU5Y2lzdlFKZUdiY0NHUEFhTWg0Qks2eEZ5TDhyMTlCcSswTDl4a2ZVMFUvdkFlZU16NEdZOGhrOVVYVlRoL1BIUHpMZHhJOWpFcXk0ZktlZnl0Y284L0xmaEthQnFHbEQvVnlqNzhFN3RIbk9WK1lVOFhlWDRMWWUvOUUxYTJabDk2VERSNmdObmNNUHY5QVU5bWV1eDlBZXUrTjk3eWJFZnJub3dnKzkwTVlnOGJDTy9NT2xiQVZnWENsbkpOZCtOanBpbEtzR0xGdE5md3ZSZU9mdmc2dHJuL1dqU1ZqNnhhbTNmWmZleC8wWGtQVW9ScU93UHB3czZxVFFuTnFwWlZZNmNuY3ViTEZZbWg5VGs4YmFxRWFMb25nWDcvWGRKL1FBRE1HYWNVQm9TRTQ3NGZwQnhFYXBCa3I2UGZCT2xuaDJQYWs2NkMyQndCQy8vcUZtbU9URUgzckdVVGZlZ1phVFM4RVB2bEE1dXVMaUhGZWdES09rWllZZzhZaHNud2VwQmxUVlQ1bG1LSU1uWVMxZnl0OEY5M21kRTVhaHo2QVdiOFJnZXUvRHhrOGh1QzhIOEF6OVJwbmxFamprOTlxNGZmUjhueTA5bUxkYmgwVHNsd2xBaElBWkR4YVVOQkgzNTBQYytkS3hMZXRVSUVrVlJkNjQ5UDNPcjBWdmxsM3RYbWMrSTUzQVN1TzJMdC9SL1N0djBLNFBSRGVhbWpWUFJGZE9SOTYvMUVBQU0vMFR6UmRScmR0TkQ1ekg3d1gzQXBqNERnQWdQL3FiMEo0QWdndmZRSlcvU1pVZmZxL1ZkQm9ldG9sOVV5SnNmTVE2cEs1SndCNHNvL3BUL2FDQ205VjlzY1QvMnUxL1JDNDZTZXdEbXhENU45L1VHVUwxRUhvTGpVOHJCbHo3L3RwWDk0RE4vNUk5ZnJrS2JXbkxmZXJKeFd1V0RHaWFRamM5R01JM1lCMVlBZkNpMytMd0NkK3FJNW51Rlh5bldXdUZxUlVGVWswTlV6MjBYMklMUHNMaEdFQTBKeWhqekllQXdCRTNubzY4LzB0Q3pJZWdXL1dsOUlUTWlGUS9aKy96bmg2Wk9rZklWeGVWSC8yTWNCd0liWmhDWVRIRDllSTZSblB6UWZyWklWajI1TkY4ZHNlQVBCZCtEa0FFbWI5WmtTVy9oR2VNNitGYThSMHlBNWVsQUZnbkJla2pHTWttYUFsbC9XWHdlTUExS2JMc09Ld0QrMEVrSjRNeGplL0R1R3RnbkhhRlBXYTBFbEUvdjE3YU4zNndqcTBFK2JlOXdHaHdUaDlHalIvTitkNTlzbERDTTEvS0szelFyaHpHTmJmQXRidDF2RTNraVBoOGtKR2d3QUFHVG9CVWNDWGZ0L0Z0d0dYZkI0UUF2YVJmUWcrL3lNWXc2YkNjOVoxYWxLd2JhcUF5VUpLMjJsQTNPTXVnV3ZJSkdqZEIwSlU5MURETzZBK2tPSmIzMUk3MVdzNnJFTTduVGsyMXI2TmtNRmphVDBXV3ZlQkFDVHNvL3ZVdWZxcUFkdEViTU1TUkZmOHJjM3o4VjU4RzF6RHoyNHFveGxUUXc2YmorWFB4cmJWbCtsa3c2c2IwS3A3d055K1FwVWw4UUdtQ3FyQlAvc2JFSUU2eUZnSW9lY2ZjTVpWdzR3aE9POStpQUlXVHdEVTN6Wkp1SXR6MWExU0ZETkdrbi96Wk8rZDhOY2tHZ1lKcTM0TDlINGowbm9FN1NQMUNDOStITjd6Ym5FYU9nQXdoa3hDOVgvK011UDRrZGYvQlBPRDFWbUhITVczcjBEa3RkK3JMM2twN0tQN0FOMmRNV0hhM0xVR29yb25YR0UxTmw0MkhJYTU0d1BvdlllcEJ0Mk1RK3MrSUsvZkE4QTZXZW5ZOXJTc3FHMFAxUEJGQUxBKytrRGQ0ZktxRHNHMmoxWXd4bm4reWpsR2tsZVVncy9jbDM3T1ZkMmhWZmRvdXNLY1V1ZmpPMWZCTmVxOHByYks1WUdNaHFIVjlvVzFmeXZNWGF2aG5uZzV0T3FlYVBqZG5XbFhHQUdnOGMvZlNMdGQ5Wm4vY2E0QzVvTjF1M1ZNeUhJa2ZOVXBBWDhjS0NEZ2swRWlJNDBJTDVrTHZkOUl5T0JSQkovNUhveUJZK0NlTkFzd1ZROSt3KysvbFA3YWxDVkk5VDdEMFBEU0kxa3ZBZnV2K3k0QXdEM21Ba1RlZUFwWStvVHptREZzcXZvd1NEM3N3UStjaWJIaEJZOUM2MzBhM09NdWdYSGFsTVJZZlUzMW5yejRVN1c0aGpvRFNOdktXQmloOFE5M3QzanEyYTV5dWNkZkNzK01HOVB1TS9kdUFBQkVsejhIcmNjZ2VNNjhWZzA1QzlTcEQ2R0lDdXJrdUdvWkw4NjQ1TFFQRG05dUMwVlV1cUxHU0RNeWVBS3hkUXRoREo2QTBJS2Z3VGZyUzJxU2RJSjFlQS9zRXdlZEwxUnRIKzhZUk9yVnIxU0pwZkNicitBVy9QdVBWVys3cGpkMXF5Y205OHNqZXhGODl2OUxhMnhDOHg5VWN5SnRVNjIwbUNmV3ljckd0dWZVdGoweUZvSzViVVhUN1VnRGhMZGFiV2dyMUdJZk10SDVZaDgva0hpU2hMUk5hSUc2RnEvRXRZVnhucjl5amhHOTMwaFUveCsxd25URDQzZWtMUndTdVBFQk5kL3hqVCtuSldTQjY3L3JqQUlCMURET3Fsc2VBalFkOFUydnc5eTd3Vm5ZUStndXVLZGNCV1A0MmM2Q0ljMFhFQ2xxUnpmcmRnWW1aRG5TdXZWeFBuenQ0REZrWDFTMC9hekR1eEZaOUZ0QTArR2IrUVVJYndEeDdTc1FmZk5wV01mMnd6WHFuS2FyUDZubGFQYUZVeGh1dUtmZEFHUHdST2UrNERQM1FlZ3VTRE1HNjJnOUFoLy9mc2JLUDgzRnQ3NnBob0ZKRzFyM0FZaXZYd3ozK0V2VGx2RVZzWkQ2UDJWRnUydzloNEZQUHBEb3BXeHJ1enVaNktGTUQzYjd4Q0hZSjlYU3FDSlFoL2lHeFhCUHZNdzV0MVRaR3RsQzJJMUhuWjhMR2ZwWWlZb2RJd0NjUmpiNDl4L0ROV0k2OU42blFhdnFEblBueXZTRTdLTmQwT3I2USt2V3AxM0h0WTdXUSs4N0l2dDdKb1pYTlAreTEzeTRvcm4zZlVUZStEUDBQcWZCTmZJY1JOOTZCcTVSNThFMTlxTDBvWTRGWXAyc2JHeDdUbDNiQXdDeE5hOGs1cFVKbUR2ZVFmU2R2eUZ3emIwSUw1a0xHVHpxckxJSUFLRVhIMVl2c2lWZ20vQ2MvK20wSzNhNVlKem5yNXhqeERxOEcvR05TK0U5OTJZQWFzRXJHV21BOEZRQm1nYnI0RTQxVE5QdGN6cW1ZK3NXd2ozNXltYUYweUhqVVVUZit5ZmNVNjV1R2dHaWFSRGVLbWpWUFp3RlE1b3ZJRkxvUnR1czI2MWpRcFlqdmVkZ21MdlhBbENYbGZQOTBBVUErL2graE9ZL0RLMWJML2l2L0lyVEUrOGFmcmJ6aFJPYUFWSGRqa3U3elpjRFR4SkN6Y0hadnhYT3BvUzJqZGlhQlRCT1B6UHRpNnNNSGtOODJ3b1lReWJCM0xVYW5tblhxcFYvZHEyRzhIZHIyZ2NxT2JURHRoQlo5aFQwWGtQaEduTkJacEd5ckhabzdseUoyT1psOEY5eGQ0dDdaQ1RGMWkrRU1XQXM0dHRYd0RWeWh2cWdUZlJJQlc2NEg2S3FPMlMwRWNHbjcwUFZaeDlMdkVHMHhVbXB1YkQyYlhSK0xuVHZqVXBUdEJpeGJaaDcxeU8rYVNuTXZlcnY0Yi9pUzlEN2p3WUFHS2ROUVh6THNyUTVKdGIrclRBR2pXL2Y0UnNPUTRaT1FPODFOT3ZqVGtLV01uYmVPcklYOHNRaDJLSGpzSS9Xdy9wd0MyUThDdmZFeTFSbmdkQ2c5eHlDNlBMbkVIem11OUJxZWtHcjdRdmg3d1podUdHY05pWGp5a0I3c1U1V05yWTlwNjd0c1kvdFIyejlZcmhHbkkzNDFyZGhERDBETWhKRWVNbGNCSzc3cmxPT2psaGxrWEdldjdLT2tYQUQ0bHZlaFBmOFR3TUFRbjlYaVdEVnJZODRTK1hETWdHM0QwZ21aQnNXd3o1YXIvWWFTK2wwaUM1L0RzSlhCZmU0aTlMS0VsbjJGQ0xMbm5MdXl1em9MbXpRTHV0MjY1aVE1Y2dZTWhuUlZTOENBTXc5NjlUNDh6eDdEYlRhZnZCZGZpZjB2c1BSK0tldkpRS3lsUW92YmZndXZWM3RKNUZGY2lXb0RLa3IvdXg0RjlIMy9nbjc1RWVRWmd5ZXM2NVBIbHd0ZXVDdGdtdlVPVEIzclFZTUYveFhmUk5hYlY5RWxqMEZhLzlXaUVBdFpLUXhjUUk2WkxnQjBSWHpvQThhQjYycVI5cmJ4amUvQWRmSWMyQ0hUa0NHamtQdk5SU2lwaGVzRHpjanV1cEZOZndRZ0hWd0I2TEw1OEUzNnk1bm1JZmRjQmp4TFcvQk4vTjJ4TGV2Z1BBRTRMLzZtMDBITjl4cXdtNmk1eVk1ZWJjb3k3VW1FZ0huclJKNzNGRDdGQ3RHcEJsQjVJMG5vZFgxaCtmczZ4RmQ4VGRvS1IvaXhtbFRFRnUvQ09hK2pUQ0dUSVFNbjRSOS9BQ01jMjVxMS9ITnhMNHlMZjE5WlRTa0dySFVWYXNpallnc2Z4WmF0NzdRZTU4R3ovbWZodEZuZUdMNFltSlo0cHJlOEYxK0YrelFjVmdmYm9aOVpCL3Noc093WXlHNHAxNmQ4KzhCQU9za3NlMDVSVzBQekRqQ3IvME9RdGZobVRvSDhhMXZBN29MM2d0dVJlU3RaMkEzSEc3emFsL2VHT2NGS2Q4WWdiTm5adkw1L2puZmh2RFZJTEwwQ1ZpSGQ4Rjd3V2NRV2Zha21rZVhlSTEvOWpjUWV1bS9FVjR5Rjc3THZnaEFYZm1OYjM0RFdrMHZCUC8yWDlBQ2RmQmQrUlZBQXA1cDE3UTZaTEVnck50dFlrS1dJNjNIQUhWSnQrRUlaRFFFYS85VzZBTkc1MzA4WTVCYVFVY1lMcmduem5LV1FHM09iamlpaHVtMU1vYlhkOG5uWVp4K3BuTzdlZTlHK0YrL2h0NXJDTnhuWEFsajhFUm5kM2NBc1Badmc3bG52V3FZVWlZM2E3VjlBY3VFK2NGN2NJMjlDTUpiMWRRb0F2RE0rQVNDejkyUDZCdFBxcUJPSHUvZ0RrVGVlQkxDVndQcjBFN0UxcnlDNnR0K0FiM25FTGhHbll2WTJsZGhESjBNdmRkUTlmc01Ia1A0NWNmZ3UrcnJFQzR2ekE5V1E3ZzlMVi90TUdPUThhamFrd29wYzhmTXd1ZVFXZnUzcUMvalVJdEtGTElRUXlVcVZvd0l0eC8rYSsrRlZ0VWRWdjJtak1mMTNzTWd2QUdZdTk2RE1XUWl6UHBORUM2UFd1aWpEVElXUW16REl1ajlSN1c4YjEwMG1MR2doekZnREtvKzlTQWE1bjVCTGFPLzVtWG5zY0FOUDRCVzF4OE5mL2hTeHVSb0FHcitXSjVqOEZrbmlXM1BxV2w3N0lhUElCc093elBqazJselVmVytJeEM0L3Z0dC9Wb0x3amd2VExuR1NEYkNFNEJXMHdzaVVBdi9PZmZBL21oWFdvY2xBR2gxL1ZRaTFteTFTZUgyUTFUMWdGN1hEL3JBc2VwT0tkc2VzbGhBZ3N1NjNUWW1aRGtUTUlaTVJtekRZZ0JxYnhOZkFRSGZkRmdOMFpYekVWMDV2NDNudFR6VUlyeGtMcEJsMS9nazM2eTdXdXpaMC91TmhQK2FlNkQzUGkzankyOTgyM0pJTXdyM2hNc3lYcWZWOUlacnhIVEV0N3lKK0k1MzRVcDg0TVRXdkFLdHBqZU13Uk5oSGQ2ZGVCTlYzVHhUcm9Kdys2SFY5VmVuNUsrRmY5WmRDTDd3RUNLTGZndmZGVitDZStKTVZkWVdocFlFNTkyZmRydnhqMS9PK3J4OHhONS96ZmxaOWVLY2lyVzF5a254WXFUVk9WaEN3Qmc0RHVidWRZQzBZZTE5SC9xQXNlMWFUamZ5eHBPUWtSQTgwNjVwOFRsMnVFR3Q5cGJsZmFIcENGei9mV2RCa01ZL2Z0a1pFaUlNTjN5enYrNE1ON0ZQSEVUbzd6OXUveWJWV2JCT0V0dWVkQjNWOW1oMS9lSC8rUGN6cnJxZENvenpRcFZuakxUR2U5NHRBSURvOG5rd0JtWjJZT3Q5aDZmZGRrKzRWQzFJMG53RlVtbTFPV1JSMm5FSUxiL1ZFVm0zMjhhRUxBK3VVZWNpdG1FSkFBbHo5MXBZQjNma1BTL0VJUVRjVTJiRFBYRlcxb2RsNDlHTUpLUTV6emszWlV3YWJVMTQ4ZU53alRySDJlZEM3MzJhZXErME43WVJXNzBBN2pFWHBudzVUUjhZNko0d0UvYVJ2YzVjRyt2Z1RwaDcxcWtQQ2lHYWRvQlBCS0FJMU1GejlzY0JBUEV0YjBJR2o4RTljUmE4MDI5RVpObFRNSGV2aFRIMGpMVEZHcG9MM1BTVHhDcUxqV2o4OHplYzFZZGtQRnBRY21ZZDJPNk1RUWNFWEtQT3pmdFlsYXhEWWlUYis0dzhWeVZobGdWejd3WjRwdC9ReGlza29tOC9DM1BuS3JnbnpXcTFUTExoSTJoMUxmVGlDZEUwYk5hNVQzUCtGeW1QSlpjNWJ0Y1MzRm13VGxJUzI1NVQwL2FVSWhsam5CZEh1Y2FJODE0aHRmOVk5TzFuSWFOQitLKzlGL2JSZmJEMnZRL3Z1Wi9LZnF4WGZ3bjNsTmxxdnJTbXd3NGVoWDM4SU94akg4SSs5aUU4WjE0TGFaa3REbGtFQU1SQ2FvNmFrWHRDeHJyZFBrekk4cUIxSHdEWHlPbHFiRG1BNklxL3dUL24yNFVkVkVJTncwc1prcEgyY0dLVnVSYlpFbHJpY2pNQXdHeStxN3BJRy90dW56d0VjK2NxMVh2U0xPQ2RIZUtsRFFnTnZpdnZodkRXd0Q3MkljeGRhMkFkM3FNMjVVM1E2dm83eTdjQ1FHemR2eUQ4TlhDTlBFZTljK0tLaFF5ZFRGc2RDMVljOFkxTFlUY2VobnZpTExqR1hBQ3RybC82cW5mT1Jwd3BEYkZNYlpTYnpScVRpYUZpcmZSVXRTYjZUdE9lTjY2Uk01eWVWTXBOc1dORXBnd0J0QTd2VVVPYmhBWVJxSVVlcUlXNWV3MWtOQWl0cHBkYS9FVktTQ3VlTm5GWVJob1JlZVBQTUhldGdXdkVkSGpPdkM3OVBhSWh5RmdJTWhxRStjRnEyQTFIWUl5WTBVS0JnT0JmdjVkNUp3QklpZUM4SCtaOXJzMnhUbElTMjU1VDJQWTR2d0M3V1p2VDdERkFQWjVuaDBzUzQ3dzR5akZHWlBnazRvazlXUnYvOGgwMTVLK3VINHhCNDlWaU00c2ZoMnY4SlJEK2JvbkRxYm9vWTJISThFbVllOWJCR0RZVldtMC9CSi8rampOMFVBVHExTFFRbHdkVnR6eXNPaEYxVjlPUXhhcnV6ckhNRDNZajh0SWo4TS81ZHM1MWszVzdmWmlRNWNrOWRVNWlCM1lUMXNFZGlHMVFTL1RtVFZxSXJWdUkyTHFGYlQ0dnE1UTlMcXlET3hGSjdFZVJYTEpiN3o4SzRWZCtudllTcmJvSFhDT3lyRUpreFJKdlpVSVlibWkxL1pKdmp1aXFGeUg4M2VBNSsvck0xeVg0THZrOHJNTjduR0VpV3EraGdCQm9mQ3JiNm9kQ3JScVVHSHZkdkVHVXliSEx6cjRlTW4xK1R2SisyNEpadnhueGpmK0czdWQwQ0grV29XWnRpRzFZRE91ZzJ1MGV1Z3VlYVhOeVBnWTFLVWFNV0lkMnd2eGdOYXo5V3dEREJXRjRFSDdwRWZWZ3N5OUF3dTFEK05YRTVzOVNRbG94WjRuNitNYWxpSzZhRHhrSndqM3hjalZadXRucjdjWWpDRDMvUU5QeGZEVndqejQvZThHa2hjQW5mK3cwc0EyUDM5RlVMMjFUelNkTE5xN0hEeUQ0M0ErY0w1bTVZSjJrNXRqMm5KcTJSNVVuMmI1azdpR1ZMS2Z6dkFMMmFHS2NGMWU1eFlqd1ZzTTZ2QmV1MGVmQk5lcGM2TDJIcWNNMkhFSG9wWjlDK0dyZ1NWa3dTZ1JxSVR3Qk5EN3hWWFhiWHdOanlFUTF4N3J2Q01oNEJPNUpWOEFZT0FiTzBNSFVLMStKcVNMbUI2dWNUZHZqbTk4QVhONmNoMVd5YnJjZkU3SThhVlhkNFo0d0U3RTFyd0JRNDNlMXV2NHdCb3pKNjNqU1ZKZUwyNXcwYW1WdkdOeVRaam1USlBXZWcrRTYvVXpvQThaQStGU3ZvSC8yMXlCakVRQzI4eHBoZUxOTzBOVDdqWUwvMnZ2U0psZ0RnUEJXb2VyV1J6TDJaY284Z0FHOXp6RG5wakZvSEtwdWZVVDFMalhyYVJSdWYzclBaVE5DZDZQcTVnZlQ1dklFcnY4ZXRFQ2lKOGpsVVVOUXBJVGViemowbm9PenovdHBnMW0vQ2RIbDg1emI3Z2t6SVFKMU9SK0htaFFqUnJSQUhlSmIzNFRlWTdDYW5LenBxUHJzLytSZWxwNkRJWHpkNEwzZ3N6Q0dUTXo2SEwzSElMakhYUXk0UE5CN0RJSSthRHlFeTV2NVJHbkROV0o2Mm5CRjk4VExuT2VxQlFpYUZnTVJiaDljSTJlbzNuKzkvUWtaNnlSbHc3YW5GVVZzZTlTVEJMem4zOXJpMWhoNjMrR3EvU25nNmhqanZQaktMa2FFUU9ENjcyWjA2QWx2QU1hZ0NRMXgyaU1BQUFUdFNVUkJWSEJQbVowMmQxb1lIZ1J1K2dsaytJUmFyQ05RNjdSUDN2TnVhYnFTMWdLdHFnZjBub01SWHZ4NDA1MjZBZS81dCtiVXFjaTZuUnNoWlV2WDRzdlh0NzV5Rnk2NzRtTzQvTXJaaFIzSU5oRmE4Q2lzL2RzQXFBMWsvWFB1eVc5SlhDdWV0blIySnFtQ1hUTUtIaHBCNmV6akJ4QjY0U0huTXI3ZWJ3VDhIL3RxdXhhSEtGZWRNa1lxQ090a2VlcVVjY1cycDJRWTU1a1lJK1dCZGJ0MVFtUldsTUsyM2E1MG1nSGZ6RHVjQ2NBeUdrTG9oWWV5THRIZEp0M1ZScytEU0R5SHdWNU1adjJtdEE4TnJib0hmRFB2NElkR3NSUXpSaW9FNnlTMWlXMVBsOGM0NzJDTWtaSmgzYzRQRTdJQ0NXODFmTFB1Yk5xWU9CcEM2T1hIbkdWWHFmT0tiVmlNOE11UE5VMXdkWG5ndS94T0NHL3VReDZwWll5UjltT2RwUFppWEhWZGpQTlRnekZ5NnJGdTU0OEpXUkZvM1FlcWxXZVNTK1ZLRzlHM24wWG9oWWRoSGR4UjJzSlJCdXZBZG9SZWVBalJ0NTkxVnNuU3FudW80UXpkQjVhNGRPV0pNZEk2MWtuS0IrT3FhMkdjbjNxTWtWT0RkYnR3dkg1WUpGcjNnZkJmZHkvQ0MzOEQ2NEFhczJ3ZDNJSFFDdy9ER0RJSjduRVhRKzgzS3U5ZHpxbEF0ZzFyL3hiRTNuOHRaVDhNUmU4M0FyNlpkN0FIcDRNeFJwcGhuYVFpWUZ4MWNvenprbU9NZEJEVzdhSmlRbFpFd2xzTi8reXZJcnJxUmNUV0wzSlczREYzcjRXNWV5MkV4dzlqMEFUb0E4ZENxK29PNGUrbS9tVmJ5WTN5SnVNUnlOQUp5TkFKMkkxSFllM2JDSFB2ZXVjU3VrTTM0SjV3R1R4VHIrTFk1bE9rVW1PRWRaSTZVcVhHVldmRE9PKzhHQ09GWWQzdWVCVzd5aUlBWEhaRjlpVk1pOEZqUlREbzVHYjBDdTVGeHViRlZHSUNId1VHWVcvTmFFVDE5bjNZRnJ6aVV4ZkRHRG5WY3ErVFFnaE1tWFlXZXZUczJjRmxvMkpoWEZVNnRqMXRZWXgwVld6RGNwRnRsY1dLVGw4WHZyS2d3OStqajFmRHBEcUpNVFUydXVXL2J5UVZ3ZkdZd09ZR2dUWEhOQnlLZkFqZ3czYS90dElheFNUR1NNY3FwRTRDUUcxZFhVVTJabDBkNDZxeXNPM0pIV09rYTJBYlZqd1ZlWVdzTkNUc28vVXdkNjJCZFhnUDdCT0hJQ01uSVdQUnRGM2NxUWcwQThMdGdmRFdRT3ZXRzNyUHdUQ0dUazVzek1obGFUdXZNbzRSMWtrcW1US09xODZHY2Q1Rk1VYmF4THBkVk5tdWtERWhJeUlpSWlJaU9nVzRNVFFSRVJFUkVWRW53b1NNaUlpSWlJaW9SSmlRRVJFUkVSRVJsUWdUTWlJaUlpSWlvaEpoUWtaRVJFUkVSRlFpVE1pSWlJaUlpSWhLaEFrWkVSRVJFUkZSaVRBaEl5SWlJaUlpS2hFbVpFUkVSRVJFUkNYQ2hJeUlpSWlJaUtoRW1KQVJFUkVSRVJHVkNCTXlJaUlpSWlLaUVtRkNSa1JFUkVSRVZDSk15SWlJaUlpSWlFcUVDUmtSRVJFUkVWR0pNQ0VqSWlJaUlpSXFFU1prUkVSRVJFUkVKY0tFaklpSWlJaUlxRVNZa0JFUkVSRVJFWlVJRXpJaUlpSWlJcUlTWVVKR1JFUkVSRVJVSWt6SWlJaUlpSWlJU29RSkdSRVJFUkVSVVlrd0lTTWlJaUlpSWlvUkptUkVSRVJFUkVRbHdvU01pSWlJaUlpb1JKaVFFUkVSRVJFUmxRZ1RNaUlpSWlJaW9oSmhRa1pFUkVSRVJGUWlUTWlJaUlpSWlJaEtoQWtaRVJFUkVSRlJpVEFoSXlJaUlpSWlLaEVtWkVSRVJFUkVSQ1hDaEl5SWlJaUlpS2hFbUpBUkVSRVJFUkdWQ0JNeUlpSWlJaUtpRW1GQ1JrUkVSRVJFVkNKTXlJaUlpSWlJaUVxRUNSa1JFUkVSRVZHSk1DRWpJaUlpSWlJcUVTWmtSRVJFUkVSRUpjS0VqSWlJaUlpSXFFU1lrQkVSRVJFUkVSRVJFUkVSRVJFUkVSRVJFUkhSS2ZEL0FIcmpyZHhTRlRBakFBQUFBRWxGVGtTdVFtQ0MiLAoJIlRoZW1lIiA6ICIiLAoJIlR5cGUiIDogIm1pbmQiLAoJIlZlcnNpb24iIDogIjE4Igp9Cg=="/>
    </extobj>
    <extobj name="C9F754DE-2CAD-44b6-B708-469DEB6407EB-7">
      <extobjdata type="C9F754DE-2CAD-44b6-B708-469DEB6407EB" data="ewoJIkZpbGVJZCIgOiAiMTU1NTc3NzA0NzczIiwKCSJHcm91cElkIiA6ICIyNjY1ODY2OTIiLAoJIkltYWdlIiA6ICJpVkJPUncwS0dnb0FBQUFOU1VoRVVnQUFBUm9BQUFHUkNBWUFBQUM2eEh5aEFBQUFDWEJJV1hNQUFBc1RBQUFMRXdFQW1wd1lBQUFnQUVsRVFWUjRuTzNkZDN3YjVjRUg4Tjl6cDJsNXgwbWMyTEV6bmIwbklXRWtnUVRDaHJZVUNnVmVWb0V1V3NyTDZ0dEJCOTFsdGJSMDBRS0JzaElnSkFSQ2FVaENGbVFQWjlyeFRMeUhySFYzN3grUExGdTI1SDJSSGYrK240OC9sazUzcDBjKzZlZm5ubkVTaG1FWUlDSXlpUkJDS0xFdUJCR2QvUmcwUkdRNkJnMFJtWTVCUTBTbVk5QVFrZWtZTkVSa09nWU5FWm1PUVVORXBtUFFFSkhwR0RSRVpEb0dEUkdaamtGRFJLWmowQkNSNlJnMFJHUTZCZzBSbVk1QlEwU21ZOUFRa2VrWU5FUmtPZ1lORVptT1FVTkVwbVBRRUpIcEdEUkVaRG9HRFJHWmprRkRSS1pqMEJDUjZSZzBSR1E2QmcwUm1ZNUJRMFNtWTlBUWtla1lORVJrT2dZTkVabU9RVU5FcG1QUUVKSHBHRFJFWkRvR0RSR1pqa0ZEUktaajBCQ1I2UmcwUkdRNkJnMFJtWTVCUTBTbVk5QVFrZWtZTkVSa09nWU5FWm1PUVVORXBtUFFFSkhwTExFdXdGblBNSURkKzRCTlc0QURoNENLU3NEamlYV3AramVIQTBoTkFjYVBCZWJQQmFaTUJJU0lkYW5PYXNJd0RDUFdoVGhyRlpVQWYzaGVCZ3oxWHVQSEFsKzdIUmlhSHV1U25KV0VFSUpCWTVZRGg0Q2Yvd2FvZDhlNkpOUVJyampnZisrWG9VTTlTZ2doMkVaamhxSVNoa3hmVSsrV3g2eW9KTllsT1NzeGFIcWFZY2pUSllaTTMxUHZsc2VPbGZ3ZXg2RHBhYnYzc1UybUx6dHdTQjVENmxFTW1wNjJhVXVzUzBEZHRYbHJyRXR3MW1IUTlEVFdadnErL1FkalhZS3pEb09tcDFWVXhyb0UxRjA4aGoyT1FkUFRPQml2NytNeDdIRU1HaUl5SFlPR2lFekhvQ0VpMHpGb2lNaDBEQm9pTWgyRGhvaE14NkFoSXRNeGFJaklkQXdhSWpJZGc2WTNHNWdHak11SmRTazZKaUVlU0I4TUtIeExVV3Q4Vi9SbUZ5d0VmdndvTUhwVTA3TE1ET0MybTREenpqWHZlWC96VStDMWZ3SnhjUjNmNXZKTGdhZC9CVGdkNXBYcnRwdUFYLzJrYytXaVhvRVhKKy9OenBzUDdEMEFIRGtLWEhzbHNPUUNXY3ZSTkJrNHUvY0N6ejhkZWR1Yjd3TGN3WXR2S1Fvd3BJM3I0UW9BVml0UVd3ZVVsUU0rbjF6dTlYYThyTDdndXA0VzI0d2VKUi9UOU5iYnVOMUFaVldVTW9uV0Y2QktTUWFHWndGK2Y5TXlwME1HVDNsRng4dEtaeHlEcHJlYU9rbUd3OTlmbFBlSFo4bVFlZndYd0lIY3BoQUlCSUNkZTRCL3JwRDNyN2tjT0g5QmVFaW9DdkQ3SjlwL3poZGVCbGF0YmdvRlRXdDcvZXhoTXFBMERVaE1sTXV5TW1Xd2FUcHdJZy80eVdPeWpKb21nOE13QUFQeVZHdmRSOEJ6ZjQyODd6dHVrYS8vbnk4RHgwNkVseWNRYUZwdjNGamc0ZThBYjc0RHZQUnErNitSWW9KQjAxdGRjYW44L2RrdStidnhRN1p6VC9oNlhoL1EwQUFVRnNuN2RmWHl0OTZzQnVFUHlGckFlK3RrbUFEQTFaY0ROMzRSdU80bVdYdFFWVm16QVRwK0tjdi91Um1ZTUM1ODJTOGZsNytQSFFlKzkzM2dTN2RFM3ZhMWZ6YlZuQ0taT2dsd09vR1RCVTNMR3N2VnZId1R4OHZ5Yi8rc1kyV21tR0RROUViRHM0R3BrK1h0U0IrdTV2UUlweVNSMXZmNUk2L1h1Rzd6V2tKSFBmdThEQ2d0QUN4WkJGeTFITGpuZnJtc0kyRVZyY2FVTlF3WVBBaFkvYjRNeWJiTW13MmNMQVJ5ajNTKy9IVEdNR2g2b3k5ZjEvUDdqQlpJM1ZGUzJuUzdQbGlUT25XNisvdTljS0g4UFNBMUdHUlJBbW5pZUNCOWtMeFFWVllta0Y4UWVUMktPZlk2OVRaVEp3RXpwd0dueTNwKzN3bnhRTVpRK1pPWUlKYzEzazlPYXIxK3hsRGczanVBUVdtdEg3TllBSnN0Y25lMkVMTHR4bVlEa2hLYm5xUDVEeUJEcENXbkExaDhQbEJiQzh5ZEJYejNHNUhYQTRETGxzb2FqMkhJM3JtYzBSMzdPOUFaeHhwTmIySzN5VWJRd2lKZzExN2cwb3Q3ZHY4WG5pZC9tbXRzSkY3NWJsT0RjcU8wVkxsK1lnTHdzOStFUDdib1BPRE9XMXMveDJ2L2JMcjk0Y2V5Sit1cTVaSExZN2UxWHJaOG1leEZldUszd0xCTTRJWXZBUGZjQVR6MXgvRDFobWNEczJZQWF6OEUzbm9IK05FandHTVBBajkrZ3FkUnZSQ0RwamR4T21WYnlpdXZ0MjVrN1FtclZqYzFCamYzMmo4amQyWHYyZ3Q4L0luc3habytCZmg4ZDlOalczY0FSNC9MR29XdXk5T2N4NzRIL08xZnN0dmRZZ0VhUEUzamZiN3hBRkJiSDc1L2Y0dDJvOVFVR1VwSGp3UGJQcE0vbzBZQTU1OEw3RzdXQ0M0RWNQdk5RRUNUSVZOV0R2em81OERQZmlETDhPMkg1RExxTlJnMHZVbFZOZkRZaitVWG1aa1JORzJKMW9ienIxZGtnK3V0WHdGMlA5VFVYbEpWTFg4YU5UWW1WMVRLeHRuUWZvUHIxOWJMMDZGb2hBRHV1d3V3MjRHL3ZOQzAvQzh2QUtXbjVOZllUSnNpbDEyd1VJNllmdldOcGtBcE9RWDg4a2tnY3loRHBoZGkwUFEySGYyR1M3dTljd1BxQU5uK01TQTE4bVBScGc1VVZnRnZ2d2RjZHhWdzFXWEE2eXViSGt0TmtkM3dlL1lCaGNYaCsyb2NYOU5SaGdHODhCSXdhVUw0cVU5RlpldGEyRWYvbGJXaExkdkNsKzgveUs5SzZhVVlOSDFSem1qZ29ndUJaLzdjdWUwdVdpUi9JbkcwTVhWZzVidkFzaVhBd25PQVZlODJkVGtQeXdBdVd5WnJISTFCODUydk4yMzN6SitpNzNOZ0duRHhJbmxxVmhBY0EzUWlIOGc3S1U4aC9mNm1RWDZSZkxLNTZiWVE4bFJORVhKY0VmVTZESnErSm1jMDhNZ0RzcEcxc3hNWVY3OFB2UFJ2ZWZ2eVM0QXZYUU44NVE1NVgydGp2RXFEQjNqMGNkbEkzZnlEbjVraGZ4YzFxODJzZkJjNGNrejJPQjArQXN5ZkczbWZRNGZJUVlPcHFlRU52YWtwd0hPL2IvdDFORzl3Ym03anA4QnZuMmw3VzRvSkJrMWZJWUxEZG4vNHNQekEvL1RYcmR0VkxCWTVyaVJhTFNBUWFQck9vc1kybFk1K2gxRkJZZXRsSTdMbDc5a3pnWGZXeU50SGpvVi9wV3dnZVBvMFphSnNaekVNK1ZwbVRwUExkelpyWUFhQXVqcmc2VC9KVWNPNkh2NGFMMXNtMjY1KzhidndiUlJGZG9GSG16ZEZNY2VnNlN1R1o4bmYrdzhCdi9xOXJHVTB0M0ErOE0ydnlkdkg4ODVNbWNhTmxRUDFsaTRPcjlVMGQvaW8vUDN0ZStWUGN6VzFzbWVwT2E4UCtNK0d5UHM2WjQ3OHZYVkgxOHRNTWNHZzZhMGFUNHNhWnpIbkhwRnRJYjk4TW55NlFPUDhwTTFiNVdDL1l5ZkMyeThhcWUyY1pxa3FZRkU3M3NZeFBFdlducDc3bTZ6WjNQcVZ5T3Z0T3dBODlBTTVKcWF4VmdZQUFUK3daeisvRmJLZllORDBWbzBmU2tXUmphSi9mMGsya0xhY2s2UW84aWNRa0tjYzBkaHNzb2VvY2JKbW8rYnRIWWVQeWxCb0dYS1JYTGxjaHRJbm00RVBQcEtuT011V3lNQVpNVnkyenhTWHlpN3dZeWVhYWphTjdEYkE1WktYa2Fpb2tMMUxZMGJKV2Q5YUlQTHp4am5sNzZ6TXlHVnE3TzA2WFJiZTlVNHh4NkRwcld4Vytkc1NuT3ZqanRMdGJiWEpEMWQ3N244NHZFYlJuQUNncUUzdElZMUQvaTJXMW9QcUFEbHlkOEk0NEpOTmN1WTRBRHovRDNrYWRQVmw4cWZsYytsNnNMdGJ5TmZVK0xpbUFYY0VlNm9lL3E2Y0p0R2UzL3lzN2NlZitSUHdVWlRUTDRvSkJrMXZ0ZTB6T1VGUmIyY1c5TytmN2RoLzcyaHRLSkZzMkNUSHhrUUxKcmNiK0wrZkF0WVdiNTlkZStTUHl3V01HaTZ2SjVPU0xJUEphcFduYjRvaTk5djRVM3BLdHRVQThsbzdqVFdhOWw1M0pJcVFOVGN6NW9sUnR3akQ2T2pGUjZoRHJyc3AxaVdnbmhDdEM1MDZUUWdoT0h1YmlFekhvQ0VpMHpGb2lNaDBEQm9pTWgyRHBxZTFOVG1SK2dZZXd4N0hvT2xwcVNteExnRjFGNDloajJQUTlMVHhZMk5kQXVxdU0zM1JzWDZBUWRQVG9sMFdnZnFPeHNtYjFHTVlORDF0eWtUV2F2cXlDZVBrTWFRZXhhRHBhVUlBWDdzZGNQR0w2UHNjbHd1NCszK2lUNzJnTG1QUW1HRm9PdkMvOXpOcytoS1hDL2pmYjh0alJ6Mk9jNTNNVkZRQy9PRjU0TUNoV0plRTJqSityS3lGTW1STUlZUVFEQnF6R1Fhd2U1KzhNTlgrZy9LNks3ellVMnc1SExJTGU4STQyZkE3WlNKUGwwekVvS0V1ZWVDYkwrT2laWk53OFNXVFkxMFU2Z000ZTV1SXpnZ0dEUkdaamtGRFJLWmowQkNSNlJnMFJHUTZCZzBSbVk1QlEwU21ZOUFRa2VrWU5FUmtPZ1lORVptT1FVTkVwbVBRRUpIcEdEUkVaRG9HRFJHWmprRkRSS1pqMEJDUjZSZzBSR1E2QmcwUm1ZNUJRMFNtWTlBUWtla1lORVJrT2dZTkVabU9RVU5FcG1QUUVKSHBHRFJFWkRvR0RSR1pqa0ZEUktaajBCQ1I2UmcwUkdRNkJnMFJtWTVCUTBTbVk5QVFrZWtZTkVSa09nWU5FWm1PUVVORXBtUFFFSkhwR0RSRVpEb0dEUkdaamtGRFJLWmowQkNSNlJnMFJHUTZCZzBSbVk1QlEwU21ZOUFRa2VrWU5FUmtPZ1lORVptT1FVTkVwbVBRRUpIcEdEUkVaRG9HRFJHWmprRkRSS1pqMEJDUjZSZzBSR1E2QmcwUm1ZNUJRMFNtWTlBUWtla1lORVJrT2dZTkVabE9HSVpoeExvUTNlWFdmRmhac0ExYnk0K2d4Rk1GaithUGRaR0l1c3loV3BIdVNNYWNBYU54WmVac3hLbTJXQmVwVzRRUW9zOEh6YTZxUER5VHV4YW52VFd4TGdwUmp4dG9UOFM5T1VzeE5Uazcxa1hwc2o0Zk5MdXE4dkNEUGYrT2RUR0lUUGZEeVYvRWxPU3NXQmVqUzRRUW9zKzIwYmcxSDU3SlhSdnJZaENkRVUvbnJvRmI4OFc2R0YzV1o0Tm1aY0Uybmk1UnYzSGFXNE9WQmR0aVhZd3U2N05CczdYOFNLeUxRSFJHOWVYM2ZKOE5taEpQVmF5TFFIUkc5ZVgzZko4TkduWmhVMy9UbDkvemZUWm9pS2p2WU5BUWtla1lORVJrT2dZTkVabU9RVU5FcG1QUUVKSHBHRFJFWkRvR1RSUU8xWXI1YVRsUXV6QWR6SzVZOFlXc2VSaG9UelNoWklCVnNaaXkzOTVpK2RBWlNMYkd4Ym9ZSFhhMkg0K2V3TDlRRkhNR2pNYTN4eTdIYzBjK3dKcmluWjNhZHJBekNkY09tNHR6MG5MdzRNNlg0TmNEUFZxMko2YmRnRFJiQWg3YzlTS0tHem8zV25UNTBCbTRJZnZjVG0zelV0NUd2RnYwV2NUSG5Lb05QajBBemRBN3RjKzIzRHJ5QXVUV0ZxUEs3d1lBdkxiZy9nNEYvbzJibm93NDhURGU0a0Jkd0JPNmIxVlVQRGJ4V254MGFoOCtLdDBIQVlHYlJpekV1cEk5S0c2bzdIUjV1M004K290K0hUU1Izc0NOYjlaTGgweEhpYWNLKzZwUElpTXVOV3dkVlNod0tGYmsxaGFIbGdrSTJCUUwvRVlBK2ZWbGVEbHZJMjdNWG9qcEtkbllWbjRVaWxCZ1ZWUUF3TXZ6dnhteFBJL3VmZ1g3cWsrMlcyNi9yaUhCNmtTTnY2R3pMeGtHRE1SWjdMaDZ3Njg2dFA2YkM3OExIZEd2SlBMYzdEdVFZSFYyK1BuckExN2N2ZTNQWVIvOGxuUkRoNmRaWUhnMVAvNTFZZ1BlTDlrZGNmMkwwNmZnenRGTDRJMFM2TS9NdWczYks0N2hxZHcxQUlBTVp5b21KMmZoWUUwUkFDRFY1c0tGZ3lhRi9qSFVCQU91bzdwelBQcUxmaDAwUGoyQWxRWGI4VW5aUVF5MkorR3hTZGZDcXdjd09Ua0xZeE9IQWdDZW5IbHIxTzJ2KytRM29mL2s2YzRrUER2cjlsYnJQRFRoNnJEN1YyLzRGVFJEeDM5UEg4RHJKN2NBQUI2YmVDMmNxaFg3cXdzNlZHNDkrSnhlcmZNMUpUMTQrYUUzRjM2M0U5dEVyNjE4ZCtlLzRBL1dhSllNbm95YlJweUhPN1krQjErTEQvMDVhVG00ZS9SRmVPUGtsalpEQmdBMHc0QU9BdzdWQ28vbWh3NERkNDVlZ2p0SEwrbDBPWWM0VTVCb2pjT0ordE9oWlZtdU5BQk5reFRMZlhYNDJmNDM4Wk9wMStPUmlWZmowZDJ2ZEtvVzJwM2owVi8wNjZEUkRCMVYvbm9VdWl0Q3l3UUUvbWZrSW54eStpQitmZkNkaU51cFFvRmRzWVNkTGxUNzNIZzZkdzFHeFEvR3dkb2lCSFFkQ05ZRXZwZzFIeFcrV213dFB3cEFCbHk5MzR0Q2R3VVNyVTRNY2lUaGc1TGRNTnFvT1VRdXY5YkpWNHhRRGU2NlQzN1RvZlZmVzNBL0xFS04rdmdwVDNYb3RpSUVQSm9mWmQ3YVZ1dGRuRDRGVmI1NnZGdjBlY1Q5SkZxZDhHaitVRUFwRVBqK3BPdnc4LzF2QVFEK2RPU0RkbXMwa1V4TnpvWmYxL0JSNmI3UXNuRUpRMUVYOE9Cb1hXbG9XVzV0TWY1KzdHTXNUcCtFSktzejRtdG9UMWVPUjMvUnI0TW0wc1VGYngrMUNCbHhLY2gycFdIQndIRlJ0NzFyMjUvRDJnUGNtZytudlRXNEwyY1pxdk1hOEVyK0pnQ0FUYkhnNnptWFFCVUM2NElmbE9ZQk5UazVDd0xBeHJKRFlmdFBkeVJqNlpDcDhPa0I2SVlCSFUzYkRMQW5BQUN1eTVyWHhtc0RYai81YWF2b3NnVWJMbCtZZDIvVWJWdXlkYkN4TThVV2owcGZYYXZsTTFOSFltVDhZRHgzNUFONDljZ1RBODlKeThGZG81Zmd4azFQUVJFQzV3K2FnSEdKR2NoSkdOcmhCbmxGS0dGLzJ6aUxIWmNNbllhRE5ZVkl0Y2NqMVI0UEFKaVFOQXo1OVdVWTVob1F0djJlNm53Y3FpMUN2TVdCVkZzODh0MWxvWW1NWmgyUC9xSmZCdzBBSkZ0ZHlJaEx4V0I3RWdDZ3FLRVNxNHQyNG9xTW1mangzdGRSNnEwT1czOWE4bkRjUG1vUmZCRm0wdTZweXNlUjJoSmNselVYRzA0ZlFGRkRKZWFsallGRHRlS2x2STJoRDBIemdKdWVNaHcxZmpmMlZPV0g3V3VBUFFHWFo4eUVYOWVnR3pwMEdLSHRYQllIQU9EeW9UTWp2aWFYeFFHZkhzQnJKejhOTFl1ejJPSFYvSGl6WUN2ZUxOamEyVDhUMUdBYlUxc3ppTk9keWExcUFnSUNOdzVmZ1B6Nk1yeGZzaXZxdG9sV0oycjlEV2pRZkZDRXdKV1pzL0NYbyt1eHZlSW9iSXFsUTZkT2R0VUtkOEFidW45eCtoUmt4YVVCY2NEdlo5elNhdjFJeTVwNzRQTi80VWhkQ1lDZVB4NzlUYjhQbXV1ejUrUDY3UG1oKzI4WGJvZE5zZUtLak1odm1rWXRHMGp0aWhVK1BZQi9uL3dVdDQ2OEFNazJGNG9hS25ISmtPbklkNWRoUy9saFdCVkxXRHVDZ01ETWxGSFlXSlliYWp0cHRLLzZaTlRUbTcvTXZSc094WXFiUDMwbTR1UFB6YjREU290YXdJdm5mQjJBckUxNTlRQTB2V1BWZkNFRTdJb1ZWa1hGN3FwOC9OK2VWNk91bStsTWhVMnhodHBXQUdCSitpU01jQTBDQUx5KzREc0E1QW5sWFZ2L0ZIYUZ4R1NyQzJYZU9nZ0FGcUhpallLdGVMZm9NOWdVQzc2ODZVa0U5QURlV1BoZDNMZmpyNkZUM1l5NFZEdzk4elpjcytGWHNDZ3FsQmFqTmRhWDdvTlBENkRBWFk3NmdCZCtYY1BDUWVOdzNiQjUrT0hlMTZKZW9WR0ZBcHRpUVVGRGVXaFpUeCtQL3FiZkI4MGZqNnpEMnVKZG9UZXRBWVNxOTQ5TnVyYkQrMWx4Ym5oUDBrK21YQjkydi9GRDl2Q3VsMFBMc2wxcFNMYkZoYlZ6dEVjVkNsSnNMcHlzTDQrNmpsTzFvYnpGS2N3OTI1K0hYOWNRTUhRWWh0R3A5aUFGQXFxaXl2cC9GRW5XT0F4eUpNR0FnUzlubjR1L0hmc1BBR0JuWlI3dTIvRlhBREpZSDUveUpaeDBsN2Y2a0tmWkUxRHVxNFV6K05VaWE0cmtrSUpiUnB5UFM0Wk9ENjMzOU16YldqMzNHOEdHN1pidGFqVitOMWEzYUJPYWxqd2N4K3BLc2JQeVJBZGZmZHU2ZWp6Nm0zNGZOSkdJNE8rMlRwMWEvb2Q2YU5kTGNHdStxT05KRkFqWVZTdUttbzNUT0ZGL0doK1c3c1ZYaGkvRThmcFQyRldaMTI3WmhqcFRJQ0JRMkZBUmRSMm54WVk2ZDNqUFR1UDRqdnR5bG1MeDRNbnRQazl6S3d1MjQrL0gvOVBtT2hPVE1nRUEvemorTVc0ZWZqNDJuajZFM05yaXNFQ1prVElDU2RZNFBGKzh2dFgyZ3h4Sk9GaFRHT29xYnh4RHN5Si9NMTR2MklxQXJ1SHY4KzdCZ3p0ZkRGMXBMdDJSakNlbTNZaGJQbjBXbGhidE01Rk1UczdDNklSMHZGR3d0ZFdRaGVacS9RMGQ3cXJ1NnZIb2J4ZzBFVFNPOUd5clJtTnYwVURhT0NhanMvNXlkRDJtcFF6SC9XTXZ3OWQzL0szZE1SdzVDYkxiL1ZpekhwUG1ySW9LaTFCUjM2eXRvam12RmtDdHZ3RzNidmxEMlBMWEZ0d2ZzV2ZuYjNPL0JpRUUybk5PV2c3eTY4dXdzbUE3cGlSbjQxdGpMOFg5bjc4UTFxYnpoYXg1S1BQV1luTlpicXZ0ZDFYbTRYajlLUXkwSndaUGN3SndxRlk0VlNzQ3VoWXFneXFVVU1nM05oSTNQbVpYcllnM0hCRzd6d1VFYmg1eEhnRGdtc3c1dUNaelR0VFg4dWp1RmRqWHdhRUczVDBlL1VXL0RocFZLTGg3OUVXNGUvUkZZY3Q5ZWdCWGIvZ1ZucDExTzZyODlXR25PMjFKc3NZaDN1cUkrbmlSdTdMVktVdUQ1c09MSnpiZ0d6bVg0THBoYy9IWFl4KzErUnp6MGtZREFENlBVdlYzcW5ZQUNHc1ViYzZBZ1FTckU2OHR1TC9WWTlFYVhOdUxtUlNiQzNNSGpNR0t2STBBZ0djUHY0OG5aOXlDcjQyK0dMODk5QzRBWUg3YVdJeEx6TURUdVdzajFqd2FhMHlMQjArQ1cvTkNGUXJHSjJiZzRZbFh3NmNGZ0dDWVBEcnhtdEQyOFZZSERBQlB6YndWQ2dRc2lvcC9udmd2M2lsc1BZcjU2c3paR0IyZkR0MHc4R2w1TG41NTRPMnd4eFVoOE52cFgwVk5vS0hESVFOMC8zajBGLzAyYUFRQWgyckQ2eWUzNEtOVCswSUQ5aHJOR1RBYVE1ekpHT0pNYmpXNDdjVVRHL0JhY0xCZGMxZGx6c1pWbWJPalBtZTBJZkwvUFhVQXQ0OWNoUGtEeDdZWk5JTWNTWmllTWdKRkRaVmhZMENhaTdjRTM5aGE1RGUySXBSTzEyamFhODI1ZHRoYzZORHhRZWtlQUVDNXR4WlBIVjZEQjhkZmlaUHVjcXd2M1l1N1JpL0d2dW9DckErdUUwMldLdzBEN1lsNFl0cU4rT1dCVmZqQ0o3K0ZnTURYYzVaaHFETUYzOS96S29hN0JxS3dvUUtMQmsvQ2JTTXZ4T3Fpei9GSy9xWldEZXFOSmlVTnd3M0RGK0JJWFFsZVA3a0ZENDYvRXVjT3pNWEcwMDFEQ3E3TW1JMk11RlQ4K3JNWDJubTFUWHJpZVBRWC9UWm9VbXp4VUlUQWticVNzQUY3OGpFWDdoaTFHQUR3U3Y0bWJEaDlFQUR3bGV5Rm1ETmdkT2grUy81Z1QwN0w0ZjFmeUpxSEc3SVh3QmVscDBjemRGVDdHekRZa2RSbW1XOFpjVDVVb2JUWlBaMFliT09JMXNaZ1V5eWRydEdnamFqSmRxVmgyWkJwV0ZXNFBldzVQeTA3akgvbmY0b2JoeS9BOHFIVG9RZ0ZUK2ErMTI1b1RVakt4SmJ5SThoMHB1TFNvVE93dXVnejNEVjZDUWJhRS9IWTdsY2dJUERFdEJ2eDRNNFg4WGJoRG5nMFArNFl0Umh6QjR6Qkd3VmJzTFg4U05qcDJuRFhRRHc0NFVyVUJ6ejQ5WUYzVU9LcHd0cmlYYmgzekZLY2RKY2p2NzRNNHhNemNNUHdjL0d2RXh1UTd5NXJwNFJOZXVKNDlCZjlObWl5ZzhQUVcvWVdqSEFOd2dQanI0Qlg4K1BEMHIyNGZPaE1iQzAvQXBmRmdUa0RSdU85NHM5UkdxV1hxTDNHeUphUHA5aGNHR2hQeERscE9SamlUSTc2WHhFQUxoMDZIZWVrNWVCRS9lbXdVYTR0cGRqa29MUXFYMzJyeDFTaDRQbWpIK0tQaDllMU9vV0xWcU94S21yVXppYUhhc1g5WXk5RHRkK05mK2UzSGlPeXBmd3dyc3ljaFdTYkMwZnJTdHNkZUpkbVQ4Q28rSFNzeUhzRHgrcEtjZXZJQy9IVXpOdXd2N29BdFFFUEppWVB3NmJUc24ybklWZ3ozSEQ2QUViRkQwWkdYQ3ErTlhZNWZyejNkWHhlZVJ5QXJNazhPT0ZLS0JENDRkNDNRbzNJZnptMkhpUGpCK0g3azY3RDM0LzlCM2VOWG9KTnAzUHhWaWUrb0swbmprZC8wbStEWmtiS1NOUUZQQ2dLOWhhSVlFdEVwYjhlbGI0NlBKVzdCbVhlV3FUYVhQang1QzlCQ0lFVDlhZnh3dkgvUnQxbjg5R2lrYlQ4Y005TUhZbDd4eXdGSUwrejUrbmdwTCtXTGtxZmd0dEhMWUpiOCtIWEI5OXBNOUNHT0pJQkFLY2pES0VmbjVpQkgwLzVVdFJ0bzlWb1hzbmZoQlY1bThLVzJSVXJIcDV3TllhNUJ1QUhlLzRkK3VBRGNuN1JWWm16c1dUd1pCUjdLdkYrOFM1Y08yd2VucHA1S3phZVBvUTF4VHR4b0tZdzR1dXNEM2l3cXpJUEFVUERobE1IOEhubGNmeW5kQjh1SGpJVjk0NVppaUdPRkFEQUl4T3Z3UWNsdStHeU9KQVpsNHJIZHIrQ3pMZ0JPT21XL3ppK25IMHVyaDAyRnpYK0J2eG83MnRoYzUzOHVvWmZIbmdiVDg2OEZkOFpkeG4yVk9YanlkejNvdjVkSXBXeko0NUhmOUl2ZzhhcXFKZy9NQWVmVlJ5SEFXQmUyaGhNU2hxR2dLR2h5bGVQUjNhdkFDQ3IzVDVkUTF6d1BMdlNWNGV4aVVOeHNLWXdkSnJVWEdOWVJadXdLQ0Jnd0FqMWttd3F5MFdxTFI2SGFvcXdwenEvVlJ1RFRiSGc1aEhuWWZuUUdXalFmSGg4Nytzb2NJZlh3T0pVRzVKc0x0Z1ZDNGE3QnVMeWpGa3dZTFRxQlltejJISFNYWTVidC93QjlRRnZxd21Ja1dvMEFnS3FVQ0NFckwzNGRTMzBvWHBrNHRXWW5KeUZ2eHhianoxVitjaHlwV0ZxY2pibURSaUQ4VW1aYUFoNHNTSi9JOTRxMkE2L0hzQi9UdTNIRGRrTGNGSDZGSnczYUR4S1BkWFlVWEVNYnhSc1JibTNGb25XT0N3Zk9nTWZsdTVCSURobmFGdUZuQnMyd0JhUFZGczhiSW9GNXcwYUR3RFlVbjRFVjJmT1FaekZqaFY1bTJBQW9aQUI1TnlsZmRVRitOMmhkMUhackRiaFVLMVlPSEE4cmhzMkYxWkZ4V2x2RFNZbEQ4TzlZNVppZGRIbm9aSEFrZlRrOGVodittWFFMQjQ4R2FtMmVIeDBTbFo1eng4NEFmUFN4dUN6eXVOWU1IQWNwcVVNeDlpRUljaU1HNEJTVHpWK2NXQVYwdXdKK01Ld2VmalI1Qy9DZ0lGeWJ4M2VLdGdXZHAyV3hsT0R4Z0ZxalphbFQ4TmxHVE5nVVJUNGRTMjBuanZneGF2NW15T1djY0hBY2JocCtFSU1jaVNoMUZPTm4rOS9LK3kvY2lPYmFzWHZabncxYkQ3U0J5VjdVTjJpbS93blU2N0hjTmZBTnY4dTdRM3pmM0RuaTZGTFk3eVV0eEV6YW9yd1R1Rm5HT0VhaENlbTNRaFZLTmhYZlJMUEhsNkxUMDRmREdzcnFmRTM0STlIMW1GbDRYWmNuVGtINXcwYWh5eFhHaXE4Y2lEYnZXT1d3cWFvV0ZXNEkrdzVieDV4SHE3S25JMmpkYVg0eFlGVjJGMlZoNWZuZnhQdkYrL0Ntd1ZiY2Vlb3hiZytlejdHSjJYZ2Q0ZFdoMDVSZGxRY3c0NktZMUNGZ3VHdWdSZ1ZuNDdwS2NNeFBYVUVISW9WRzhzTzRaVzlyK09VdHhwWFpzekcxWm16Y2VIZ2lUanRyY0hlcXBQSWM1L0daeFhIUStIVjA4ZWp2K21YUWJPMmVCY3FmTFhZRmV5Uy9QZkp6VmhkL0RuMlZaL0U1S1FzVEV2T3hwN3FrM2poK0greG8vSllxS2F4dG5nWFpxV093dFNVYkF4M0RReTFCVFJxZkhPMWJGeXVDY2czbVZXeHdLOXJvZXZTdE1XaitSRnZkZUxqVS92eHA2TWZSdTBlcmZMVjQrTlQrNUh1U0VhK3V3dzdLL093bytKWXEvVWUyYjBDZ1dZMWtzNVFoTHpXVHZQZ09GaFRpSVBCMDUvajlhZnc2TzRWS1BaVW9iYWRScy9paGtvOGUzZ3QvbmJzSXpoVWEraDA4dE95WEJ5dEswRjVpMU9NOWFYN2tGdGJqRS9MRG1OYXluRDhaZTdYNE5jRHFQTFhvejdneFM4T3JNS1M5TW1ZbkpRVjhia1ZvZUNCOFZkZ3FETUZ4UTJWV0ZXd0hldEw5NFlOSkh6dDVLZDR0K2d6TEJnNER2UFRjdVJ2NU9DVFUwMk4vajE5UFBvYllVU2F3dHdIZFBUQ1RXZVNVN1hCcmxwYk5mdzVWQ3NjcWczVnZub1lBQ1ltRFVPRnI3YmRxN0VsV3VNNmZSR21zNWxWVWJGbzhDUjhYbm1pVTlNMlJpZWt3NlA1VzUzbVJIOGVDd2JaRTF1Tjl1ME54Nk16MXhIcUxZUVFvbC9XYU16U29QbkNHa1ViZVRSL1dHMmdJMWZSQXhEek4zVnY0OWMxckMyT1BnTThtaU8xMGR0ZElqOVBJT0tVQWg2UHJ1dmZVMHFKNkl6b3MwSGpVSzJ4TGdMUkdkV1gzL045Tm1qU2crTVRpUHFMdnZ5ZTc3TkJNMmZBNkZnWGdlaU02c3Z2K1Q0Yk5GZG16amJ0QzlxSWVwdUI5c1EySit6MmRuMDJhT0pVRys3TldScnJZaENkRWZmbExBdGRmYkF2NnJQamFCcnRxc3JETTdscm8xNy9sYWd2RzJoUHhIMDV5ekFsT1N2V1Jla3lJWVRvODBFRHlLODZXVm13RFZ2TGo2REVVOVhtbGZvQllORDIwNmpOU2tERG9PZ1hxU0tLRllkcVJib2pHWE1Hak1hVm1iTVIxNGRyTXNCWkZEU2Q5Y0EzNzhXb01UbTQrNzdJWDAxTFJEMUhDTkYvdndPaUgrWXJVY3owMjZBaG9qT0hRVU5FcG1QUUVKSHBHRFJFWkRvR0RSR1pqa0ZEUktaajBCQ1I2UmcwUkdRNkJnMFJtWTVCUTBTbVk5QVFrZWtZTkVSa09nWU5FYk9sd25jQUFCbmhTVVJCVkptT1FVTkVwbVBRRUpIcEdEUkVaRG9HRFJHWmprRkRSS1pqMEJDUjZSZzBSR1E2QmcwUm1ZNUJRMFNtWTlBUWtla1lORVJrT2dZTkVabU9RVU5FcG1QUUVKSHBHRFJFWkRvR0RSR1pqa0ZEUktaajBCQ1I2UmcwUkdRNkJnMFJtYzRTNndMMGRRYUFBNlU2dGhWb09GeW1vN0xCZ0RjUTYxTDFEbllMa09JVUdKT21ZSGFtaXZHREZZaFlGNHBpZ2tIVERhVzFCdjYrdzQvRFpYcXNpOUlyZVFOQVNhMkJrbG9ORzQ1ckdKT200SmFaVmd4T1lOejBOengxNnFMRFpUcCtzdDdMa09rRS9zMzZMd1pORjVUV0duaHFvdzl1ZjZ4TDB2ZTQvY0JURzMwb3JUVmlYUlE2Z3hnMG5XUUErUHNPUDBPbUc5eCsrVGRrMVBRZkRKcE9PbENxcytyZkF3Nlg2VGhReXI5amY4R2c2YVJ0QlZxc2kzRFcyTTYvWmIvQm9Pa2sxbVo2VGk3L2x2MEdnNmFUS2h2WXN0QlQrTGZzUHhnMG5jVEJlRDJIZjh2K2cwRkRSS1pqMEJDUjZSZzBSR1E2QmcwUm1ZNUJFeVBaeVFwdW1tR0YweHErM0dFQkxodHZ3VUJYMXlZZWprbFRNR2VZMm1xL1JMSEUyZHN4a3V3RXpoK3A0czI5QWFEWllIemRBQmFQVnBIbUV2ajc5czdQYzVnd1NNSGxFeXo0empzNkd2d2Q2ejRXQXZqenRRN296VlpYQlBCLzczdFI1amJ3ekZYaGp6VStmcytiSHZnNDVvNDZnRUVUSTRIZ1dEWGRDUDhFK3pUZzQyTWFsbzIxNE0yOUFWUjdPamZXUkF1dTd1NWd5QUNBWWNqeVBMcldpN0o2dWQzejF6bmcweEFLa3UrLzcwVkpjQ0prZW9MQTQwdnQ4RE5rcUlNWU5HZVkzU0kvdkkweElJU0EzV0xBWlJQd0I1ZnZMTkpoVXdOd1dBRE5MaytoYkNwUTR6RkNBZFdlanE3WHFFc25hZ0xnekVqcUNBYk5HYVFJNEptckhHSExmbitGSFVVMUJvWW10djZvWDV3VGZuZ2UvOUNIRTVVeVFkSmNBdU1HS2dqb0NEdXR5VWlTKzVtZHFVWXR4NUZ5SFJYdXBvMkVrRDgvWFdZUExkTU53S29DVmtYZS90SEY5ckI5NklZTVB3NjZvNDVnMEp4QnVnSDg3M3RlQkhSZzlBQUZkOCt6NHRHMVh2ZzArWUgxQm95SWJTR0trQlVIclZrdEpUTko0Q3N6ck1GYVVOTjJkbFVHelEzVFd4OWFpeUxnc0FCUGJ2U0ZCWTFoQUhlKzdtbTEvbTJ6cldqd0EvZTlKZHRpRm85VzRmWURtL040emtTZHc2QTV3eHJiUU53KytidkdZOER0bDJjaDR3WXB5QzNUd3dJbEkwbkJYWE90K05kbmZodzgzZlRBemlJZGQ3L1JPaHh1bVdYRmpBd0YzMXJsYmZYWXZDd1Z0OCt4b3Q0WHZqd3pTWjYyYVMxQ2J2cFFGV1gxT2hJZE1yelNYQUtqQmlnNFZxN0RnS3pSRkZUejNJbmF4NkNKc1dTbndOSWNGYnVLZFh6blBCdWUzT2pEN3VLbVFCbWVJcENlSUZEWndVYmhGS2RBaFR2eVk0NWdsM2U5TDN4ZjMxOWloMDhETk4wSU5ibFlGUUc3QlJpV3JPRHhwWFo0QWszYlBMeklCa1VJcUlyc2VTSnFENE1tUmx3MldVdDRiTEVkbS9NMEhLK1E3U2F6TTlVV1FhT2dxTWJvOEtVdk01TkUxTXN2T0N6eU9WdldhRnFlTmsxS1YzRHpEQ3VPVlJqWWVFTEREZE1zMkhCY3cwZEh0YkJUTHFLT1l0Q2NRWW9BcGd4UmNNRklDeWFteTdHU3Y5L293OEZUTWhoMkZHcFlNTndDaStJUDlScU5IYWhnZDNISDJrUUd1Z1NTSEFMSEt5S0hnVE40dEp0M2ZXY2xLeGdVTDVEaUZNaElrZzNNZGd1d05sZkQrN2tCNkFad29sTEhsNlphOGZOTExEaGRaNkM0MWtDMXg0QlBNN0NqUU1lUmNsNVhodHJHb0RtREhCYmc1aGxXRk5VWWVIMVBBTmROdGlDL3N1bER1cU5BeDBWamdJbURGZXdxbG0wajZRa0NMMzNlc1EveW5DelowL1I1VWVSZ2lndDJvVGR2QTRxM0ExK2Fha0ZwcllGakZUcGUrTXlQSTJWNldHL1dxVHA1TWZaa3A4RDRRUXFHSlNsSWN3bkUyUVJXN21PM0U3V1BRWE1HdWYzQTQrdGxqOCtFUWExbmZ4eXQwRkhuTXpBelU3YlpUQmlrd0J2bzJKWG80cXpBUldOVUhEeXQ0M1JkNUJxTnk5YTZmV1ovcVk3dnJmYml6OWM2TUc2UWdrdkhOVDMyZis5N1VWaGo0QTlYTzZCR21LekNrY0hVVVF5YU02eXROZzdEQVBhVjZKZzZSSUVpWkZ2SnZsS3RRNFB2YnA1cGhjc204TmJlNk5NV0V1MENOZDdXejI4WXNwYnp3dys4S0ErVzc1bXJIUEFGbjllbkFiOWE3ME5KblZ5UUhxL2dzU1UyK0huR1JCM0VvT2xsUGptaFlWK3BEb3NDVEU1WDhPcnV0azlOQklEcnAxa3hLMVBGZTRjQ2JiYVhwTGtFQ21zaUI1MEJoTWJ6aEpZRlY5VU5BMTZ0NmF0K3ZjRitjSVB0d3RSQkRKcE9zbHQ2WmpSczgxT1I3R1FGZmwwT3VxdHNNRkRaWUdEYVVCVXVtOENwT2dQcENRS0trRjNPZVZWTlFSSnZGL2pxVEF1bUQxV3hPVS9ERzN2REN4Wm5FM0JaNWU4WkdiSmRaVk1iZysyYWp3eHVUb2pXSTRON2dwM3Z2bjZEaDdxVFVwd2lOTG13SzBhbUtwaVpxV0RzUUVYV0lEVGdnUXRzQUZyWEVCcjh3RGZPbFk4SklRZklOWFpGWHpCS3hWVVRMWWkzQ2F3NUZNRHJld090dGsrTEUvaitFbHZvZm8zSHdJYmprWU5HRmNCRGE4SW5WVGFHb1VVUkVTZFZLZ0t0UmpKM1JvcVQzOEhkWHpCb09tbE1tb0tTMnE2M2dGWjVESnc3WEVWK3BZRm5Odm1nNlhLSWYyZmxWeHFvOFFCLzIrYkRydUxJcDB2NVZUbytQS0xCRnpDUVgyVmdUNGtHVDRUYW1DS0F6Zm5oajcyZkc0QW4yTnl6L2tnZ2JPeE5neC9ZbEtkMU8yaHkwbmc1cFA1Q0dFYi9POU4rNEp2M1l1VG9NZmphMTcvVjZXMzNsK3I0elFaZit5dFN1KzVmYU1PRXdReWJzNTBRUXZBb2Q5TDR3UXJHOEQ5eHQrV2tLUmpQa09rM2VLUTdTUUM0WmFZVmNieFVacGZGMlFTK090UGF0V3ZnVUovVWI5dG9qaDA1alBmZmU3ZkwyODlUay9HSmZ3cDhZT0owaGxVRU1FL1poVjJmVkFHUUYvNmFNV3NPQnFTbHhiaGtaS1orR3pRQXNHN042bTV0NzNTdWd6N21pd2dramV5aEVwM2RMTlhIRUhmNFZYemVjRHBzZVhKS0NvUG1MTmR2ZythaVpaZmk0a3VXZDNzL0JvQURwVHEyRjJqSUxkTlIyV0R3cW5OQmRvdnN3czVKVXpBclU4WDR3Uk1nOElOWUY0dGlvTjhHVFU4UkFDWU1WdGg3UXRRR2ZqcUl5SFFNR2lJeUhZT0dpRXpIb0NFaTB6Rm9pTWgwREJvaU1oMkRob2hNeDZBaEl0TXhhSWpJZEF3YUlqSWRnNGFJVE1lZ0lTTFRNV2lJeUhRTUdpSXlIWU9HaUV6SG9DRWkwekZvaU1oMERCb2lNaDJEaG9oTXg2QWhJdE14YUlqSWRBd2FJaklkZzRhSVRNZWdJU0xUTVdpSXlIUU1HaUl5SFlPR2lFekhvQ0VpMHpGb2lNaDBEQm9pTWgyRGhvaE14NkFoSXRNeGFJaklkQXdhSWpJZGc0YUlUTWVnSVNMVE1XaUl5SFNXV0JlZy96Q2dseGNpa0xjVFdsays5T3BTR0EyMU1Qd2VRTmRpWGJqZVFWRWhyQTRJWndLVXBNRlEwN0pneVo0R1pVQUdBQkhyMGxFM01HaE1wbGNVd245b0l3SjVPNkhYbHNlNk9MMmJyc0h3MXNQdzFrT3ZLa0VnYnhlOE85NkdrakFBbHV4cHNJNWJBQ1ZsYUt4TFNWM0FvREdKWGxjQjM0NVY4T2QrQ3NDSWRYSDZOTDIySEw2OUg4SzNkejJzT2ZOZ24zVWxoQ3NsMXNXaVRtRFE5RFE5QU8rT3QrSGI4d0dnQmNJZUV2WTRXTEttUU0yY0FNV1ZBaEdYREJHWEJHRzF4Nml3dll2aDk4SndWOE53VjBHdnI0UldzQitCL04wd3ZPN0dOZURQM1F6LzBXMndUVjRDKzh6TEFZVnY0YjZBUjZrSEdaNWFOS3g3RGxySjRiRGxsdXlwc0UxY0JIVklEcUN3L1QwYVliVkRKQTBDa2daQkJXQWRQUmZRZFdqRnVmRHRXNDlBM2k2NW9oYUFiK2NhYUtWSDRWeHlGNFFqSWFibHB2WXhhSHFJWGxHQWhyWFBRcTlyYW9kUkI0K0NmZTYxVUFlUGltSEoramhGZ1pveERzNk1jZEJLanNDNzlRMW9wVWNCQUZyeFliamYraG1jRjk4REpUVXp4Z1dsdHZEZmF3L1FLd3JnWHZXTHBwQVJDdXpuZkJGeFYzeVBJZE9EMVBUUmlMdmllN0NmODBWQXlMZXVYbHN1Ly9ZVkJURXVIYldGUWROTmhxY1dEV3VmaGVIM0FwRHRNSEdYZkFPMlNZdGpYTEt6bDIzU1lqZ3YrUWFFUFE2QWJOdHBXUHNzREU5dGpFdEcwVEJvdWtNUG9HSGRjNkdhakxESEllNktCNkZtakk5eHdjNStsb3p4aUx2aXdWRFk2SFhsYVBqZ09VQVB0TE1seFFLRHBodThPOTV1YXZnVkNweUw3NFNTbkI3YlF2VWpTbkk2SEl2dkRKMUdhY1dINGQzeFRveExSWkV3YUxwSXI2dVFYZGhCOW5uWHNTWVRBNWFNOGJEUHV5NTAzN2RuSFl6NnloaVdpQ0poMEhTUmI4ZXEwRGdaZGZBb3RzbkVrRzNTNHFaR2R5MEE3L1pWc1MwUXRjS2c2UUs5b2pBNDRsZXl6NzAyaHFVaEFMRFB1U1owMjUrN0dYcGxVUXhMUXkweGFMckFmMmdqR3FjVldMS25zZ3U3RjFEVFI4T1NQVFY0endnZUkrb3RHRFNkWmlDUXR6TjB6elp4VVF6TFFzM1pKbDRZdWgwNHNST2NZOVo3TUdnNlNTOHZETTNDRm5hWG5GWkF2WUk2Wkd4VGQzZHRHZlNLd2hpWGlCb3hhRHFwZVczR2tqV1pjNWQ2RTBXQlpkamswRjFacTZIZWdKK1NUdExLOGtPMzFjd0pQYlBQd29Qd2ZQeVBuaG5aYXVqZDMwY2J2TnRYUXE4b2hGNWRpb2ExVHdPYXY4MnllRGErMURRWnNvWEFpWjN3Ny84UEVHaGpINTNVL0pnMFAxWVVXNXhVMlVsNmRXbm90dEpEMTBUeDdsd05KUzRwT0F2WkFBd0QwSU9Cb1hiOEVCbWVXcmpmK2ptc2s1ZUV0VmNZQVMvcVhyZ2ZyaXNmZ2pJZ09QbFE4d09xTld4N3JUZ1g3bmQrM1dxLzhWLzlIWVROQ1FEdzcva0FhbW9tbE9SMEJQTDNBSW9hdFR6K1F4dmgzLzh4aE4zVk5PbFIxK1JWOUJ6eDhHNTVEVXJpSUZnbm5OK3NFQUZBVmRIVksrb3A4YW1oMjNyMXFTN3RnM29lZzZhVGpJYW1Xb2VJUys3Mi9nTEh0a01yT2dRTmdQL0kxckRIckJNdWdKbytHcDcxejdmYXp2V0ZIN1lhaGV6ZDhnWU1mNE04cGRNQ01yQXNWZ2pWRnZ3QXk4TWRPUEU1dkovK0c5Wng1OEUyYlZuVERvS1B1NjcvcVh5dE5hZmhYdjFiQUlCZWN4cEs0a0I1dVUxSGZGUEFDQVgrbzlzZ0FGaEd6Z3lOMGpYcUsrSGQrZ2FFMVFIZnJqWHc3VjRIb1ZwaDZIN1lweTZEY0NaQ3J6a052YllNdGMvZkV5eUFETm40bTM0dG42TUxSRnhTNkxiaHFlblNQcWpuTVdnNnlmQjdRcmVidjZtN3RLLzZLbmcydmd6cmhBdGduM2s1dkZ2ZmdGNTlDczRsZDhyckNLc1dhQ1ZIQUFEeE56d0JxQllFQ3ZiRDg5RmZBRXQ0YmNSL2RCdjhoeitGODVKdlFFbElROE9hcHlEc0xqZ3V2QTBRc25iZ1A3SUZnYnhkTU53MXNJNWZDR3ZPdlBBQ0JVTkNTUmdBQU5DRHAwV2VqLzRLR0RxY3k3NHUxN0hZd3AvNzBDY3c2cXRnR1Q0ZFVCVVkzbnE0MXo0REtCYTR2dlFEZUQ1NUVkQjFPQys2Vzc1dWR6WHFYL3NCYkpNV3d6YnpNalI4OEJ5VXhFR3d6N3dDaHVhRHNMdTYvRGNOQ3hxZnQ4djdvWjdGTnByT2FuWWg4ZTVlR2MvUWZMQU1td1RidUlXQTVwY3p3QlZWWGp0WDEyRjQ2Z0VoYXc3QzRZSnd4RVBZSFBLK2FEcDBnYnhkOEh6OEQ5alArU0lzR2VOZytEMndUamdmL3FOYjRmdDhkVlBSeS9KaG4zNHA0bS80dWJ3Y3BpT3hRK1cwREp1SVFORWhHQUdmUEtOcGRycGt1R3VnRmVmQ1B1TXlRTFhJa0ZuNUJQVEtRamdYL1kvc21SczBFbHJSQVRuaDBkRFI4T0dmQU1VQzI4d3JJR3h4c0tUbklKQzNTNTVpeFE4SUJXTlhDS3VqNlE0bldQWWFyTkYwVmpBSUFIbDVndTZFalhmYlNnU09iWWYvOEJiNUFUWU1BQUoxTHo4VXZBMDRsOTdiN243OFI3Y0JtaCsrYlcvQ3Ura1ZDSnNkd3BFQUpTRU4zdTByb1E0ZEN3Q3d6L3RDMCttV3JxTnV4Y053bkhjVExKa1RROHNBaExydmpmb3FBSEl3SERRLzlGUEhBSVNIblAvZ2Z5RWM4YkNNbUNFZnM3dGdtN29Vd3VxQU9uUWN2RnRlaDRoTGd2MmNMOGtOaEFMN2pNdGc2Rm9vTkMwanBrTWRQTEpIZXZDYTF6aDVtYy9lZzBlaWs0VFZBY05iRDBDZUFvaWtRVjNlbC9QQzI0QkZ0d05DUUM4dlFQMGJQNFpsNUV6WTUxd05KU0VOMEFNSW5Od1hjVnZEMEVQTnBiYUppMkRObmdvbE5STWlZUUJFOE5URzhIdmh6OTBrUnk0cktyUlR4eURpWkMxR0s5Z1BvNzR5WWcyZ2ZzWEQ0YTg1UGhWS3dnQVl2b2JnZ3FZYWgvL1lEbGpITGdpcjVWakhuaHU2N2R2L0VleHpyb1UxWno0QTJUN1VzTzZQb2RPMFpxOElNQXk0cnYrSmZPMWRaTGlybThwdDQ3V1lld3NHVFNjSlowS3pvS2tDdWhFMGpSOU93MU9IaHZYUFF4MlNBNk8rQXZVckhvVWxjenhzVTVjQ0FSOEFvUGF2OTRWdjIrekM1K3Jna2FoOTU5Y1JUeFhpcm40RUFHQWJmeDQ4RzE0RVB2NUg2REhMeUpsaDB5ZlVJVGxJdU9NNStYeC92aXVzd2RuMXhjZGxqV1BEUDhPQ3huWE5JekQ4dnZBbkRmamxhMU1FaEtMS0dwQ3VBNFlXYXQ5SnVQMFA0UzhuMk9NbE90SExGa2xZMEhUdzFKRE14NkRwSkNWcE1QU3FFZ0NBWGwrSjZKMjdIYU9WNWNIendaOEFSWVZ6eWQwUURoZjhSN2JBdS9GbGFKWEZzSTZkSCtvRkNpdUhLN3pIUzFoc3NNMjZEcGFzS2FGbDlTc2VsajA5QVIrMGlrSzRybjJzemV2bGFHVjU4Ty8vR0k1emJ3QWd1OFVOVHkyRVBSNVFGR2lseCtUcG9zMFp1cUtnYi9jNjJLWmRFcllmOTVvbm9SWG5JbmcrQ00rbWwrSFp0QUxXVWJOQ05admFQOThWcFJUZE8zM1M2eXFhOXRTZGZ3TFVveGcwbmFTbVpZVUdvR2tGKytXVitydElyeXFHZStVdm9DUU5STndsMzRSd3lONFc2K2k1VUFlTmtHTkNGQXRFUWdkT0FaUW9EYWhDUUtnVytjRnZITXluNi9EdFhBM0xxTmxRa2dhSFZqVWFhdUUvdEJHT2hWOEJBTGpmbEFFWGY5T3ZRMTNpMEFLQXpRazBCczNlRDZGWEZNSngvbGRENDNMaUx2a0dvRmpnMi9rZXZOdFh5b1ppUllWdDJpWFFDZy9JZlg3MXQySEYxRXFPb0dIdE14Mzd3N1ZCSzlnZnVxMm1aWFY3ZjlRekdEU2RaTW1lQnUrT3R3RUFnZnpkOHBTZ2k0MllTdklRT0MrK0IycjZhTlM5OE8xZ0VMVFI0MkxvY0M2K1U0NVhpY0M3YVFXOG0xYTBmcUI1RDlYUmJmQis5aTcwbXRNd0FyNnd5eXVJWm1OakFDRHVpdTlCT0JQaCtmZ2YwTXBPd0hIZVYrSDU1Rit5blNxNFRkenk3OEQ5enEvUXNQNTVPQy82bWx5b1dvR0FINzREL3dVZ0VDZzZDSzM0Y0xDQlduYWRDMXRjZUJHYnR4VjFsYTRqY0hKUDZLNWwrTFR1NzVONkJJT21rNVFCR1ZBU0JrQ3ZMWWZoZFVNcnpvV2FNYTdMKzdNTWt6MCt3bUtGYmNwUzJLWmZHbkU5dmJaY050SzJHRC9UbkhQUjdiQ01taDI2My9MMHBPSDlQMEFkbUEzYjlFdGd5Wm9TR3UwYmpiQzdvQ1FPaEhBbEkyNytnOUJQbjREU29wYWdwQXlSQWRPaTk4MjdjeldVK0ZUb2ZnK3NvK1pBSFRnYzNzMnZ3RDcvK29obDZ3bGE4YUhRbDgwcENXbFFVak42L0Rtb2F4ZzBuU1pneVo0RzM5NFBBUUMrZmV2aDdFYlFOTzFXZ1hmN1NuaTNyMnhudmVpdFFnM3Jud2NpakNKdTVGeDZiNWV1YWV4WWNDTUF3UHZwYTdCa1RtcjF1Sm8rT3V4KzRPUmUrSGErQitmU3I4T3ovczhBQVB2c3E2Q201MEFFZ3pMK2xpZkR0dEZLRHFOaHpWT2RMbHR6dm4wZmhXN0wya3pYeCtOUXoyTFFkSUYxN0xudzdWMFBlVzJhWGRCS2ozYi80bGRDd0Raak9XeFRsa1o4MktpclFQMXJQMmh6Ri9iNTE3ZHFERzVMdzRkL2huWHMvS1p4TkkzUDVaYmpaN3liWDRYaHJVZmNWUTlCcnlpQVZyQVBqbk8vSEhsZmE1K0JiY1p5S0s1VWVENTREcGFSczBLMU5RQ0FZb0VsZTBxb2phYmwrQ1BSWXJSeFoya2xSNXBOM2hSaFhld1Vld3lhTGxCU00yRE5tUWQvN21ZQWdIZkw2NGk3NG52ZDI2a0JJT0NENGFtTC9IQ3dTejBxM1lEaWlBKzFnYlNlRVMyZzE1YUZhalI2elNrRWp1MlF0WkhNaVRBYWF1QS9zZ1VBVVBmUy84cFRqNVFoc0F5YkJNTlRMME5wMHFLbUlmN0JMbTdEMXdDam9RYUIvTjJ5dTN6Z2NEbENlV1R3Rk00d1FvTVA1VjE1Ty9xcFU5Y3VWdVhkK25yb3RqWG5IQ2dwUTd1MEh6SUhnNmFMYkRPdkNJN0lEVUFyUFFyZjNnKzdkNEZ5UTROdjl6cjRkcTlyZDcySW1vMmgwVXFQd1JNYzc5SjRJU2gxNk5oV3B5Wkt3Z0JZeDhoZU0rRklnRloyRXRaeEMyQWRleTdVUVNQbGJtdkw0WDdubHhET1JOaG5YaDdhVnJpU0lld3UxUDNqVy9KK1hDSXMyYkkyWlIyM3NGbDVkUmpOTDEwUkhGVWRyZGZKMExWT24vRDQ5bjRJclZTT1dvWnFoWDNXRlozY0E1bU5RZE5GU253cWJKT1h3TGR6RFFEWmZxR2tESVdsaTErNVlnUUNzTSs2c3YzR1lDM3kvQjNiMUtXaHhrODFMUXZXVWJPaFpveUhjTXBCYTNITHZ3M0Q1d0hROUtFWEZrZFRqNWtRY0YzelNLc1J1OExoZ21YWVpOaG1MQThiMGk4c2RyaXUveW1NaG1yQU1HVHdST2c1TXJSQWVKbURFeldqOWpwMWNuNVNvUEFBdkorKzF2UjNtTHdFb29jdTMwRTlSeGlHMGU4dXJQckFOKy9GUmNzdXhjV1hMTy9lanZRQTNLdC9CNjFZZm9sYzR6ZFZkdWxMNUxUZ2FOcFdRL01iR2ZJRHExaTZOZW53VE5QTEN5RGlraUNjQ2NFRk9nek4zM3FPbUtIRENQZ2hyRFowdEJGWHJ5cUJlOVVUb1o0bWRjZ1l4RjM2TGM1eDZtV0VFRkhmMWRRUmlnWE9KWGZKR2NjQURLOGI3bFZQaEJvOE8wVzF0aEV5QUNDQzYvU2RrQUVBWlVCbVU4Z0FnS0pFbm9ncUdwZDM3UFVGQ2crRWhZeVNNQURPSlhjeFpIb3BCazAzQ1VjQ25FdnZDWDE0REs4Yjd2ZWVESFYvVTgvejdmMFFEZTg5R1FvWlliWERlZkU5d1NzVVVtL0VvT2tCU21vbTRxNzRYcWhtQTBPSGQvT3JjSy82QmJUU283RXQzRmxFS3prQzk2b240TjM4YW1nNmhaSXdRSjZ1Tmw0cWxIb2wxak43aUpLYWliaXJIMExEdXVlZ2xjZzJHNjMwS055cmZnRkw5bFRZSmw0SWRjaFlmbXRDWitrNnRPSkQ4TzM3cU5WRnp0VWhZK0JjY2hkck1uMEFnNllIQ1VjQzRwWi9DOTRkYjhPMzU0TlFiMHNnYjFmd0NuSnhzQXliRERWekFwVDRWTmxJR3BmVU0vTjh6Z0tHM3dQRFhRM0RYUTI5cmdKYXdYNEVUdTRKblNLRnFCYllKbDhFKzh6TDJDYlRSL1RiWGljQXVHaFo1Szdrbm1EWFBCaFdjeEFENjArQzM1allVd1JPdTRiaFpPSTRlTldPaGJNUUFqTm16Y0dBdEs1ZlRJdTZSd2doK3ZXL2czVnJWcmUvVWpjTmRpaVltbUpnZktLT3BPanpJYWtOVlQ2Qmc3VUNPeXNWblBJVUFTanExUGJKS1NrTW1oanJseldhMkRDZ1Z4UWljR0ludExKODZOV25ZSGhxNUpYNmVSRnRTYkVFcjNlY0NDVnBFTlMwTEZpR1R3c09ST3hiM2ZyVVJBZ2hHRFJFWkNvTzJDT2lNNEpCUTBTbVk5QVFrZWtZTkVSa09nWU5FWm1PUVVORXBtUFFFSkhwR0RSRVpEb0dEUkdaamtGRFJLWmowQkNSNlJnMFJHUTZCZzBSbVk1QlEwU21ZOUFRa2VrWU5FUmtPZ1lORVptT1FVTkVwbVBRRUpIcEdEUkVaRG9HRFJHWmprRkRSS1pqMEJDUjZSZzBSR1E2QmcwUm1ZNUJRMFNtWTlBUWtla1lORVJrT2dZTkVabU9RVU5FcG1QUUVKSHBHRFJFWkRvR0RSR1pqa0ZEUktaajBCQ1I2UmcwUkdRNkJnMFJtWTVCUTBTbVk5QVFrZWtZTkVSa09nWU5FWm1PUVVORXBtUFFFQkVSRVJFUnRldi9BYkRVOW5SZW8rSENBQUFBQUVsRlRrU3VRbUNDIiwKCSJUaGVtZSIgOiAiIiwKCSJUeXBlIiA6ICJtaW5kIiwKCSJWZXJzaW9uIiA6ICI1Igp9Cg=="/>
    </extobj>
    <extobj name="C9F754DE-2CAD-44b6-B708-469DEB6407EB-8">
      <extobjdata type="C9F754DE-2CAD-44b6-B708-469DEB6407EB" data="ewoJIkZpbGVJZCIgOiAiMTU1NjI2NTk4NDIxIiwKCSJHcm91cElkIiA6ICIyNjY1ODY2OTIiLAoJIkltYWdlIiA6ICJpVkJPUncwS0dnb0FBQUFOU1VoRVVnQUFCQ29BQUFHWENBWUFBQUIxT2JIR0FBQUFDWEJJV1hNQUFBc1RBQUFMRXdFQW1wd1lBQUFnQUVsRVFWUjRuT3pkZDN3YzlaMy84ZmZNVnEwa1c3SmxTZTY5MjdoaE1HRFRhMmpoSUxTRVFEalNFM0xKa2ZKTGpseHlTUzc5TG9VVUxna2hoZEJ4Z0JSNng5Z1lHOXg3cjdLcTFiZk4vUDVZYWEyMVZtWFZkclQ3ZWo0ZVBMQjJaMWZmWFgwLys5MTV6M2UrWTlpMmJRc0FBQUFBQUdDQUdJWmhkSFNmT1pBTkFRQUFBQUFBNkF4QkJRQUFBQUFBY0F5Q0NnQUFBQUFBNEJnRUZRQUFBQUFBd0RFSUtnQUFBQUFBZ0dNUVZBQUFBQUFBQU1jZ3FBQUFBQUFBQUk1QlVBRUFBQUFBQUJ5RG9BSUFBQUFBQURnR1FRVUFBQUFBQUhBTWdnb0FBQUFBQU9BWUJCVUFBQUFBQU1BeENDb0FBQUFBQUlCakVGUUFBQUFBQUFESElLZ0FBQUFBQUFDT1FWQUJBQUFBQUFBY2c2QUNBQUFBQUFBNEJrRUZBQUFBQUFCd0RJSUtBQUFBQUFEZ0dBUVZBQUFBQUFEQU1RZ3FBQUFBQUFDQVl4QlVBQUFBQUFBQXh5Q29BQUFBQUFBQWprRlFBUUFBQUFBQUhJT2dBZ0FBQUFBQU9BWkJCUUFBQUFBQWNBeUNDZ0FBQUFBQTRCZ0VGUUFBQUFBQXdERUlLZ0FBQUFBQWdHTVFWQUFBQUFBQUFNY2dxQUFBQUFBQUFJNUJVQUVBQUFBQUFCeURvQUlBQUFBQUFEZ0dRUVVBQUFBQUFIQU1nZ29BQUFBQUFPQVlCQlVBQUFBQUFNQXhDQ29BQUFBQUFJQmpFRlFBQUFBQUFBREhJS2dBQUFBQUFBQ09RVkFCQUFBQUFBQWNnNkFDQUFBQUFBQTRCa0VGQUFBQUFBQndESUlLQUFBQUFBRGdHQVFWQUFBQUFBREFNUWdxQUFBQUFBQ0FZN2pUM1FBQUFBWWJXOUtXTWt1ckQwYTFvOEpTZFpPdFlDVGRyY0pBODdtbHdoeERVNHRNTFI3ajBzd1NVMGE2R3dVQVFBWXdiTnUyMDkwSUFBQUdpN0k2Vy9ldkNXdEhoWlh1cHNCaHBoYVp1bTJSUnlYNXhCVUFBSFRGTUl3T0IweUNDZ0FBdW1sSGhhV2Z2eGxTWXpqZExZRlRCVHpTWjgveWFtb1JaOWNDQU5DWnpvSUtSbEVBQUxxaHJNNG1wRUNYR3NQU3o5OE1xYXlPNDBBQUFQUVVRUVVBQUYyd0pkMi9Ka3hJZ1c1cERNZjZDMUVGQUFBOVExQUJBRUFYdHBSWnJFbUJsT3lvc0xTbGpENERBRUJQRUZRQUFOQ0YxUWVqNlc0Q0JxRjM2RGNBQVBRSVFRVUFBRjFnTmdWNllqdjlCZ0NBSGlHb0FBQ2dDOVZOckRhQTFORnZBQURvR1lJS0FBQzZFSXlrdXdVWWpPZzNBQUQwREVFRkFBQUFBQUJ3RElJS0FBQUFBQURnR0FRVkFBQUFBQURBTVFncUFBQUFBQUNBWXhCVUFBQUFBQUFBeHlDb0FBQUFBQUFBamtGUUFRQUFBQUFBSElPZ0FnQUFBQUFBT0FaQkJRQUFBQUFBY0F5Q0NnQUFrRlg4Ym1scWthbFJRNHgwTndVQUFDUkJVQUVBQUxKS3Z0L1FsOC8xNnBvNTduYjM1WG9KTHdBQVNEZUNDZ0FBa0pGeVBOSk44ejI2Y2xaaUlIRzh5WllraGFPSjIrZjVESDN2TXA5dVdlaVJ2MzJHQVFBQUJnakRNQUFBQTJUNkNGTlh6M1pyUXFFcDI1WjJWVm42NjhhSWRsZFpTYmRmT05xbFM2ZTdOSGFvcVlnbDdhbXk5UFNXaUhaVTlNMzJxYmg5c1VjemkwMTk4ZS9CRHJmcDcvYW11cjNmYldqSk9GTTVIa01iajFyYTAvSStoMW9DQ3N0TzNQN3lHUzdsZUNTZlcycU9kUEdHQUFDQWZzT01DZ0FBQnNETVlsUC9mclpYNHd0TXJkZ2IxVnY3b3BveTNOU1h6dlZxOHZEMncvRjVrMTM2MUJrZUZlWVllbVYzUkc4ZmlHcmlNRk5mT3NlcithTjZ2MzBxenAvaTBwbmpYWjF1MDkvdDdjbnJxMjZ5OWVCN0VabUdkTnVwSHBtZG5OVXhhb2loOHlhN1ZkRmc2MDlydzUyL0lRQUFvRjh4b3dJQWdBRnd6UnkzVEVQNitZcVF0aDZMSGRsZmR5U3F6eTMxNnRxNWJ2M2dsVkI4MjJFQlF6Zk04Nmk4M3RhM1h3cXBJUlE3OVAvY2pvaStlcDVYSDE3bzBaWmpRUVVqUGR1K3UweER1bWEyVzVmTjZQenJRbiszdHpldmIrWCtxTTZaNU5MVUlsUG5UWGJweFozUmR0dTR6ZGlNRWJjcC9YRk5PT1gzQ1FBQTlDMW1WQUFBTUFER0ZaaXFEOXJ4a0VLU05oeTExQkN5TldsWTRuQjgxZ1NYM0tiMHoyMlIrRTY1SkpYVjJYcGhaMVJEL0lZV2pYYjFlUHZ1R0Y5ZzZ1NEx2THBzaGx1Ynlqby9kYVMvMjl2YjEvZllob2gyVlZyYVUyVW52ZC9yTm5Ub3VLMDM5a2ExK1ZqdlQ1TUJBQUM5UTFBQkFNQUFhQWpaOG51TWhFVWFmVzdKNXpZU2RyNGxhY2FJMlBDY2JLZDVTMHRvTUt2RTdQSDIzVEZ2bEtuaVBGT1Byby9vSjIrRU90MjJ2OXZiMjllM3E5TFM5MTRPZGJnV1NHUEkxdS9mQ2VzUDczREtCd0FBVHNDcEh3QUFESURuZDBSMTNWeTNQcnpJb3dmZmk4aVdkUE44dDl5bTlPejJ4Tk1SU3ZJTVJTMnBzcUg5RElCakxiZVY1aHM5M3I0NzFoMng5UEt1b09xQ3lXY2hER1I3VTkxKzBXaVhBbDRwWWtsMko4MGZrV3RveWJqMk16RU1JM2JhaThjbHZYUEFVbjJvNi9jQUFBRDBIWUlLQUFBR3dEUGJJckpzNmJxNWJwMDJOclp6Yk5uU3crc2llbjVINHFJSWVUNURqV0ZieVhhUEcxdDJtbk05Um8rMzc0NTkxZDAvQmFLLzI1dnE5cGRNZDdVN25TYVp5Y1BOcEF1WnRyV2pQS2o2emllVUFBQ0FQa1pRQVFCQVB6TWsvY3RjdHk2ZTZ0YVJPbHNiajBibE5nMHRIRzNxbWpsdTJiTDF3bzRUc3lwY1ptdzJRREpSNjhRMlBkMityL1YzZTFQZC9qZXJ3b3BZVWpCaUs5b20zY2oxR3ZyMkpUN3RxTEEwdThSVVZhT3RZUUZEdjFzZDF0cERiZDUvUTNLN0RBVThVbVVqc3lrQUFCaG9CQlVBQVBTelM2ZTdkZGwwdDFidWorcSsxV0ZaTGZ1K3l6ZEsvN2JNcXh2bmVWVGRKSzA1R050WmpscXhLMUVrMDdwREhtMno0NTdxOW4ydHY5dWI2dmJsU1U0UmthVExwcnZrZFVuUDc0aG9kb2xYMnlzc0JUeUdyai9GclMzSExOVTB0WGxjMkZadGMvTGZDUUFBK2hlTGFRSUEwTS9PbmV5U1pVc1B2UmVKaHhTUzFCeVIvdkp1N0xTUDh5ZWZXQ3VoTG1ncnA0TlROUUxlMk8xMWJkWk5TSFg3cTJhNWsvN1hVLzNkM2xTM1Q2WWt6OURGMDl3NmVOeldwcU1uVW8wSDNnM0w0ekwwMlRNOUNRdWRBZ0NBOUNHb0FBQ2dueFg0WTFmMlNMWW80K0hhMkU3ejhNQ0pIZkd5ZWx0dVV4b1dhTDl6WHB3YnUrMVl2ZDNqN2ZzNnFPanY5cWE2L2NsOGJ1bmpTenp5dXFSSDE0Y1QxcnFvYkxUMXA3VmhqUzgwOWNWenZDck1TVzB0RHdBQTBQYzRkZ0FBUUQrcmJySTFQR0JvcU4vUThlYkVIZXJpUENPK1RhdHQ1WlptakRBMVk0U3BGZnNTcndqU2Vobk9iZVZXajdlLzQ3RytQYWVodjl1YjZ2WnRCYnl4MlJMakNreTl2aWVxVFdYdHQxdTFQNnJpUEVOWHozTHJteGQ1dFh4VFJLL3ZpWGE0TGdZQUFPaGZ6S2dBQUtDZnJkd2ZsV0ZJTjg1M3kyeHp3Tjdqa202WTU0bHYwK3F0ZlZGRkxlbktXVzdsKzlwY3BqUGYwQVZUWEdvSTJWcDlvT2ZiOTdYK2JtOVBYOS9jVWxOZnY4Q3JxVVdtTmgrejlNQzc0UTVmdzlPYkkzcnd2YkI4YmtNZlhPRFI5OS9uMDdWejNDcGdoZ1VBQUFPT0dSVUFBUFN6ZjJ5TmFQb0lVNHZIdURSdXFLbjFSMk03MVF0R3VWU1VhMmp0b2FoZTIzTmlSN3Vpd2Riakd5TzYvcFRZRWY3VkJ5MjVUT24wc1M3NTNkSzlxOEpxYm5ORjAxUzM3MnY5M2Q1VXQ1OWFaT3FHZVc1TktJd2RqM2xqYjFSL1hodnVjb2JFaXp1ajJsbGg2OVpUM1JwWFlPcjBjUzc5YldzL3ZuRUFBQ0FwZ2dvQUFQcFpLQ3I5K0xXUUxwenExcEp4THAwMzJTM0xqcTFQOGN5MmlGN2RFNVY5MGhJTHoyMlBxTExSMWlYVFhGbzJNYmJRNXA0cVMzL2ZFdEhtWSszM3VGUGR2cS8xZDN0VDJmNUFqYVU4cjZIcUpsc1B2aGRKdVBSb1YvYlZXUHJXaXlHZE1jNGx3NUNDNUJRQUFBdzR3N1pQL21vRUFBRGE2dXMxSGREL1JnNHhWTmxnSzVRa296QU42Zit1OVd2MWdhanVYZFh4NlNCOTRiZlgrZnYxK1FFQUdLd013K2p3L0VwbVZBQUFnSXh6cExiajR6RGVsaXZCZWx5c1B3RUFnQk1SVkFBQWdLd1NqRXBmZlNiSWFSMEFBRGdVUVFVQUFNZ3F0aTBkcStmTVZ3QUFuSXJMa3dJQUFBQUFBTWNncUFBQUFBQUFBSTVCVUFFQUFBQUFBQnlEb0FJQWdDNzRXTkVKUFVDL0FRQ2dad2dxQUFEb1FtRU9sN0ZFNnVnM0FBRDBERUVGQUFCZG1GckVjSW5VVGFQZkFBRFFJNHlnQUFCMFlmRVlWN3FiZ0VIb1ZQb05BQUE5UWxBQkFFQVhacGFZektwQVNxWVZtWnBaUXA4QkFLQW5HRUVCQU9pQ0llbTJSUjRGUE9sdUNRYURnTmZRcllzOFlvVUtBQUI2aHFBQ0FJQnVLTWszOU5tenZJUVY2RlRBYStpelozcFVrazlNQVFCQVR4bTJiZHZwYmdRQUFJTkZXWjJ0KzllRXRhUENTbmRUNERCVGkwemR0b2lRQWdDQTdqQU1vOE1CazZBQ0FJQVUyWksybEZsNjUyQlUyeXNzVlRmWkNrYlMzU29NTko4N2RnblNhVVdtVGgzajBzd1NrOU05QUFEb0pvSUtBQURRTDc3NHVRZmxkcHY2N285dlNIZFRBQURBSU5KWlVNRWFGUUFBQUFBQXdERUlLZ0FBQUFBQWdHTVFWQUFBQUFBQUFNY2dxQUFBQUFBQUFJNUJVQUVBQUFBQUFCeURvQUlBQUFBQUFEZ0dRUVVBQUFBQUFIQU1nZ29BQUFBQUFPQVlCQlVBQUFBQUFNQXhDQ29BQUFBQUFJQmpFRlFBQUFBQUFBREhJS2dBQUFBQUFBQ09RVkFCQUFBQUFBQWNnNkFDQUFBQUFBQTRCa0VGQUFBQUFBQndESUlLQUFBQUFBRGdHQVFWQUFBQUFBREFNUWdxQUFBQUFBQ0FZeEJVQUFBQUFBQUF4eUNvQUFBQUFBQUFqa0ZRQVFBQUFBQUFISU9nQWdBQUFBQUFPQVpCQlFBQUFBQUFjQXpEdG0wNzNZMUF6SFAvM0tEbm45bVk3bVlBQUFBQVFMKzY2Tkk1dXZpeXVlbHVCdExJTUF5am8vdmNBOWtRZE05Rmw4NUpkeE9BUWE4MTlKczBwVGpOTFFFeTIrNmR4NVFUOEdya3FJSjBOd1ZJdTkwN2owbml1eHpRRlE3T29pc0VGUTVFc2dqMDN2UFBiQ1NwQndiQUZ6LzNvSmFlUFkxYUEzUmlkaXoxQUhTT29BSmRZWTBLQUFBQUFBRGdHQVFWQUFBQUFBREFNUWdxQUFBQUFBQ0FZeEJVQUFBQUFBQUF4eUNvQUFBQUFBQUFqa0ZRQVFBQUFBQUFISU9nQWdBQUFBQUFPQVpCQlFBQUFBQUFjQXlDQ2dBQUFBQUE0QmdFRlFBQUFBQUF3REVJS2dBQUFBQUFnR01RVkFBQUFBQUFBTWNncUFBQUFBQUFBSTVCVUFFQUFBQUFBQnlEb0FJQUFBQUFBRGdHUVFVQUFBQUFBSEFNZ2dvQUFBQUFBT0FZQkJVQUFBQUFBTUF4Q0NvQUFBQUFBSUJqRUZRQUFBQUFBQURISUtnQUFBQUFBQUNPUVZBQkFBQUFBQUFjZzZBQ0FBQUFBQUE0QmtFRkFBQUFBQUJ3RElJS0FBQUFBQURnR0FRVkFBQUFBQURBTVFncUFBQUFBQUNBWXhCVUFBQUFBQUFBeHlDb0FBQUFBQUFBamtGUUFRQUFBQUFBSElPZ0FnQUFBQUFBT0FaQkJRQUFBQUFBY0F6RHRtMDczWTNvcmNab1NFOGVYSzIzSzNmcWFIT05tcVBoZERjcHEvbGRIcFg2QzNUYThDbTZlc3hpQlZ6ZWREY3A2MUVqbVkyYTZ6MXFCT21VcVRWTVhXVzJUTzIzM1VIZlJqcGxVdTBaaG1GMGVOOWdEeXJXMWV6VEw3WS9xL0pnYmJxYmdpUkcrSWJvMDlNdTBieUM4ZWx1U3RhaVJySUxOWmM2YWdST2tpazFURjFsbDB6cHQ5MUIzNGFURFBiYXk5aWdZbDNOUG4xanc2UHBiZ2E2NFp0enI5Y3BCZVBTM1l5c1E0MWtMMnF1ZTZnUk9OVmdybUhxS25zTjVuN2JIZlJ0T05WZ3JiM09nb3BCdTBaRll6U2tYMngvTnQzTlFEZmRzLzBaTlVaRDZXNUdWcUZHc2hzMTF6VnFCRTQyV0d1WXVzcHVnN1hmZGdkOUcwNldpYlUzYUlPS0p3K3Vac3JWSUZJZXJOV1RCMWVudXhsWmhSckpidFJjMTZnUk9ObGdyV0hxS3JzTjFuN2JIZlJ0T0ZrbTF0NmdEU3JlcnR5WjdpWWdSZnpOQmhidk4rZ0RuZVA5Z2RNTnhqNDZHTnVNdnBXcGZTQlRYeGN5UjZiMTBVRWJWQnh0cmtsM0U1QWkvbVlEaS9jYjlJSE84ZjdBNlFaakh4Mk1iVWJmeXRRK2tLbXZDNWtqMC9yb29BMHF1QXpRNE1QZmJHRHhmb00rMERuZUh6amRZT3lqZzdITjZGdVoyZ2N5OVhVaGMyUmFIeDIwUVFVQUFBQUFBTWc4QkJVQUFBQUFBTUF4Q0NvQUFBQUFBSUJqRUZRQUFBQUFBQURISUtnQUFBQUFBQUNPUVZBQkFBQUFBQUFjZzZBQ0FBQUFBQUE0QmtIRkFBcTR2RHAxMkdSNVRGZTZtOUxPbFB4UzNUN3BQSGxOZDdxYmdrSEVaWmc2dTNpbTNFYnYrclJwR0pxU1Y2cVJPWVY5MUxLWWdhaTUwWUZoT3JOb21seEc5ejlPUGRSWjFzakVHakVOUXlOekNwVHZ5ZWwwdTBsNUpiMXFXMS9XTFRXSGdjVFlnMHpGbUlHQnhGOUJzYUs3ZjhtbjllZTlyK3VwUSsvMCtIbUdlL01rdzJoM2UxV3dYclpzelJvNlZsK2JmWTNXVk8zV3R6YzkwWnNtZDZqSWw2OGNsMWNIR2l0VGV0eWNvV04xNWVoRjJsbC9WSzhkMjlJdmJjUGdFM0I1TlM1M2hMYldIa3A2LzJXajV1dGZKNTJ2ZVFYajlmUHR6L1Q0OS9oZFh2MXd3WWUwdW1xWC9udlQ4bTQvcmk5ckx1RHlxdGtLeTdMdHBQY2JrdHltUzRZTWhheEkvUGFGaFJOMSs2VHo5SUUzL3JmYjdmNysvSnRWNU0zWGw5YzlvQ05OTmQxK0hKd25tMnFrVlk3THExK2Vlb2NlMmYrV0h0ejNadEp0UGpSaG1hNGRlN3Erc2VGUnJhdloxKzMydGo3LzUyZGNyb3JtV3YzZnJoZFRlbXhIZWxOemw0OWFxSnZIbjVYU1kvNnk3MDM5L2ZEYWxCNkQxUDN2d2x1MTVmakJsUHFKMytYUmQrZmRySmZLTnVycFEyczYzVGJnOXVuYzRsbmFWbnRZdStyTDRyY3o5cUMvWlVMZmJzV1kwVFhHak9RSUtpUUZyWWc4cGt0UjIwcTRmWHh1a1d5cDNlMlNWQk5xVUVNa21IRGJ2YWQ5TEdteWZmT0tuNmtwR3RLOGd2R1NwRC92ZlQybDlwWDRoOHF5YmJrTVUxN1RyWURicHlFZXY0WjRBaXJ3NUtyWVAwVEYvcUVhSHloU2dUZFh4OE9OK3N3Nzk2ayswdHp0My9GRytWYmRPdkVjblZjOE95R29NQ1M1REplOHBrdE4wYkJzSlI5SWtabnVubk9kcHVhWDZsOVgvVnJIdzQwSjk0ME5ETmNIeHkvVG5vWmpPbjM0VkswYXZsTnZWKzdzMGU4SnQzejVDbHZSbEI3WGx6WDN3SmwzZHV0M1BubndIZDIvNTVYNHo2MXRqdGpkYjN2WWlpcmZrNlBhY0ZPM0h3Tm55cVlhYWRXNnM5UjJwK2xrenh4NVQxZVBPVldYajE2WThwZk81bWhJZnRPalMwZk4xNnZsVzdTdDluQktqMCttTnpWbnkxYkE3ZE0xci8rb1c5c3ZYM2FYTE1iS0FWSHFMOURocHFxVUhoT3hMRTNJSGFFOHQ3L0xiWE5jWG4xMDhnWDYzZTZYRW5ibUdIdlEzektoYjdkaXpPZ2NZMGJIc2phbzhKZ3VqUXNVS1d4RjQ1MWppQ2RIWXdMRDVURmNxZ2pWNlFzenJsQ0pmNmlpbGhYZnhwQ2hYTGRQOTJ4L1ZpK1diVWg0enFBVjBZUDczdEFMUjJPM2o4b1pwaDh2dUVVaEt5SkQwcEtpcWRyZldLR3dIZFhvd0xCMmJhb08xcXN4R21wMyt3L21mMGhEUERteVpTdHNSUldNaHRVWURha3hHbFJkdUZuMWtTWWRiYXJSanJvanFvODBxejdjckR5M1AybFE4Y1N5dTlRK0p6MWhmdUVFTFY5MlY5TDdQclBtUGgxcVRPMURFNFBiYzBmV2FjYVFVVm82WWtaQzBsdm96ZFhYWnYrTEtvTjErczhOajJyMjBERzZhOGFWZXV6QVNqMTJZR1dIUjRZNjBycTlsU1FVN0V4ZjF0d25WLzlXUVN1c3FHMUxzclZrK0ZSOWNNSlNmWGJONzF1Mk51UXhYZkVkeGxZOUNlOWFYMmN3MnZHZ2pjRWhtMnJrNUxhMGZRV0xoazNTMk1Cd05iY0p0RmRXN05DVzJrTzZaT1E4R1RMa05WM0s5K1RvZ2IxdmROcG1XOUs5TzEvUVR4ZmRwanVuWGFiUHIvMURwMTl3dTZNM05kZjZlanNhR3p2N2ZVamRDTjhRZlhEQ1V2MTIxMHRkSG5DSjJwWWlWdWZ2OWFTOEVrWHRxS0syTFZ1MmpKWnZRYmx1WDd6UG16TGtObHlxRFRjcTErM1h4THhpdlZtKzdVUVljTkx2WU94QlQyUmIzMjdGbU5IOTM0ZEVXUnRVRkhoeTlmMzVIMVRRaXNRN3gxV2pUOVhsb3hiS2JacTZaL3V6K3R5YSs5czlibVJPZ1g1NTZoMEsyKzA3cm1WYkNsdFJOVWZEa3FTZ0ZZN2ZQbjNJYUJYNThpWGw2NTVGdHlkdDAzYzNMOWZibGJ1U1BLK3QxNDV0MGY5dSszc1BYMjFpRzVjZmZMdkxLV0d0REJueG1Sd1Z3YnBlLzM0TUxpc3JkK2pUOWlVNmE4VDArRTVZc1grb3ZqSG5PcmtOVTNkdmZGaDE0U2F0ck5paG4ranYrcmZwbCt1MDRWUDBwejJ2SlUzRWMxeGVtVW1tRkxZT3JxWVJDd0tUQ1ZuUmRsL1UrckxtampZblR1MHI5T2JwVUZOMXV6VGRhN3JsTmQwS1c5RjJYeFE5cGx1UkpMZDNKSnJDa1RBNFV6YlZpTmQweTVhZEVMSzRERk51dzZWWlE4Zm80dEpUWko4VXdMUWVmV3ZkMXVmeWRQbWxVNUlPTlZYcDJTUHI5TDVSQzNUcnhIUDBtejZhenR1VG1tczl1bmpkRy8vVHJlMGZXL3FGWHE5SmtzMnVHbjJxemltZXBjbDVKZnF2alkrclBGZ3JRNFpHQlpLdno1TGo5cmJiWVdxTUJGVWRhcEFrM1QzN1grUnplUlMxcllUK2VXSHBYSjA5WXFZa3lUUk11VTFUaisxZnFaQVYwVWNtbmFlM0tyYXJkZGZxNU05MHhoNzBSTGIxYmNZTXhvemV5dHFnb2p4WW05Q0JsaSs3Uy9mdmVVWFBIbG5YcmNlbmNqVE1sblRKeUhuYTExQ2h6Ni85UTdzUGhWSi9nWDYxK0E0MXRYd29uQ3lxdmt2WkxOdFNNQnBtMmgrNnBTa2EwbTkzdlJTZlJyZG8yQ1RkT2UweW1ZYWhiMng0VkZXaGVobUs5ZkZWbFR2MXJVMlA2d3ZUTDljMzVuNUFCeHNyOVhyNVZqMStZRlg4OUtudnpydFo0M09MT3Z4OVp4Wk4xNWxGMDVQZXQvemcyL3JqbnRlNjFlN2UxcHdramNvcDFPR202bmEzM3p4K3FhNGVjMnI3OXJVazUzZThmYThxZzNVcTlSZm9rcEh6RkxJaXNteGJWcHM2SHU3TGx5UmROMjVKeDYvQmxoNC9zSkxKZ0E2WFRUVnkrNlR6ZE1uSWVmR2ZiNW13VExkTVdLWTN5cmZxeDF2L3BqKzEvTzZGaFJOMTZhajUrdjN1bDN0MUh2eWpCMVpxYkdDNFhpemIySzN0KzZ2bVdoZVovdU9TVDNlNzdTeE0zWFAzN1g1WnBtSG9mYU1XNkR2emJ0VFgxeitpNmxCRGh6dEdpNGROMXVKaGt4TnVlLzdvZXYxeXgzT1NwSStzK2xXN3h5eGZkcGNlUDdCS2orNWYyZTYreTBiT2x4UTczY3J2OHFUVWRzWWVkQ2JiK2paakJtTkdiL0d1OUNHemc1V1hSK2NNMDdJUk0vU2RUY3VUcHQwdU0vYTREcWNwMlhiU1ZMVWpsbTNyU0pKQkxzWm9GN0lZa2o0eDlXSWRiYXJSOG9Odko5eDNUdkVzbVRLMHFuSkgwdE5Ta1BtZU9mS2VKT21Nb21uNjBzeXJWQjlwVm1Xd1hqOWFjRXZTN2JmV0h0S2pCMWJxaWxFTEZiR2lDV3U4dE01RVNqYTQvdjcwVCtxdGl1M3RGa0lhNlMvUWY4KzdLZW01K1gxWmMyY1h6OVRucDEvZWJ0c0xTdVlrL1B6NXRYL1FhK1diRmJFc1JXVnBhZEVNM1RqK1RIMW16WDN5bXg0ZEQ4WFdLUmp1eTllVm94ZkZUaSt6WTZlUHRSNDV5RzA1Zi9US1VZdVN0ai9YN1ZmSWl1aXhBKzIvYU1CNXNxVkdWbFh1ME1HbVNnMzFCSFRkMkNWNnUzS24xdGZzVjNudytJbkhHYVp1blhoT3kxVDFXSHVXanBpaHFsQzlOaDgvbUxRdGJWMVVPbGY1bm9DZVB2U09ha0lOK3ZxR1I5cHQweHI4bkt5dmF5N2c5aWtZRFd2NXdiZmJqWTNkNFRKTWVVeFgvTWdrdXNlV3JkL3NlbEdOMGFDdUc3dEVTMGRNMStNSFl1Ly8zdzZ0MWU5MnZ4VGY5bzlMUHExM3EvY216RGhkdnV5dWR0K25SdWNNMDhubnZRNXhCOXA5cnpyY1dCMC8xYmV6SFhYR0h2UkV0dlZ0eG96VU1HYTBsN1ZCeGVqQU1Ia01seUsyRlMrNEFrK3VSZ2VHeFU1MU1OeHFpRFpyWENEeHlGYUJOMWVTa2k0MDR6UGQrc1NVaS9TSktSY2wzSDdINVBPMXI2RkNYNTl6YmJ2SDNMVGlwM0szUEZlMGczUFIzS1lyYWFyYWtVM0hEK28vMWorVTlENlhZY1kvcU55R1N4RTdLbHV4VmFldkdiTll6eDU1THlHUVdEcGl1azRkTmxsZmZxOUsyK3VPZE92M1kvRHptRzZORHhRcFpFY1V0UzNWaFp2MVZzVjIvV3o3UDdXN3ZreTE0U2FaaHFtb0ZkVzVKYk4xNjhSemROdktYOHB0bUxJbFZZWHE5Yy9ENytyazBiTTFKS3RwbWJaNHNyQVZiWGRmNnpUM1pJdmE5bVhOdFE2dS83SCtZZmxNdCs2ZWM2MCt0K1orL1hUUmJmcm14c2RreXREZGM2N1ZnY2JLaExiVWhHUHRQWG45bGszSEQzUTQ3ZTkzcDM5Q2Z0T2pENi84UmRMNzcxMzgwUTYvTE1BWnNyRkczcTNlcTNlcjkrclNscU55MitxT3RGdWwvTmFKNTZqUW02c3Z2ZmVBS29KMThwa2UzVEg1ZkVWc1MxOVkrMGZWbnJUZzZPMlR6bE5UTktTL0hseXRwbWhJbDQ2Y3IwbDVKWHE2Z3l0d25WY3lXMWVNV3FpdnJYK28zWmU1dnE2NUI4NzRiT3c5c0MwRnJZaWkzVnpJMURBTStVeVBQS1pMNjJ2MjZ6K1RmSEZHMXg3WSs0WTIxT3pYK3ByOUtULzI1RW12UDFsMGE3dXAxVmVNWHFnclJpOU11TzM2TjMvU3JlZG43RUZ2WkV2ZlpzeGd6T2l0ckEwcVBqbmxJczBlT2piaHRodkhuNmtieDU4Wi8vbVBlMTdUaHllZXJZWklNR0dSazdwd1U5SUZLVCszNW43SmtFcDhRM1gzbkd2MW1UWDNTWW90WkZQcUw5QlhaMStqYjIxOFhHWEI0L0Z0Z3RGSVBQVG9hT1Ztdjh1ak5WVzc5VTdWYm4xOHlvVjY0c0FxdlZ1OXQ5MTJaNDZZcnN0R3p0Y3J4eloxK0xwTncxREVqdXFxMFl1MHJIaW12dlR1QTdKbDY5SDlLM1hXaUJtNll2UWlQYkwvcmZpMk00ZU0wWjZHWTRRVVdhYklsNmNmTHZoUS9PZUg5Ni9RUS90VzZJM3lyVEpsS21MSDBtZGJzYW52a3VKWFBEQmFGbTd5bXE0T0YxVHFpV1FKZmwvV1hPdmdlclM1Smo0bDhsRExpdHRselRYeEFjbXlMVTNLSzlidSttTTllaDB1dzFTaE4xY0hHanEraEhDT3k2dktVSDJQbmg4REl4dHJwTlhaeFMzblBrc2FFeGl1ZzQyVkNyaTgrdERFczNYcHlIbjYxWTduRkhCN05TMS9wTTR0bnFVaG5vRCtjOE1qN2I1d1NyRnpxY05XVkErMVhMSXUwakxXUmpyNGdwZnY5bXRTWG9uK2RkTDUrc1dPWjd2MXZ2UzA1ajcxem04VnRxS3hBeG90aTlWMWx5bERMdFBWZnE4Q0tlbkpqbHd5d1doRXo1U3RpeCt4WHI3c0x2MWwzeHZ4NmZHWGpKeW5UMHk1U0pGdUxzREgySVBleW9hKzNZb3hvMnVNR2NsbGJWRHhuVTNMRmJVdFJXMUxsbTNwNHBaQy9wZlhmeVN6WmVwTjY0SXVkNjkvV0hzYXVoNFlEcDEwR2FHMktmZUJ4bGhuTHdzZVQ3aTk3U3E5eWI2Z2VreVhmS1pIK3hzcjlPeVJkYnB1M0JKTnppdlZuNUpjRnVqV2llZW9QdEtzMTQ5dFRkcSsxZ0V3Rkkyb01SclNsTHhTWFZnNlY4OGZYYS85alJWYVc3VmJWNHhhcUNjUHZxT2dGZGEwL0pIS2RmdjA0cjd1bmV1RnpIR2txVWJYdlA0amVVeTNIam5yM3hScUdRRE9MNW5UTG1WdmxXeDE0L2FYWnVyYkQrQytyTG51dHV5VXd2SDZ4cHdQZExqNGJWZEc1UlRLa05HdTdXM2x1TDJxYit6KzVZVXg4TEt4UmlScFNuNnBaZzRaTFNtMk1Oejd4NXltejYvOWc2UVQ1ejkvYXVvbENZOVpmdkJ0YmF6WnJ4eVhOeDdhU0xFVjhITmNYbTA4dml2K3Fsc1BDblQwTGp4OWFJMU9HejVWRjViTzFlcXFuZDJxd1o3V1hPdTUwcCtaZG9rdUtKbmI1ZTlwNitSTFNhSm5obm56VkIxcTZQV2wwYnQ2Zkd0LzcrNXZZZXhCYjJWRDM1WVlNN3FMTVNPNXJBMHFtanBZYjhGV2JNcE9OR3ExWENxcWV3cTl1YnJ2OUUvcVo5ditxZTMxc2RrSEFaZFhidE1seTdZN3ZReFJhM0VubTdZN3pKc25LVFpOMkphdDU0K3MxdzNqejJ5WHFwOVNNRTVUOGt2MTZQNlY4UlY2VDVidnpwRVVlKzF2bEcvVkZhTVc2cWJ4WittMVkxc1V0TUw2eCtGM3RXak9KSjFmT2tmL1BQeXVGZyticktodDZmWHlMZDErSDVDWldnZUMxOHUzYW0zVm5uakFaMGs2djJWYSs2MHJmeUZEaGd6RGtFdUczUGVhdlhFQUFDQUFTVVJCVkdiN0ZZeGIrM3BINjYwa1c0dWx4RGMwNGJHdCtxdm11cksrZXI5MjE1ZnA0MU11MG9hYUF5ay9mbHIrS0VuUzdqYlhMVy9MWTdya05seHFpQVJUZm02a1Q3YlV5RzBUejlIK3hncU5DeFJwUmNWMm5WY3lXNStmY2JuK1kvMUQrdGJHeDNVc1dLdXFVTDFHK2d2MGpia2YwSTY2SS9yejN0ZTFwR2lhUGpiNUF0Mjc4d1d0ck53aFNacWNYeUpKMmxsM3RNTjJuTXlXOU1zZHorcW5pMjdUSjZkY3JNM0hmOS9sWmY1NlczUEJhRVIxNGFaMjY0WTh0dlFMK3IrZEwraTVvK3NUYnYvOTZaK1VrZVRLTFVqZFJ5YWRxMkwvVUgxenc2TzllcDYyVStOTC9RWHhmL3RkSHQwMC9pek5MNWlRZEkyWFpCaDcwQmMrTWlrNytqWmp4Z21NR2FuTDJxQkNrdDQvWnJIRzVSYnAvdDJ2eG04YkV4Z3V0MkcyKzhMWGxXRExlVTlXbTB6dmdUUHZsS1Q0NnJiU2lTK1ViYjlZdGk1QWsyeTYxSmpBY0VsU1dWTnM0WmwvSG5sWDd4K3pXQithY0xiK2ErTmo4ZWU0WmVMWmFvd0U5VlFINTJoSjBoQlBMS2lvYVpsSzlhZTlyK3ZicDl5Z3kwYk4xMThQcnRhNzFYdFZHYXpUd3NJSit1ZmhkM1ZHMFRTOVc3MkhLNFFncmpFU1ZGTWtxSTlOdVZBdmxXM1Nqcm9qOGRDdk50d2tyK25Xc2hFek9seHh1Zld5aTZtc2NOM3E1SFZoK3F2bXVtTEwxbjI3WDlHM1Q3bEIxNDg3bzkybDVicXlwR2lLSkNVOWZVdVNjbHl4OVFZYStiSTRLR1Z5alZ3NmNyNW1EeDJySDIxOVduZk51RkxIZ3JWYWZ2QnR6UytZb0VKdm50Wlc3NUVrelJ3eVdsK1o5WDRkYmFyUkQ3WThKYi9McTlzbm5hZUliV2xMN2FINDgwMXYrVEs0STRVdm5aSjB1S2xhZnp1MFZ1OGZzMWdmblh4Qmw1ZnU3bTNOMmJLVjc4blJZMHUvME82K2owMjVVQitiY21HNzIvbksyWHRGdm55ZFVUUk5tNDhmako4aWxlemMrN09MWjhhbmxuZGtSOTBSSFdtT0xUTCtxYWtYeDI5dmpvYVY3ODVSeEk1MiszS0dqRDNvcld6cDI0d1pqQm05bGRWQnhTa0Y0MVRxTDBnNEIrcTc4MjZTeXpCVkYyN1NiM2E5bFBSeFp4ZlAxRmxGMC9YNGdWWHh0UnVzSkpPT2JuenpwM0tiaVY4Yzd6NXBFUnFmeTYzaExiTW1Ja2tTOWhsRFlrVzVyN0ZDVXV5TDdpUDczOUtISjU2dDgwcG02K1d5VGJweTlDSk55U3ZWNzNlLzBtbEsySG9VcmpKWUp5bTJpTXpXMmtPNmV2UmkvZjN3V29XdHFMNjk2UW50YjZ6UWxQeFNqY3dwMUorVG5HS0M3SFpCNlZ4ZE9uSytkdFdYYWNkSmE1ZmNOUDRzdlgvTVlwWG1GQ1M5N3JXbjVmSkw3YWU3eDZiRnYzWnNTN3NCWkhSZ21PNVpkSHU3bzgvOVZYUGRzZW40QWYzMTRHbzlkM1M5VGlrWTErM0hGZnVIYWtIaFJCMXVxdGF1RHBMNnZKYUZFUnVqZkZrY3JES3hSa1lIaHVuMlNlZHBRODErcmF6WUVkLzIwZjByOWZDK0ZiSVYrNkoxK2VpRnVtM2l1ZHBWWDZiLzJ2aVlndEdJdmpMci9Scm16ZFBYTnp3Y1g2ZERpbzNCdHFUdGRZZmJ0Yk1yangxWXFjbDVKWHJpNEtwT3QrdUxtak5idmhPa2NuU01zNHg3NzhieFo4bGxtUHJUM3RmalgrSmZQclpKang4NDhUZi8vcndQYW5QdFFmMWh6NGtEVHZjc3VsMG5INXhzdlJMQU5XTk8wOXcybjlrWGw1NmlOZFc3OWJQdC80emYxaHI0SlZzMFhXTHNRZTlsUTk5bXpHRE02QXRaSFZSTXlDMld6K1ZSWWN1VlBDVHBscmZ1aWY5N1FlRUVTYkh6cS9ZMkhKT3RXSEdmUG55cVRocytSWTkyY2ZtbW9CVlc4S1N4NkROcjdrczRyK3VtOFdmcGlsRUxGYlV0TlNRSkdSWVVUbFJscUY3SG1rOWN5dWVwUSsvb3pCSFQ5UEVwRnlyZzh1bkRFOC9XOWlRcjZaNXNiR0M0b3JhbHNqYlB0ZnpnYXYyL1dlL1hnc0lKZXJ0eWwvWTJsRXVTemg0eFU3WGhwaDZkQjRuTVZlVEwxMjBUejlXS2ltMTY0ZWdHU1luVHpmK3k3dzJOekNuVWRXTmoxNTArZVVmc1d4c2ZUenJkdlROSG0ycjA4ZFcvNmRaUm5yNm91ZTVxL2ZLUXlwZkYyeWFlSTVkaGRuclpxdGFaVDh4a0dwd3l0VWFPTkZWcjQvRUR1bmZuOHdtUGpkcVdETVhHeTV2SEw5V1UvRks5VWI1VjkyeC9WaUVyb2s5TnZWaW5EWitzQi9hK3JrMXRMalUzM0p1bmlYa2wydDlRMGFPcDVnMlJZTkxMMEoyc0wyck9hN3BUUGpyVzEydU5aSnNKdVNOMFh2RnN2Vld4WFR2cWpzamJFdUExaElQdHpvMXZpb1FTYnFzTTFTZWQ2cjU0MkdUZE1uR1ovbjU0clM0ZnRWQkQzQUdkVlRSRDQzT0xOQ3FuTUw3NFlPdnY4cVJRaDR3OTZLNXM2ZHVNR1l3WmZTRnJnNG9TLzFBVmVuTlZHYXpUdCtiZUVKOSsxTmJPK2pMVmhCcjBxYWtYSjB5bmtxUTFWYnRUT2tlcUl4dHE5bXVFYjRoZUw5L1M3ckk1bzNPR2FYSmVpWjQ5c2k3aDlxaHQ2UWVibjlLUEY5eWlPeWFmcjdwd2svNW42OSs2UE9keFNsNnBEalZXSld5M3VuS1h2ck5wdWQ2cE9oRkllRXkzemkyZXBaZktOdlZvZWlJeWs5ZDA2NHN6cjFKek5LUmY3WGhldzMzNU9uWFlKQzBiTVNQZXA4SldWRC9jOHBTK011dHFYVGQyaVRZZlA1Z3dkYTZxQjZ1SlIyMHJJYWpycmM1cXJqKzliOVFDblZFMFRYc2J5dlZ5V2NkWDVpbHNPU3JSMGVVcDRWeVpYQ09XYmV2Ym14NlhaZHZ0anNhVitBdjAwY2tYYUtnM1YvZHNmMVl2bG0yUXovVG95N091MXVuRFkxTm94K2VPa01zdzQrK0QzK1hWUzJVYmRLeTVOcVcyWFRacWdWNDd0cmxiWDFUN291WmNocW5mN25wUnY5N3hmTHRGNnpvNk91WXhYU3pjM2dzdXc5U25wMTRpVzNZOHlBdFpFZDIwNHFlS2RIQVo5N2J1V1BYcmRyY3RHVDVWL3o3ekNtMCtma2ozNzM1Vmw0OWFxTnBJbzc2eTdnSGRPZTB5M1R4K3FVcjhCZnJWanVmMDdKRjFlcjE4cTRMUlNIekhyaTh3OWlDYitqWmpCbU5HWDhqYW9PS01vbWs2SG03VS8xdjNvTDQ3LzJaZE9YcVJwTmlpTkswNzUzWGhKbjFzOVc5VTVNdVBuemNzeGE2YVVSN3N1bEFLdkxsYVVEQkJDNGROakovWGRiS054dzlvNC9FRFNUOHdXdHYwMGtubk1yc05sODRhTVYxK2wxZFNySGd2S0ptcnB3NjkwK0dwSDM2WFI3T0dqdEhyNVlsWEJMRmxKNFFVVW13MlJiNG5SOCtYSlJZU3NrK3hiNGdrYVdIaFJMMVJ2bFdQN2wrcHBtaFE5WkZtUmV5b2JwdDRybnd1ai83UlpqWlAxTGIwd3kxUDY2TFNVem84djYrLzlLYm0yczZtYklxRTlGYkZkbG0ycGYvYStMaXFnZzBxOHVmM3VGMFhsWjZpT3lhZnI4Wm9TRC91SWxRYzJiSVlWbm5MS1Zwd3RteXFrZGJWM0UvKzhuVzB1VVpmV2ZjWGVReVhLa1AxbWpGa3RPNmNkcGxHNWhUbzBmMHI1WE81ZGRYb1U1WHI5dWw3bTU5VXlJcm9VRk9WN3RuZXZVdkZ0VElOUXgrWmVJNnVITFZRbjNybmQ1MXUyMWMxTjNQSWFIM3JsQnM2Zkd4SFI4ZGFMMWVMMUgxd1F1d282M05IMXllc3VwOXM1OTdzNHN4dVE0YXVIWHU2YmhwL2x2WTFsdXQ3bS8rYWNBQ21PUnJXRDdjOHBUc21YNkNMUjU2aWw4bzJhdlB4Z3gwdXVONFJ4aDUwUjdiMWJjYU05aGd6VXBPVlFZWEhkT3Q5b3hib3RXTmJWQjZzMVgrdWYwUjN6N2xXSmY2aCtwK0ZIOVpMWlJ1MXJmYXdqalVmVjIya1NVZWFxdU9QTlNRRjNENk55aWxVaVgrbzF0ZnNUK2pNay9OS05Da3Z0aXJ0ZmFkL1VwWEJPcTJ0M3RQbDRwdzNqRDlUVS9OSzlhT3RUNnMyM0tSUk9ZVzZzSFN1dHRRZWlxK0RVZVRMMXpuRnMzVFp5UGthN3N2WGE4ZTI2SkVEYituREU4N1JCOFl0MFZWakZtbGx4UTZ0cU5pbWRkWDdFNjcrc1d6RURIbE50OTZyM3F2UFRMdEVFY3RTeEk0bVRmQVdENStzeG1oSWw1YkdMaHRrR29aOExuZktIeEFZM01ZR2h1dWJjNjlYWmJCT3BUa0YrdlhpajJwdDlSNnRyOWtuMHpCMXJQbTQvbmZiMzdXdm9WeFZvWHA1VExkY2hpR1A2WmJmOUdqVDhRT2FWemhlaHh1cnV3ejJXdE4yc3dlckh2ZFZ6Ym5hbklOWkZhclhEN1k4SlVuYVZYOVVweGROMGFMQ1NVbG5HSTFvMlZGTnhtdTY5ZUdKWit2eVVRdlZGQTNwMnhzZjE4SEd4T3R5QjF4ZURmWG15bWU2TlNGM2hLNGNmYXBzMlIydU5nM255TFlhYVdXM0RCeHRqNUhWaHBzME9hOUVkMHk1UUtjUG42ckdTRkEvM1BLVVZsUnNseFM3NXZ4RnBhZm9xN091MFhjMkwxZllpaVQ5bmExRDB0akE4UGlsOEZvdEtwd2tqK25XNXRxRDdSL1lvaTlyTHVEMjZVQmpwVDZ5NmxkcWlBVGpWM1pwbGV6b21DRkRMc09VWWNRT0VJU3RhSSt1OEpDdEFpNnY1aGRPVU5BSzY2RjliM2E1dldFWW5kYkU1THdTWFQzbVZPMnFQNnIvMnZoNDBvTTV0cVRmN0hwUnp4OWRIei85dGRYNDNCR2RQamRqRDdvckcvdDJ2QjJNR1pJWU0zb2lLNE9LR1VOR2FaZzNMMzcrOEtHbUtuMSs3UjkwMWVoVGRXSHBYTjA2OFp5RTdXM1o4VTdUOWpKQW0xcW03STRPRE5NMzUzeEFVbXphME5iYVEvcmpudGUwdG5xMzlqVlV4TGNQVzFITkw1alFyajArMDZPRmhSTlY0TWxWWFRqMlFYTnU4V3k1REZNUDdIMUQxNDA5WFl1SFQ5SFUvSkdTcFBlcTkrZ0hXNTZLQnhqZjNieGNpNFpOMHZYanp0QTV4Yk4wVHZFc1JleW8vbWZyMy9WV3hYWjVUYmMrTU80TU5VU0NXbDI1UzNkT3UxUlIyMjRKS3BMUE5ZcGFVWjNUc3RLd3l6RGxjM2tJS3JKSW50dXZiOHo5Z0VKV1JQLys3aC9WRkExcHlmQnBXalppaGo0dzlvejQrWGxkcVk4MDY2TnYzOXZsZHEwcGZOdjY2a3gvMUZ4SDB5RHJJODI2YWZ4Wkd1b0o2TUUyYWZjSEp5elYrMFl1VU1EdFM3cVR1WFRFRE4weVlabUsvVU5WMW54YzM5djgxM1pmRkNUSjYvTG9Kd3R2VGZqOUx4emRrTENBRkp3bkcydWtsYXVsRGExcmFZektLZFNYWjEydGNZRWkyYkwxU3RrbS9YSHZhd25UWW4rOTgza1YrNGNxMSsxVG50dW42bER5TDUwSEdpczFjOGhvL1d6UlJ6cDhiYStVYlU1NmUxL1gzSGRPdVZFVE92a3lMM1Yydm5ITWw5OTdJRDVXbzJ1TjBaQys5TzREbWxzd1R0WGRPQVhCYlpnZExnd29TVHZyaitwcjZ4OVNXZFB4K01HYjFwMi9reC9YdHE5Y00rWTBYVGYyZEFYY1B0bFNmQWVJc1FjOWxZMTl1eFZqeGdtTUdhbkp5cUJpUTgxKzNiMytZZTF2UEZGNFRkR1FIdDYvUWcvdlg2R1JPWVVhSHlqU2NGKys4ajErZVV5M1RMVW1tMFo4T3RaN05Yc2xTWWNhcS9SMjFTNnRyOW1uZGRYN09weFc5Y2ordC9UQkNVdDFoK3Y4ZHZjRnJiQit2L3VWK1BTb3YreDdRNnVyZG1sSDNSR1Yrb2NxeCtYVjR3ZFc2cVd5VFFrelBGcXRxZHF0TlZXN05TRjNoSllWejlSSWY0SGVha2tsUTFaRXl3KzhyVUp2bm9KV1dOZS8rWlBldkgzSUF2V1JabjFuMHhQS2Rmdmo1L1d0cU5pbUZSWGJKTVd1dFQwcVo1aUdlbktVNS9iSGp4VEg1aHpac21UTHRxVmp6Y2U3ZFM1dXdPVlZlYkJXRGRIdUxURFdIelgzK3JFdGVyTjhXN3NrMjdKdGZYMzlJNm9LMVNmYzkyYjVOZzMzNVd0ZlE3bFdsRzl2OS96TjBiRHlQRGw2OWRobS9kK3VGenRjNkxBbTFLQlhqMjFXcWI5QSt4c3I5RjcxUHEycDJ0MnQ5d0hwazQwMTBzcHRtbnFyWXJzT3Q0eEZoNXVxOVhMWkpvMEpETlB5QTZzVHBqUzNzbXhiUDk3Nk40V2lrWVRaZmlmNzA1N1hWQldzVjU3Ym4vVCtIZlZIdFBINGdhVDM5WFhOZlczOVE0cjA4T2lXYVJqeW11NEJYWXNnVTBUc3FONU5zbTVZTW05V2JOZWUrbU9kYnJPL3pVNldKSGtNdDdiWEhXbTNNOVhXcThjMmEvYlFNZHJUY0V5cktuZkcxeVJqN0VGdlpGdmZic1dZMFRYR2pPUU11Nk5ENmc2WDdOSnQ2RnpzNjNGNkxWOTJWNXBia0Qyb2tmUWI0Z2trWFA0NEhhaTVqbEVqbWNjSk5kZlhCbHNOVTFmcDU0UTZHR3o5dGp2bzI1bkhDYlhTMXdaYjdSbEd4K2M0ZFR5bkNCa24zU0VGa0cweWJmQURuSTZhQTZnRG9MdW9GV2NqcUFBQUFBQUFBSTR4YUlNS3Y4dVQ3aVlnUmZ6TkJoYnZOK2dEbmVQOWdkTU54ajQ2R051TXZwV3BmU0JUWHhjeVI2YjEwVUViVkpTMlhNTVdnd2QvczRIRit3MzZRT2Q0ZitCMGc3R1BEc1kybzI5bGFoL0kxTmVGekpGcGZYVFFCaFduRForUzdpWWdSZnpOQmhidk4rZ0RuZVA5Z2RNTnhqNDZHTnVNdnBXcGZTQlRYeGN5UjZiMTBVRWJWRnc5WnJGRytJYWt1eG5vcGhHK0lYci9tTVhwYmtaV29VYXlHelhYTldvRVRqWllhNWk2eW02RHRkOTJCMzBiVHBhSnRUZG9nNHFBeTZ0UFQ3c2szYzFBTjMxbTJxWEtjWG5UM1l5c1FvMWtOMnF1YTlRSW5HeXcxakIxbGQwR2E3L3REdm8ybkN3VGE4K3diWHRRWDdWeVhjMCsvV0w3c3lvUDFxYTdLVWhpaEcrSVBqUHRVcDFTTUM3ZFRjbGExRWgyb2VaU1I0M0FTVEtsaHFtcjdKSXAvYlk3Nk50d2tzRmVlNFpoR0IzZU45aURDa2xxakliMDVNSFZlcnR5cDQ0MjE2ZzVHdTUwK3lGNzY5UlVsS053bm51QVdwaGQvQzZQU3YwRk9tMzRGRjA5WnJFQ0daYnVEVWFwMWtqeE8rV3FHNWV2cG1ML0FMVVF2VUhOOVI3akNOSXBVMnVZc1NlelpXcS83UTc2TnRJcGsyb3Y0NE9LVkgzeGM1L1d4WmRkcm9zdWZWKzZtd0k0MGhjLzkybE5uanBObi9qTTU5TGRGTUNSR0VlQXZzZllnMHhGM3dhUzZ5eW9HTFJyVlBSV0Z1WXpRRXFvRWFCejFBalE5NmdyWkNyNk5wQ2FyQTBxQUFBQUFBQ0E4eEJVQUFBQUFBQUF4eUNvQUFBQUFBQUFqa0ZRQVFBQUFBQUFISU9nQWdBQUFBQUFPQVpCQlFBQUFBQUFjQXlDQ2dBQUFBQUE0QmdFRlFBQUFBQUF3REVJS2dBQUFBQUFnR01RVkFBQUFBQUFBTWNncUFBQUFBQUFBSTVCVUFFQUFBQUFBQnlEb0FJQUFBQUFBRGdHUVFVQUFBQUFBSEFNZ2dvQUFBQUFBT0FZQkJVQUFBQUFBTUF4Q0NvQUFBQUFBSUJqRUZRQUFBQUFBQURISUtnQUFBQUFBQUNPUVZBQkFBQUFBQUFjZzZBQ0FBQUFBQUE0QmtFRkFBQUFBQUJ3RElJS0FBQUFBQURnR0FRVkFBQUFBQURBTVFncUFBQUFBQUNBWXhCVUFBQUFBQUFBeHlDb0FBQUFBQUFBamtGUUFRQUFBQUFBSElPZ0FnQUFBQUFBT0FaQkJRQUFBQUFBY0F5Q0NnQUFBQUFBNEJnRUZRQUFBQUFBd0RFSUtnQUFBQUFBZ0dPNDA5MkE3R0hMcWp5a3lMNzNGSzNZTCt0NG1leW1PdG5oWnNtS3BydHhtY1YweWZENFplVGt5eHhhSWxmUk9Mbkh6NWM1ZkxRa0k5MnRRNGVva1FGRGpReFMxTWlBb1VheUNIWFZKZXBoa0tKdkR4aHFwRjhRVlBRenErcVF3dHZlVkdUZmU3THFLdFBkbk94Z1JXVUhHMlFIRzJUVkhGVmszem9GMXp3dE0zKzQzT1BueXpOanFjekNVZWx1SlZwUUkybEFqUXdxMUVnYVVDTVpqN3BLQWZVd3FOQzMwNEFhNlJjRUZmM0VxcTlTYU0xVENtOWZLY2xPZDNNZ3lhcXJWR2pqaXdwdGZFbWVhVXZrTy9WcUdibUY2VzVXMXFKR25JY2FjUlpxeEhtb2tjR1B1dW83MUlPejBMZWRoeHJwSFlLS3ZtWkZGRnp6dEVJYlhwQ2lrWVM3REY5QTduR255RFZtbHN6Y1FobUJBaG1Cb1RJOHZqUTFOalBaNGFEc3h1T3lHMnRrTlZRcmVuQ3pJdnZYeXc0MnRtNmg4UGEzRk42MVd0NjVGOHEzNkVySnBCUUdERFdTZHRTSXcxRWphVWVOWkNEcXFzZW9CNGVqYjZjZE5kSS9lSWY2a04xY3A2Ym43MVgwNkk2RTI5M2o1OGs3KzN5NVJrNlRUTll2N1crR3h5ZGphTEUwdEZndVNaNHBwMHVXcGVpUjdRcHRla21SZmV0aUcwWWpDcjMzaktKbHU1Uno0Y2RsK1BQVDJ1NXNRSTA0QXpYaVhOU0lNMUFqbVlXNjZoM3F3Ym5vMjg1QWpmUVBnb28rWWxVZFZOT3p2NVJWZitKY01GZkpaUGxPdjFhdWtzbHBiQmtrU2FZcDErZ1p5aGs5UTlHak94Vjgrd2xGeTNaSmtxSkhkcWp4cjk5VnpzV2ZramxzVEpvYm1ybW9FWWVqUnRLT0duRTRhbVJRb3E3NkNmV1FkdlJ0aDZOR2VvMklyUTlZVlFmVitOUVBUbnhRR0taOFoxeXZ3RlZmNG9QQ2dWeWxVeFM0Nmt2eW5YRzlaTVJLd0txcmpQME5xdzZtdVhXWmlSb1pYS2lSZ1VlTkRDN1V5T0JBWFEwTTZtSGcwYmNIRjJxa1p3Z3Flc2x1cmxQVHM3K1VIUTVLaXAwTEZyanNUbm5uWEpEbWxxRXIzamtYS09leU8yWDRBcEppNTVjMVBmdEwyYzExYVc1WlpxRkdCaTlxWkdCUUk0TVhOZUpjMU5YQW94NEdCbjE3OEtKR1VrTlEwUnRXUkUzUDN4dFBNdzFmUUlHcnZpelg2SmxwYmhpNnl6MTZwZ0pYZlRuK2dXSFZWNnJwaFhzbEs5TEZJOUV0MU1pZ1I0MzBNMnBrMEtOR0hJaTZTaHZxb1ovUnR3YzlhcVQ3Q0NwNkliam02Uk9MMXhpbWNpNzRtTXlDMHZRMkNpa3pDMHJsditCajhhbFkwU003RkZ6enR6UzNLak5RSTVtQkd1ay8xRWhtb0VhY2hicEtMK3FoLzlDM013TTEwajBFRlQxazFWZkZMZ1BVd3Jma090TE1RY3c5ZXFaOFM2NkwveHphOEx6c2h1bzB0bWp3bzBZeUN6WFM5NmlSekVLTk9BTjE1UXpVUTkramIyY1dhcVJyQkJVOUZGcnpWUHhheGE2U3lad1hsZ0c4Y3k0NHNRQlJOS0xnTzArbHQwR0RIRFdTZWFpUnZrV05aQjVxSlAyb0srZWdIdm9XZlR2elVDT2RJNmpvQWF2cWtNTGJWOFovOXAxK2JScGJnNzdrTysxZjR2OE9iMzlMVnZYaE5MWm04S0pHTWhjMTBqZW9rY3hGamFRUGRlVTgxRVBmb0c5bkxtcWtZd1FWUFJEZTlxWWtXNUxrSGorUHl3QmxFRmZwRkxuSHoydjV5Vzc1V3lOVjFFam1va2I2QmpXU3VhaVI5S0d1bklkNjZCdjA3Y3hGalhTTW9DSmx0aUw3M292LzVKMTlmaHJiZ3Y3Z25YMWUvTitSdmUrcGRXQkFkMUVqbVk0YTZTMXFKTk5SSStsQVhUa1Y5ZEJiOU8xTVI0MGtSMUNSSXF2eWtLeTYxa3NDNWNvMWNscWFXNFMrNWhvNS9jUWxnK29xWkZVZFNuT0xCaGRxSlBOUkk3MURqV1ErYW1UZ1VWZk9SVDMwRG4wNzgxRWp5UkZVcEtodG91a2VOMWN5ZVFzemptbktQWFp1L01kWXNvbnVva2F5QURYU0s5UklGcUJHQmh4MTVXRFVRNi9RdDdNQU5aSVVQVDFGMFlyOThYKzd4c3pxbStjOHRGWE5yLzVCZG5OZDc1L010bnI5RkpHRG05VHc0RmRsUjRLOWI4OUpRaHRmVXNNVDM1TGRsTUpyalViVTlNK2ZLYng5UlorM3B5TnQvN1p0Lytib0dqWFNPOVJJNXN1R0dra212UFYxTmY3dHg3MTZqc2p1TmFyLy9aMnlqcGYxVWFza085U295SUZOVWpUY3A4OUxqUXlzYksyclZzRjNucFJWZFVqVzhUSTFQWHVQRkExMzJwYm1OLytpeUw1MVNlK083SDFQNGMydlNKRk9uaU5GMUVQUFpXdmZac3dBUVVXSzJuWklNN2V3VDU0eitONC9KQ3NpdzU4dnlZNFZmRFFTdndSUmQ5bk5kV3A0K0c2Rk5yMmNlSHNrcUxyN1BpMnI4dUNKR3pzZHdDU3J2bEtHeXhQZk5ucHNqNnpxdzdKcWpwNzAzeEZGSy9iTGJtN29YaU5EamJGMmVIemRmMkV1bHlJSE55WDhEcXY2U0lmdHNhb095cXFyNlA3ekoySG1EVHZ4dTQ0ZjY5VnpaUnRxaEJwQjU3S2lScEt3R21vVVBiTDlwQnVqS1QySFRGY3NJSFM1VTN0Y1orMnFxMVRUTXorVDNWeXZ4aWUvcDlEYXYvZko4MUlqQXl1VDZ5cDZaTHZxZnZQeGR2L1pvYWI0TnVFTkw4aXFPU3BGSTRyczN5Q1pyZzdiRTk3MnBzS2JYMVcwZksrc3VzcllmOGVQeVc2c2xTeEx3VldQS2JKdnZlUnVVMmZSaUhwejNqejEwSE9aM0xjN3c1aUJ2dnVyWlltMlJ6bU5RRUd2bnkreSt4MUZEMjlUVkZKNDU5c0o5M2xtblN0WDZSUTF2L1RiZG8vTC9jQTNaUmFVSnR3V1hQV0U3SEJUYkZwWU5DTFp0dVQyeUhCNVl6KzNGR2xrNzdzS3JueFVuaGxueXp2LzBuYlBiYlJPS1ROaS83Y2FhOVg0NVBjNmZSMDVGMzFTN2duekphbGw0RFJrZUh5U1lTUnUyREp3eG5mdzRtd3BHcEVkYXBLUk0rVGtGc1hhMHVaRHB2bjFQOG1xUGhSN3ZraEVkaVFvdzU4YkcwT3RpTnhUejVEL3JKczZiWE5uak1EUUV5MXJydTN4ODJRamFpUTVhZ1N0c3FGR29tVzdGZG0vWHI3Rjd6L3hXcFBzT0FWWC8xVlc5U0g1bG41UVp0N3dybDlzUzgwWlJ0ZkhXZXhRcyt5bTJzUWROanNxd3o5RWh0ZWYyQzdEa0pGYktQKzVIMUhvdlgvS08rK1NYbit4cFVZR1ZrYlhWY3Y5dVRmK2QreTExcGFyOFIvL0swbXlhc3RsRGhraG1TNFovcndUL2Qwd0ZkNjFXb1lrOTZSRjhkcXhHNm9WZlBzSkdSNi9RdXVlVVdqOTh6SmNIdGxXV0w1NWw4cklHU0tydGx4V1hZWHFmdnVwbGdiWWttMHI3NVlmeDM1SEQxQVBQWmZSZmJzRll3WTFrZ3hCUllyc2NIUDgzMjA3VkkrZXE2Rkd6VzgrS00rc2MrVmJkS1dDYno4aDYvZ3g1Vno0c1ZoaTZISXJlblNuSkNudjV1OUxMcmNpQnplcitlWGZTZTdFblpqd3J0VUs3MWlwbk12dWxKbGZwS1puZmk3RGx5di9lYmZIZDRUQ08xY3BzbStkN01aYWVXWXVrMmZha25hdnpYQjUyOXdRMnpFeWM0WW83N2FmeW5CNzR3VWZaMW15b3lFWmJZb3p0T0VGaGRiK3JkUFhYdmZiVHlTOTNjZ3RpTDFXS1RibDBEUVR6OFd6TE5sV1JJR3J2blRpdFc5NVRjMXZQS0M4Vy82bjA5K1ppb1FQaTFEZlQrL1BaTlFJTllMT1pYS050QXB0ZkVHUjNXdGtGcFRLTXpYNU5sWmRwVUtiWDVhcmVGTFNvNFIxdi90VWgwZlA2di95bFhhM21VT0xsWHY5dCtJL1J3OXRWdE1MOTdiYkx1ZkNqOHRWTWtseWVXSkgyNkxoMkg1WU9Dalh5T25LS1owV0N3UzlPYjM2NGttTkRLeU1ycXVXY2NYTWorMllXUzFIcHB0ZnZrK3lMZVZjK3RuWU5tNXZ3c1BDMjk2UTNWQWo5NFFGa3N1VUhXeFE0N08va0V5M2NtLzRocHJmZUVDeUxPVmNGQnR2N01iamFuanNHL0xPdVVEZVJWZW82WVY3WlE0cGxtL1JWYkZ4ekpmYjQvZVVldWk1ak83YkxSZ3pxSkZrQ0NwUzFhWUFqRlNtWmlkaFIwTnlqNTBqNzR4bFVqUXNPeHlNcFhoV1ZMWmxTZUVHeVdnNXV1clBsVnllZUtMWE5obU03RnVuNWxmL0lOOFoxOHM5ZW9ic2NMTThzODVSMDNPL2xGbFFLdStDOThXYVhyRmZ2Z1h2azN2OC9GZ2hXWW5ubERYODVTc0owd2hiZDVUOHkyNlJaOGJTNUMvQ05HV1kvb1NidkhQT2wzZkcwcFppVFR4YUhOcjBra0pyLzY2OFc1S2NjOWF5ZzlXcThibDdGRDIwTmY1emNNVkRDcTU0U09hUUVjcTk0ZHZKMjlOSERFK2IxMlNsTmcwdTYxRWppYWdSbkN5RGE2U1ZmK21IMUhCMGw0SnZQU0wzbU5reWN2SlBlZzhzTmIveWV4bW1Sem5uZnFSOXdDZkpNTjF5alpzcjMrSnI0cmRGajJ4WDh4c1BLSERGdnlmTUxBcXVlVnBXOWVHRXg3dkhuYUs4ai94Y2hzdWp1dDkrUXJuWGZVTkcvbkFaaHFuNlA5K1ZVTXVTVkgvL25Ray9CNjcrc2x6Rms1Syt2dTZnUmdaWUZ0VFZ5ZHhqWjZ0NTVXT3lJNkhZVU5MbVNMRGRXS3Zva2UzS09mZDJ5ZVdPaFJSUGZsOVdYYmtDbDMwdWR2V0k0a2tLclgwNjFqOE5VMDB2L3A5a3V1VmRkSlVNcjEvdTBta0tiWGxWL2pOdmttSG1kOXlRYnFBZWVpRUwralpqQmpXU0RFRkZxbHFLV1lvbGFiMzV3QWl1ZmxLUjNlOG92R05WYklDeGJVbUc2aC84ZnkzL2xuSXUrWFNYenhQZXRWcUtoaFZhdlZ6QkZRL0w4UHBrK1BObDVoY3ArTTZUY28yYUxrbnlMZm5BaVNsYmxxWDZoNzRxLzltM3lEMW10aVFwY09WZE1ueTVhbnIxRDRvZTJxSzhELzBvVmlpbUsySDZWbnQyeTN0aXhLWWUrbktsRGxMMzFxUFJIVTBkYkx2TGxuUE9SeVRaaWh6YXF1Wlg3NWR2OGZ2bG1icEVkajh2U0NVbHB0Y3lLWk9VVUNOSlVDTm9JNE5ycEpYaEM4aC8xbzFxZnVWK1JjdjN5RDN1bElUN3Jab2pzbXJMNVR2ckpoa2RuWE50bWpLOE9RbFRqYTNhMkhtNzVwQVJDWTh6ZklIMlgxeGQ3c1FZMERCaXM1NGs1ZDc4dmRqcFZZWXA2M2laR2g3OVQrVi90UFZJbWkxRklwMmU0OThkMU1nQXkrUzZhdG01YTcxRXBkMVFJMGx5bFU2SnNoTVNSQUFBSUFCSlJFRlVMZWgzYkxla3hCM0o4TmJYWlBqejVKNjRNSGFmTDFmZWVaZkk4UGpsR2pWRHdWV1B5d2dNbGUrTUcySVBNRXo1Rmw0aDI0ckdkMHpkRXhmRWppVDN3VlVtcUlkZXlPUyszWUl4Z3hwSmhuY2hSWWJITHpzWVc3RE9iand1WTJoeGo1OHI1N3picGZQdmtBeERWdVZCTlR6eExia25MWkx2dEd0azVoZEpWaVMycW13U3RtM0ZpOGs3KzN4NXhzK1RPV3hNTFBscktTbzdIRlI0K3dxNVNpWkxwa3ZSWTd0bEJHSnBZdlRnWnRrTjFRbnBuVGxzakNSYlZsVnM0UnNqSjEreUlncHRmRW5CVlk5MytYcjg1OTB1ejVUVFQ3UXhFbW9wYXFPVFI3V3dyTmhDUG0xMjlJemMySGw0MGZJOXNSczhmaG01aGVyR3MvV2EzWGo4UkR1OHZVdXZzdzAxMGpGcUJGSm0xMGlzVDdzbHc1Ujd3Z0xsM2pBNXlab3FramxzdFBKdS9NNkovbXpic2FubDdqWjlxVHQxMFZZcW05dXhuVDR6Nlh0dnlLcXZiSGN1ZHFxb2tZR1Z5WFhWZW5TMTRhR3ZKcjdtdkdFeTg0ZWZPTkxicG1iQ3U5ZklNMzFwd3M2VFovcFo4WCtITnI4czMyblh5alB0VEVteE5RU2Fudjkxa2lQVnNmVXBjbS84VHV5MTl4RDEwSE9aM0xjWk05cjhDbXFrSFlLS0ZCazUrVzArTEdxa1hueFl0QTRlZG5POW1sNzZyVndqcDhsdXFGTERRLzhoOTVpWnNZVlpJaUZKVXQxOW4wbDhiSnRWZVYwbGsxVDN0eDhublNZVXVPWnJraVR2ekxQVi9Qb0QwcXQvaU4vbm5yUW85a0hTOW1uTDlzUVg3V242eDA5a0ZrK1VkL2I1Y2s5YzJIS092U21yOXBnYW4vNmg4ajc0dzVaSDJiRUUzaGRJZUs3NjMzKzJ3NWRlOTV1UHQ3dk5PK2NDK2M2NFB1RTJPOVNveUk1VkozNXVycFBoejVkVmRTajJnV1NZc1lWdnBOaHExMUxzdzh1S3lNejkvKzNkZDV4YzVYM3Y4ZThwVTFjcmFkVzdSRkZEcUJnRUNERFlnRUEwaTJKTVNHSVN4L0hMT01ZMnRuTnRydHQxbk5oSklOYzN2c1RsWlVPS0N6SEcyQmlCS1JZU0YxTkVrMUVEZ2RESzZnMzEzWjJkY3NyOTQ4ek83bWhtKyt6dTJkblArL1hpeFpRelo1NVpQYi9ubWZtZHA5VDFlTkdub3NZaVh0cGdvbjNFQ0RHQ2psVnpqS1JXM0ZXOHluc1o1ZXAyaTlxUGZqZVlCeXhKTXBUYnNrYTVMV3RLamlzNzMzajBsT0lIUERkWU9UMC9yOXB2T2lyUDkyVFdUVkoyN1FvNTIxOVg4b2F2Rmc1dm1XUHM3Tm1zNWlmdlVlS3lqd2R6KzN1SUdPbGYxUnhYMXNSWmhhdTNEZmZlVnJTb1ljM04zd3hHUER6MzA2SWZhalUzZmtWK0xsdjhwazR1K0d5bUljTzBnaEVZbmlmNWJtRjlpOXFQL2FENDQremJvdFJqM3k1YVo2a25pSWVlcSthNlRaL1JpaGdwUmFLaW04d1I0d3RmOXIybW8rcmRJQi9KUGJSRDZhZC9KSm1XRWtzL0lTTmVvOXpXbDVWNTRlZHlqKzVUWlBZRmhWV2VpOHBSVTd6cXIyRkhGVjE4VTlGUXFhWUh2aHlzNU94azVSN1pvNW9QZnEzVGJGOXV5d3RCTnQzM1pJNmFyTnpHVllxZWVWbFJGdDNJcG9ML0oxdURxRnhTc3VaUHZsa1lKdFd4L0xaSUpic2NTTmwxVCtibjVCdHk2bDlSNXBWZnFlYTZMNmw1OVgzeW00NFVkalNRcE5TamR3Y3Y4bnpKY3hTNzZNTkZWNis3dzJzOFVyaGRQbnVLOWhBanhBZzZWczB4a3Jqa3IvTW5NOVJTNjdOdlBDT24vaFVsbDk4Wm5QT1hYMWZzN0EvSVBuVng2d3Q5TDFpZ3JPMlBJVU95VHpsTHNmTnVhdjJzZTk5Uyt2Yy9VZks2TzJVa1doY2V5NzcyRzdrbnpUZjJtMCtvNmFHL0s5eFBQZjRkeVRCVis3RWZLSHJXdGNwdGZVbVoxMzZqNkx4TEpFbk8xcGRsVFptbjlPcjdaRTgrUS9iVStlMSt6cTRnUnZwWE5jZVZlMmlIY204K3EvaUZmeVpKOHAxTWtKU09EWk5NVSs2QmJjR1VnR2dpV0hOQVVuYkRTa1VYWFZWMG50U1Q5K1MzZXpRaytVcS8rSE9sWDN4QWtkTVdGMFpXdFAranNIZlRQNGlIbnF2bXVrMmYwWW9ZS1VXaW9wdXNNZFBrN0ZndktSakMxTk12K1ZJdzN5cjF5TjB5UjR3TkZqYUtCM1BXSTZlZkoydmNLY0YrdXFZdG83WUx3My9NZHNZdkdZWU15dzQ2cHBaNTY1Nm43THJIWlo5Mmpzd1I0d3VIK2sxSGxYdm5aZG5URjhyWi9ycGlpNjhQVnV2ZC9ycU01QWpsTnY5ZXNjWFh0ellLbnF2MDgvZkxHanREa2JrWGx4WnArTmlTeDV4dHJ5bjcxdk5LWHZucFR1ZHllVWYzS2J0eGxTSXp6MU51eXhyWk05NGpQOTJrNXRYM3FlYUdyeFRLMFJjN0dyaTczeXpjdHNaTXE5aDVod0ppaEJoQng2bzVSc3k2U1dWTzRNdUlKb3UrckJxSjRaMFBrL1dEaGVOYWRqcVFKQysvd0pwWlUxYzhUemtTbC95VGlwMGNxV0YvZFk4TUs5cG1ZYlJnbjNvamxsVGlzby9MSEROTm1UVy9sQ1JsMWo0bVkvMVRzaWJNVk9LeWovVjZqakF4MHIrcU9hNzg1Z2JsM241QjhZcytMRWxLUFJ6OGlCeDI2N2NMMno3S2RhUm9RbXBKVkd4YUplL0lIc1hmOTVlRkpIZnlxczlJcHEzc3VpZVVlZTBSeGM2NlZqSXRSUmRkSlhmUDV1Q2NmL212UmNWMDkyOVY4MVBmNjlvZnJnUEVRODlWYzkybXoyaEZqSlFpVWRGTjl2UkZ5cXg5VkpMazdOd1FESm5yNFNKRDVzaUpTbHp4U1ZrVFRsZmpUejZYRCtZT0prejVYakNzNk5Tenl6N2RzdUovaWJhcjlOYS9xc3dmZml2dnhMdnluYXhpNTk3WWNuS2xuLzl2R2ZGaGlzeStRTTcyMXlVN291UzEvMFBteUFsS1AzKy8zSDFiWk5TTWxKOXV6SDhBUzM1emd6SXZQeVJyNnJ5Uy9ZeHpiejJueUt3TDVLV095MDhka3pWMmhvemhZK1h1ZlV1WnRZOFc5a3AyRDlRcjg5SkRTaXk3dlhVWXVwTlQ4elAvTHNPeUZEdDdlVENNeTRvb2Z2R3RTci80Z0x5R1E3MmVDOVl1ejVPemEyUGhyajFqVWQrOFQ1VWlSb2dSZEt4Nlk2UTg3OUN1SHRaRnYvTkRpZzQvYVJGWnd5aVp2OXoydmpWcGpweWRHNVRiOG1Kd2YveXA4cHNibEZoNlcvZm5PcCtNR09sMzFSeFhSa3ZTT245OGN2a1haU1NHSy8zc2orVWUycTc0eFgrcDlQTS9DOVl5eUw4bWVjM2ZLdlhZLzFiejZ2dVV1UHh2Z2dldGlPVGtsTjM4ZTBtR25MMXZ5ZDMzVG40UnhLQi9NcUxGVXhTTDFzcm9LZUtoVjZxNWJwZERuMEdNdENCUjBVM202TWt5YTBmTGF6Z3NQNU9TdTIrTHJNbHplbncrZTJxdzZxMWhSeFJkc0t5d25jL0p2SWJEd1NKS2R1blE3eGFKU3o4bSs3UnpDdmRQSHI3WC9Mc2Z5Qm83WGRIM1hDVjcyb0pndjk4OGQ5ODdjblp1REg0SXRSbEdaWTZjSUxtT25ELytRWkV6M2k4alBxejFSNWlrMlBrZlV0TXYvMDZaNTM2bXhGVjN0Sjd2UUwzU3ovMU1SbUs0M0lQYmxGMzNwR28vK2wxWlk2WXJNdnRDWmRjL0pYdkdJbGxqWndSL3o2YWphbjdpSGlXdS9ieU1TRnhldzd2eUd3NHBkdjZmRkJZTWxDUnJ3a3pWM1BpMXp2NnN2ZUx1ZTF0K0poaTZiOWFPa1RscWNwKytYN1VoUm9nUmRLeGFZNlRzZXpZZWx2dnVkc1hPKzJCWFAwNHIzK3ZlZk9OdURwWDFUaHhVK3BuL1ZHVHV4Y0ZvcUhOdVVOUEQzNVN6NTgyU0ZlbTdpeGpwZjBNcHJveFlUWDRYZzVGS1huQ252SGUzeXp6cENxeFpOekZJVUp5MFEwUm0zZU15aDQyU2wwc3JjdHE1c3NiT1VHYk5MeFM3NEpheVphc0U0cUYzaGxMZHBzOGdSdG9pVWRGdGh1enBpNVRkdEVxU2xIMWp0Uks5YUN4YVQyc3E4OW9qeXJ6MlNDZkh0VDhVdkhuMWZkTHErOXA5UHJIczluWXpsTmJFV2ZuOWYwOHBEUDlya1h2bkpmbE9SdEg1bDVlOHpodytUcEdaUzVSNyt3WGw2bDlWSk45WVpkYzlLWFA0T05uVEZzZzl0Q1AvSmtGMWk1MTFiVENrS3ovY3kwaU9WSExaN1dwYWNaZlNULzlJaVNzL0piTnVrcElmL0ZySkZlaitrSDNqbWNMdElLUFpIM3NvVkJOaXBDMWlCS1dxTTBiS3liN3lzSXhJVkpHWlN6bzh6anU2VDJiZEJMV3RTNzdyeXA2eFNMRnpiaWc4NXU3Ym92VHo5eXQ1N2QrV3JnemYyV0ovdmk5bjF4c3lrc05seG12Vi9QaDNaRTA1UTlFekwxTnU4KzlsMWsxVWRNRVZTcSs2VDhubFgyaG5TSExYRUNNRFllakVWWXY0ZS85Y2twUjU2U0haVTg0c2VkNmFjSHJSZldmWEptWFhQYUhFc2s4cnZmcGVTVkxzbk90bFRaZ2xJLzlqZE5oSDdpbDZqYnYvSFRVLytXL2RMbHRieEVOdkRaMjZUWjlCakxSRm9xSUhJck12VkhiVGFrbStuQjNyNVI2b0w5a1pvTnNNUTlHenJsRjB3Ykt5VC91TlI0b1dlQ2tuZHNFdEpRdmFkS1I1MWIyS3pMNmdrQVcweHAwU3ZGZlJHM3ZLdnY2NG9uUGZGMnpGV0hxRW92T1h5anU4cXpCYzBEMndUYzdPRFVFSGFoaUZmWmxiZ3M2b3FTdGtTbk52dnlDLzZhaWlDNVlwdnVSbXBaKy9YODZPOWJKbnZHZEFmb0M1KzdjVzVnRktSdEZXWHVnNllvUVlRY2VxTlVZS1BGZVpseDlTcnY1VnhTLzZjS2U3eTJSZS82MjhvL3VDSWUzNUs4REphejRYREVsdmM5WExPM0ZRa3ZKWGsrdEt6dU0zSFZOMjQwcEZGeTdMZnluMTVlN2JLa2xLUGZvdk1tSTFpcHp4UHFYZi9IK1NIVlA4Zlg4aHYvRm82K2MvNnhxNWV6WXI5ZmkvS25ubEhhV3J3bmNCTVRKd3FqMnUvTlF4U1ZKbXpZUHlNMDFLWHY4bGVVZDJ5OTM5aHVJWC9tbjVjejMxUFVYUHVrWm16U2lsbi82aDdGTVhGNjZvUzVKTVcvYjBCWVVFdkhIU0NJeVdiU2Q3aW5pb2pHcXYyL1FaeEVnNUpDcDZ3QncxV1pGWlN3cERpekl2LzBySjVWL3MzVWw5U1U2MmFNaDQwZFA1YlluYTVma3k0OE5hRjVCeGNpY2RZQlROV2ZkT0hKU3piVzJRYlM5cExQSnp0bnhQTWt3bHJ2cTBqUGh3ZVVmM3l0bStUdTZoblVWenRzeTZTWVd0aUNRcHUrRjNNcExEQ3l0SUcvbkZaZnpVaWFKZEVPVG1sSHZ6V1htTmh4UmRzRXlSdVJmTHJKc29hOExNTW44QXI4MlB1VExQU2NIenZad2psbm5sVjRYYmtWbm45eW83T3BRUkk4UUlPbGF0TWVKblVuSzJ2NjdzK3Fma0hUK28yT0xyRkpselVmRnBURXZPM3Jka1RaNHJHYWI4ZEtQY1BXL0pyQjFkOUNPcC9KZndvUDc2bmx2MmVwTjNiSit5RzUrV1dUZEoxcVE1U2ozeVQvSnphVVhtdkZlUjJSZktHbmVxM0FQMWN1cGZVZnl5ajh1d1k4VnBSZE5XWXVrbmxGcHh0OUpyZnFIazFYZDBlNEUwWW1UZ1ZHTmMrYzBubE5zYWJFSGQrTi8vTXhnV1hqZFI5dFF6ZzhXVFY5MnJ5Sm1YeWtqbWR6VEl0L0YrdGxsKzh3azVPemNFVzBLT25hSFkrVGZMUGpVL1ROLzNpL29NUDMrNy9ha2YzWnovbjBjOFZFWTExdTNnUGVnemlKSDJrYWpvb2VqWnk1V3JmMVZ5SGJrSDZwWGRGR3hSMkdPK3EreUdsY3B1V05ucGNXVzEyY2ZZUGJCTjZmeCsya1lzdUlKclRacGRNblRQckIydHlNd3lLd2U3MmZ4Yk9UTHNxTXlSRTF2ZVhKbTFqOHBJamxEc3ZQWVh3a2xjK2pHNWgzWVdobFNaWTJkSWhxSEcrNzlRNW1naldNVTZQK1N3N0Erd2xuMmJ5K3pWM0ZMT3duRWR6S1ByVEhiVEtya0h0Z1YzckloaWk1ZjMrRndnUm9nUmRLYmFZc1IzTW1yNjFkL0xiem9xYzhSNEphNzhkUEdWMjd4Z0t0U0xjcmF0TFR4bXhKS0tMYm1wNU5pVHRRemR6VzE4T3RoSnArM1d2cTRUREo4MXJXQXVkS0pXMFVWWEtYTGF1VzFHT3dWZlpwUFhCMWY5dktQNzVPemFWSlRBTTJwR0t2R0J2NVVSciszMkYwNWlaT0JWVzF3WjhWcTVoM1lWL1hDU2d2VURVby85aTR6RWNNWE8va0RodFViTlNCbXhHalgrK0xQQi9lUncyZE9ESzk1RlB3QjlUMzdieFFTOW9QenQ3ZnJSM2crOWpoQVBsVlZ0ZFpzK2d4anBESW1LSGpLSGpWSjAvbEpsMXowcEtaZ2ZhTlpOa2oxNWJvL081enVPWW91djYzeEJHN2Y4RDVIb3dtV0ZoVmVzTWRNVU9lMGNXWlBuRmdJMGVjM241R2ZUa2xvN0pjT09sMTAxMkpvNFc4bnJ2MXkwWUtBa0dmRmhHbmJydHdzTlVMc3NXOWI0VXd0MzdhbnpOT3pXYndjWjI1T3UrQnJSWlBFVjVISU1RL0dMYnBVMWRrYjV0NXR3ZWpCTXZoZFhpcDA5bTVWNTZhSEMvZWo4cFdXSGlLSHJpSkVPRUNOUTljV0lZY2VVdU9TajhyUE5zcWZOTC81QzJFYjg0cjlRL0wwZkx2N3lhOW5xeXB4Y2ErdzBSV1pmcUZ6OUs4cTk4MUtaQXlLS25YTjk0VXRtWjEvaXZTTzdsWG41b1pMNTBEMlpWa1dNaEVPMXhaVU1RelUzZnFVa25veDRqZXlwOHhVOTY1cWlIMGVHSFZQTkxmOG92L200NVB0QjRxTE16aDIrNnhTWDJRMnVocmU3NjBjN2lmRDJFQStWVjIxMW16NkRHT21NNGZ2dGpSV3VYbCs0NDNaZGZ1WFZ1dUtxYTNwM0lzOVI2dkh2eU4zM2pxUWd1NWRjZm1mUHR0UnhjNUpwdFJ1a2toODBGS2JkK3kxd1VNUTd0bCtwRlhjVlZ0dTFKczVVOHVyUDluby81TUhzQzNmY3JsTlBuNm0vK2ZSbmUzY2lZcVFxRUNPbDZFZXFoT2ZKYno3ZTZ5K0h4RWhsMFBmMEgrL3diaG5KRWExWGpqMVB2cHNyV2FOQ3ZpZmZ5Y21JUk5YVkJmNkloMUxVN1NwQm4xRnhodEYrNWVyWkpyd0ltTFlTUzI4clpOSDhURXFwRlhlVjdBalFKVmFrZzRaQ2tvejhNVFFVbGVUczJWelVVSmkxbzRQOWtJZGdROUVuaUpGQmp4anBZOFRJd0RMTlhuL2hKRVpDaUxqcWxEbDZTdEh3ZHBsbWFaSkNrb3lXeDd2MitZaUhQa2JkSGxqMEdmMktSRVV2R2ZGYUpaWjlzdEM0KzVtVVVrL2NVOWhDQ09HVjNiUkt6VS9jVTJnb2pFaE1pU3MrR2N3eFE4VVFJNE1YTWRJL2lKSEJpeGdKTCtLcS94RVAvWU82UFhnUkk5MURvcUlDekZGVGxGeit4ZGI1U2I2bnpKb0hsVnB4dDl3RDlRTmJPSlJ3OTI5VmFzVmR5cXg1c0xBYmdsazdPaGc2TjZyNzJ3cWhjOFRJNEVLTTlEOWlaSEFoUmdZSDRxcC9FQS85ajdvOXVCQWpQY01Za3dveFIwMVI4b1l2cVhubEQrWHVEK2FOdVFmcWxWcHh0K3pwQ3hXZGQ0bXNpYlBMTHN5SGZ1QjVjdmU5cmV3Yno3VFpxemhnVFp5cHhOTGJ5R2IyTVdJazVJaVJBVWVNaEJ3eE1pZ1JWMzJFZUJodzFPMlFJMFo2alVSRkJSbnhXaVd2K2F3eWF4OVZkdVBUaFZWeW5SM3I1ZXhZTHlPV2xEMTF2cXdwWjhnY05pcFl4Q2c1b3V4cXpPZzVQNWVXbnpvdVAzVmNYdU1SdWJ2ZmxMTnJZMkdZVllGbEt6ci9jc1hPdnBaNVlmMkVHQWtIWWlTOGlKRndJRWFxQzNIVk84UkRlRkczdzRFWTZSdERkdGNQU2JyOHl2TGI4VlJDekUxcjZvbTNOTFpwbDZRaDl5Y09PVVB2MWt6VnJ1RnpsTEc2MWxEM2VtWC9RWVlZR2VxSWtjNFFJME5kOTJQRU1BeWR0ZmhjalI0enBvL0xObmdSVjRNVmZVWm5xTnRESFgxR2V6cmE5V05JcDNKV1B2bDRuNy9IK0xpcGhYVys1ZzczTkNMUzUyK0hEaHpMR25xcndkQzZvNllPcHZkSzJ0dmwxdzYxRHJVRk1USzBFQ1BkUjR3TUxiMkpFVWthV1ZkWDlWODZLNEc0R2h6b003cVB1ajIwMEdmMHpwQWNVVEV3ZkhsSDlzalp2azd1b1ozeWpoK1VuejRoUDV1UlBHZWdDMWRkVEZ0R05DWWpQbHptaUhHeXhreVRQV09SekZHVDFkWHR0WWE2TDl4eHV5Ni84dXArL2lKQmpQUWJZbVNRSWtiNkRURXlJT2g3UW9wNDZEWHFkcFVqUm5xTUVSV2hZTWdjTlVWUlZuWUYya0dNQUIwalJvREtJNjVRcmFqYkdOeFlCaFlBQUFBQUFJUUdpUW9BQUFBQUFCQWFKQ29BQUFBQUFFQm9rS2dBQUFBQUFBQ2hRYUlDQUFBQUFBQ0VCb2tLQUFBQUFBQVFHaVFxQUFBQUFBQkFhSkNvQUFBQUFBQUFvVUdpQWdBQUFBQUFoQWFKQ2dBQUFBQUFFQm9rS2dBQUFBQUFRR2lRcUFBQUFBQUFBS0ZCb2dJQUFBQUFBSVFHaVFvQUFBQUFBQkFhSkNvQUFBQUFBRUJva0tnQUFBQUFBQUNoUWFJQ0FBQUFBQUNFQm9rS0FBQUFBQUFRR2lRcUFBQUFBQUJBYUpDb0FBQUFBQUFBb1VHaUFnQUFBQUFBaEFhSkNnQUFBQUFBRUJva0tnQUFBQUFBUUdpUXFBQUFBQUFBQUtGQm9nSUFBQUFBQUlRR2lRb0FBQUFBQUJBYUpDb0FBQUFBQUVCb2tLZ0FBQUFBQUFDaFFhSUNBQUFBQUFDRUJva0tBQUFBQUFBUUdpUXFBQUFBQUFCQWFKQ29BQUFBQUFBQW9VR2lBZ0FBQUFBQWhBYUpDZ0FBQUFBQUVCb2tLZ0FBQUFBQVFHaVFxQUFBQUFBQUFLRkJvZ0lBQUFBQUFJU0dQZEFGQUlDQUwrL3dIams3MXNrOXRGUGU4UVB5bXh2azU5S1M1dzUwNGFxTGFjbUl4R1VrYW1XT0dDOXJ6RFRaMHhmSkhEMVprakhRcFFPQWZsVEZmUTl0L1JCSDNjYmdScUlDd0lEeWp1eFI3dTBYNU94WUo2L2g4RUFYWjJqd1hQbVpKdm1aSm5uSDlzdlpzVjZadFkvS3JCMHRlL29pUmVhOFYyYmRwSUV1SlFEMG1TSFI5OURXRDBuVWJlcDJ0U0JSQVdCQWVJMUhsRjI3UXJrdEwwbnlCN280a09RMUhGWjIweXBsTjYxV1pOWVN4UlpmSjZPbWJxQ0xCUUFWUTk5RFcxK3RxTnZVN1dwRG9nSkEvL0ljWmRZK3F1ekdweVhYS1hyS2lDVmxUMXNnYThvWk1tdnFaQ1JIeWtpT2tCR0pEVkJocTVPZnk4aFBIWmVmT2lhdjZhamMzVy9LMmJsQmZpYlZjb1J5VzlZb1YvK3Fvdk9YS25iMkJ5U1Q3Z0xBSURZRSt4N2EraUdDdWszZHJsTDhpd0hvTjM2NlFjMHJmeWgzL3p0Rmo5dlRGeW82NzFKWkUyZEpKbXY4OWpVakVwTXhZcHcwWXB3c1NaSFR6NU04VCs2K0xjcStzVnJPanZYQmdhNmo3TG9uNVI2b1YyTHBiVExpdFFOYWJnRG9pYUhhOTlEV1Z6L3FOblc3bXBHb0FOQXZ2Q083MWZ6VTkrVTF0czZYdE1hZnB0aDVINVExL3JRQkxCa2tTYVlwYS9JY0pTYlBrYnQvcXpLdi9GcnVnWHBKa3J2dkhhVis4MDlLWFBGSm1hT21ESEJCQWFEcjZIdE9RbHRmTmFqYko2RnVWNTNxUzdFQkNCM3Z5RzZsVnR6ZDJwa2FwbUxuMzZ6azhpOE96YzQwNUt3SnB5dTUvSXVLblgrelpBVGRoTmR3T1BnM1BMSjdnRXNIQUYxRDM5TXgydnJCaTdyZE1lcDJkU0JSQWFCUCtla0dOVC8xZmZtNWpLUmd2bVR5cXM4b2V1WmxBMXd5ZENaNjVtVktYUFVaR2JHa3BHQk9hUE5UMzVlZmJoamdrZ0ZBeCtoN3VvNjJmbkNoYm5jZGRYdHdJMUVCb085NGpwcFgvckNROFRkaVNTV1gzeWxyOHR3QkxoaTZ5cDQ4VjhubGR4WTZlYS94c0pxZi9xSGtPWjI4RWdBR0NIMVB0OUhXRHhMVTdXNmpiZzllSkNvQTlKbk0ya2RiRjNneVRDVXUrN2pNa1JNR3RsRG9OblBrQk1VdiszaGgrS1M3N3gxbDFqNDJ3S1VDZ1BMb2UzcUd0ajc4cU5zOVE5MGVuRWhVQU9nVFh1T1JZS3Vzdk5pU204ajREMkwyNUxtS0xibXBjRCs3Y2FYOHBxTURXQ0lBS0VYZjB6dTA5ZUZGM2U0ZDZ2YmdRNklDUUovSXJsMVIyTS9iR244YWN5ZXJRUFRNeTFvWDZYSWRaVjViTWJBRkFvQ1QwUGYwSG0xOU9GRzNlNCs2UGJpUXFBQlFjZDZSUGNwdGVhbHdQM2JlQndld05LaWsyTGszRm03bnRxeVJkM1R2QUpZR0FGclI5MVFPYlgyNFVMY3JoN285ZUpDb0FGQnh1YmRma09STGt1enBDOWtxcTRwWUUwNlhQWDFoL3A2Zi83Y0dnSUZIMzFNNXRQWGhRdDJ1SE9yMjRFR2lBa0NGK1hKMnJDdmNpODY3ZEFETGdyNFFuWGRKNGJhemZaMWF2andCd01DaDc2azAydnF3b0c1WEduVjdjQ0JSQWFDaXZNTjc1RFcwYkp0VkkydmlyQUV1RVNyTm1qaTdkWnV2aGtQeWp1d1o0QklCR09yb2V5cVB0ajRjcU51VlI5MGVIRWhVQUtpb3RsbC9lOXA4eWFTWnFUcW1LWHZxL01MZDRHb0VBQXdjK3A0K1FGc2ZDdFR0UGtEZEhoU282UUFxeWoyMHMzRGJtbkpHWmM2NTV5MmxuLzJ4L0hSRDcwL21lNzB2ejZHZFNqOS92L3hzdXZqVXViU3lmL2l0dklaRFBUdnYvcTF5Nmw4dE9XOFl0ZjIzYmZ0dkRnQURvVS82SHRwNjJ2b1FvRzczRGVwMitOa0RYUUFBMWNVN2ZxQncyNnlwcThnNU0rc2VsNWtjSVNOZUs4bVhmRi95OGdrSHErdk5tSjl1VU9vMy82ekkvS1ZGOHhOOUo2UEduM3hlTmRkOVNlYm9LY0dEYms2eUl1WFAwM1JNdWMyL1Yyeng5VVdQRzRhbDdCdlB5R3M4clBqRmY5R3R6eWhKenA3Tnl2N2hNUTM3ODd1bGFMeUxIOHBYdzMyZmtJdzJlV2ZmVTgxTlg1ZFJPMXFOLy9tWjR1Znl6OWYrMVhjbHUvem42d3B6MktqQ2JlLzR3UjZmQndBcW9TLzZIdHA2MnZvd29HNVR0NGNxRWhVQUtzcHZiaDMxWUNSSDl2cDh6cmJYNU81OVc2NmszTlpYaXA2TG5QRitXUk5PVjNyMWZTV3ZxL25RTjJTT25GRDBXT2JsWDh2UE5RZERKMTBuU0hqWUVSbFdOTGlmVDNvNDIxOVg1cVZmS2pMbllrVVhYVmxhS01zSy9tOGF4WS9iRVVYbVhxVHMrdDhwdHZoNkdjbmgzZnFzaGhtY3QyWGVaTmRlWkVpbXJacWIvMTVtN1doSlVzTzl0MGwyTlBoY2ttcHUrbnJoYitFZDI2K21YMzVkc252WC9CdkpFWVhiZnZwRXI4NEZBTDFWNmI1SEVtMjlhT3ZEZ0xwTjNSNnFTRlFBcUNnLzF6cmNyMjBuMEtOek5SMVQrb1dmSzNMRyt4VTcrd1BLdlBKcmVjY1BLckgwNDVMblNwWXRkLzlXU2RLd1A3dExzbXc1dTk5VStwbC9MOG15NStwZlZlNmRsNVM0NmpNeWE4ZW8rY2wva3hHclVmeVNqd2FkcEtUYzFwZmw3Rmd2UDNWQ2tia1hLVEpyU1hGNW5FelFhYlprOW4xZnZwT1JNcWw4a3NNSXRyeHljOEhmSVczbVg1ZVZtUmplOWRFZlpuZWI1aDZzVnUxTE1qbzlxbDFGSFh3MjAvTVRBVUFGVkxUdm9hMHZvSzBmZU5UdERsNUMzYTVxSkNvQVZKYm5GbTRha1ZpdlR1VzdXZGxUejFSMHprWDVUak1qbVpia3VmSTlUOG8xU1VZK2V4K3ZrYXlJalB4UVE2UE5NRUZueDNxbG4vMnhZdWZmTEh2eUhQbTV0Q0pudkUvTnYvdSt6SkVURkgzUDFVSFJEKzFVN0QxWHk1NitLT2lNdlRicldYaGVNUHl3amNhZmZGNW0zU1I1Ui9lV2xEMjdZV1hSL2VUMVg1WTFkbnB3cW9iRGN2ZStGYnlIWVJiNldUZS82clN6N2JWMi95Ym0rTk9LaGl2Szl5WDVhdnJGVjFzZk0wekp5Y3AzYzVKaHF1bWhieFNmeEREbE85bGUvZnNZa1RaRE9qMm54K2NCZ0lxb1ZOOURXMTk4Q3RyNmdVZmRwbTRQVVNRcUFGUldQcEVnU1g0dTA2dE9KUFBxSTNLMnZhYmNPeThIV1hNL1NKODMvdnhMK2R0U1l0bnRuWjRuVi8rcTVPYVVmZlZoWlY3OGhZeG9URWE4Vm1idEdHVmVlMFRXcE5tU3BOaVNEN1ZPRi9FOE5UN3daY1V2dmxYMmxIbVNhYXJtbG0vSnNHeTUrK3ZWdk9wSHF2blFONExQWjBkbDJMR3ljeWpsKzBIWjh3a1ZTZktPN0ZiNitmK1dZZHVTek1MUVN6K1hsU1NsWC94NTZZZHdYZm01dEJMTFBsWGN3UnVHYXYvNkJ5V0hwNS85THhtUnVHby9jbzlrUjVUZHRGcEdMS25JekNVbHgvWkUyeXM4M2I5eUFnQVZWcW0raDdhKytLUFIxZzg4NmpaMWU0amlYd1ZBUlJtUnVQeE1reVRKVHgyWE1XSmNqOCtWdU9TajBxVWZrd3hEM3VIZGF2cjFQOGcrOVd6RnpyMUJadTBZeVhQazdIcWo3R3Q5M3l0aytLUHpMbFZrK2tLWm82YklxQjB0d3c3bVBQcTVqSEpiWHBRMS9qVEp0T1FlM0ZhWWorbnVmbE4rMDlHaWpMdFpPeWI0alBtNWwwWnl1SXhvVXBJdmQ4L2JzaWJPREw1UTVIbUg5Nmg1MWIyS3YvZlBDOGtRU2JLbkwxVHRYMyt2cE16cDMvOUV6aDlmMTdCYi8wL0pjN210THl2OXpIL0lpTlVVUGU0ZDJTMVowYUwzbFlLdHRvemFNWW8wQi9NdS9ZWkRjdXIvS0d2Y3FjRVhEaWNuYzlUa3NuKzdydkJUeHd1M2pXanZSczRBUUc5VnN1K2hyVzlGV3ovd3FOdlU3YUdLUkFXQWlqSVN0VzA2MUdOU0x6clVsazdMVHplcWVmVjlzaWJPa3Q5MFJFMFBmRlgybExtS0xsd21PVUgydnVFL1BsWDhXcmQxR0o4MS9sUTFQUGJ0c2tQN2tqZDhSWklVblh1eDBzL2RMejM3NDhKejlxbG5CMG1NZHZoTng1WGRzRkwydFBsS1BmNnZTaXo3VkxCUVowc1JEdTJVZC95QWpKcXVMWDdsTngyVjBmWXFRMXY1cmI2TWVIRUgzL1R3dDRMNXBxYlZPbGZUY2VRN0dmbUhkNmx0MFZUSkFBQUw4a2xFUVZUcHdmOVYxQUduSHZsbnlmZmtlMDZ3WW5ZUEZYWHc4ZTR0dGdVQWxWYlJ2dWNrdFBYS2w0bTJmaUJRdDZuYlF4V0pDZ0FWWlk0WUwrL1lma21TMTNSVVZpZkhkOFk5dEVQcHAzOGttWllTU3o4aEkxNmozTmFYbFhuaDUzS1A3bE5rOWdXcXVlVWZTOHR4VXFkcTJGRkZGOThrZTlxQ3dtTk5EM3haaGhXUjcyVGxIdG1qbWc5K3JXU25rSEphdmpBMFBmd3RSV1l1a1RYdUZKbkRSc25aOWxweEIvL3VkcGwxazJTT0dOKzF6M3BrajZ3Sk04dS9aMzZJNHNrcmFaODhYTkxaOVliU3ovMVUxdmhURkpsMWdUSXZQcURJN1BjcWNzYjdpNGRhOXBMWGVLUncyNnpnbHlZQTZJbEs5ejBTYmIxRVd4OEcxRzNxOWxCRm9nSkFSVmxqcHNuWnNWNVNNSDBpY3ZwNVBUNlhkMnlmVW8vY0xYUEVXQ1d2dXFPUWhZK2NmbDZoVTVWcHk2anR3cEM5azdmZ2FtRVl3WHpOZlZ1Q3VaaVM1SG5Lcm50Yzltbm50SGJPbmlkbjEwYmxOajhyWjllYmtxVGtsWitTTldtT0pNays1U3psM242K2FKdFRkOThXMlZQUDdOcG5iVGdrUDNWYzF0Z1paWjh2ZFBEUjFnN2VQYnhML3ZHRDhsTEg1QjNaSTNmdjIvSnpHVVVYWEs3b2dzc2x3NVExWnJveUwvMVNUUTk4UmVid3NUSkhUcENSSENIRGpzbys1YXdPUjR4MHhOMzladUcyTldaYWo4NEJBSlZTc2I2SHRyNEliZjNBbzI1VHQ0Y3FFaFVBS3NxZXZraVp0WTlLa3B5ZEc0S2RNMHl6azFlVlo0NmNxTVFWbjVRMTRYUTEvdVJ6K1VSQ0IzdFIrWjRTbDMxYzlxbG5sMzA2OCtJRHlyejRRT2tUYlhjSXFYOVZtVC84VnQ2SmQrVTdXY1hPdlRFNHRaTlcrcm1meWF5YnBOaDVOeXJ6OHE5a3R1blk3RlBPVW5iajAzSjJ2eWw3K2dMNXpTZmtIZHN2KzRKYnV2UlpuYTJ2Qk9lWnNhajhSOHVrSkN0U05JZlRUemNxL2RLRE1rZE1rRFh1Rk1VdStyRHM4YWZuaDA4R244a2NQazZKSzI2WGx6b21kKzliOGc3dmx0ZHdTRjQycGVqWkgraFMyVXJrdit3VVBuczdaUWFBL2xLcHZvZTJ2ZzNhK2xDZ2JsTzNoeW9TRlFBcXlodzlXV2J0YUhrTmgrVm5VbkwzYlpFMWVVNlB6MmRQblNkSk11eUlvZ3VXRmJZU1BablhjRmhORDN4WnNpUHRuaXR4NmNka24zWk80WDdEdmJjVlBkLzh1eC9JR2p0ZDBmZGNKWHZhQWhuUlJPRTVJNXBVOHZvdnlSdzJTdTZlelNYbnRzYWRLaU5lSTJmN0gyUlBYeUJuejJZWmtWaXdNRlVuL0d4SzJVMVB5NW8wVytid3NlVVB5alNWTEVCbFQ1NnJZWC82ejJxNDd4UEJObUhybmlnOFYzUFQxMlhXVFZMRGYzNnFhR3V6RnJWLzlkME8vMVlkY2ZlOUhYemhVTEF3VjI4V3N3S0FTcWhVMzBOYjM0cTJQaHlvMjlUdG9ZcEVCWUFLTTJSUFg2VHNwbFdTcE93YnE1WG9SYUtpOWJTbU1xODlvc3hyajNSeVhQdXpONXRYM3lldHZxL2Q1eFBMYnU5d2pZb081MFlhaHV3cDgrVHMyQ0Q1bnR4ZGI4aWFmRWFYdHJ4S1AvY3orZW1VWW91dmEvY1lyN2xCUnFLMjdQdkt0RlJ6NDljS0MxZzEvdGRuZ3FzV0N0Ym1TRnp6K2NJVUZ1LzRBYVVlL2xaaFdHZFBaTjk0cG5BN3VBclJ3U2dYQU9nWGxldDdhT3NEdFBWaFFkMm1iZzlOSkNvQVZGeGs5b1hLYmxvdHlaZXpZNzNjQS9VOW5rTllZQmlLbm5XTm9ndVdsWDNhYnp5aXBvZityc05UeEM2NHBXUXh6WTQwcjdwWGtka1h5SjR5cjB0RmpNeTZNT2pVWFZmT3JrMktMYm1wazFmNHlxeDVVTTYydFlvdVhOYnhEaU1ONzhxc2F5ZmpieGpCSHVodDkxWnZtYzVpbURMYVBOZXlOYXVNbm5YSzd2NnRoYm15a3FISTdBdDdkQjRBcUxRKzZYdkt2UTl0UGZvWmRadTZQUlNScUFCUWNlYW95WXJNV3FMY2xqV1NwTXpMdjFKeStSZDdkMUpma3BPVm4yNHMvM1IrQmV0MmViN00rRENadGFPRCswN3VwQU1NZVEySENpTXF2Qk1INVd4YksydkM2ZEpKaVFxL3pSQkU5OUJPR1pZZGRLUTFJMlhWakpTelk1MzhUSlBNNFdPRGxicDlYNzZiSzFxc3lVODNLdjNjVCtWc1g2Zkl6Q1dLblhQRFNaOG5KVCtia3A5cGt2UEgxK1UxSEpZOTgveDIvelpOdi9ocTZZT1M1UHRxZXVnYkhmOXR1aUh6eXE4S3R5T3p6cGRaTjZsaTV3YUEzcWgwMzBOYkg2Q3RIM2pVYmVyMlVFU2lBa0NmaUo2OVhMbjZWeVhYa1h1Z1h0bE5xeFE5ODdLZW45QjNsZDJ3VXRrTkt6czlyaXpQS2R4MEQyeFQrcm1mQmp0KzVMZkpzaWJOVnZPVC8xYjBFck4ydENJelcxZlhkZzl1ay9QSDErWHVlMXV5SXpMc21Kb2YrM2J3NUVtWmZTT2FVUE5UMzh1WHlaZnZaZ3RiY09YZWZGYVp0WS9JVHpjcHV1Q0tZTUhPazE3dk5SNVc2dGZmYkQxZllyaWljeTVxOXpQWC9NbTNDa21ZaG50dmE1M1A2VG5CUE0rV0JNeXgvV3I2NWRlRGhVbU43aTNHbGQyMFN1NkJiY0VkSzZMWTR1WGRlajBBOUxWSzlEMjA5YlQxWVVUZHBtNFBOU1FxQVBRSmM5Z29SZWN2VlhiZGs1S2t6RXNQeWF5YkpIdnkzQjZkejNjY3hSWmYxL2xpbXE1VDl2bm93bVdGeFpLc01kTVVPZTBjV1pQbnlrZ01seVFsci9tYy9HeGFrbGQ0aldISGkxYldObXZxbE52eWdxelIwNVM0L0c4azA5S3dqL3pmYm44V2M4dzBHWWtSaWwvOEVkblRGNVE5eGhvOVZkRjVsMGlSbUt6UlUyVk5QVk5HSkY1Nm9POHBNbk5KMFhESjZJTExDOGRHem5oL1lWdFhLZmppRVpsMWZyQnF1TlgxRHQ3WnMxbVpseDVxZlkvNVMyWFUxSFg1OVFEUUh5clI5OURXMDlhSEVYVTdRTjBlT2d6ZjkvMkJMZ1NBY1BuQ0hiZnI4aXV2MWhWWFhkTzdFM21PVW85L1IrNitkeVJKUml5cDVQSTdPMXl3c2wxdXJtaTdxbEora0tRdzdSN1BXMFI1M3JIOVNxMjRxN0JDdGpWeHBwSlhmN1pMQzJ3QlFGZUZzdThaUW1qcit3NTFlMkJSdDhQTE1Oci8wdDc5VFhnQm9LdE1XNG1sdDhrY0Znemw4ek1wcFZiY1ZYWmJyRTVaa1U2RytCbjVZMGhTVkpLelozTlI1MjdXamxaaTZXMTA3Z0RDcTVKOXp4QkJXejlJVUxlN2pibzllSkdvQU5DbmpIaXRFc3MrV1JqUzUyZFNTajF4VDJHYkxZUlhkdE1xTlQ5eFQ2RnpOeUl4SmE3NHBJeDRtZTNGQUNCRTZIdTZqclorY0tGdWR4MTFlM0FqVVFHZ3o1bWpwaWk1L0l1Rkt3RHlQV1hXUEtqVWlydmxIcWdmMk1LaGhMdC9xMUlyN2xKbXpZUEJZbFVLcmtBa2w5OHBjOVNVQVM0ZEFIUU5mVS9IYU9zSEwrcDJ4NmpiMVlFeEx3RDZoVGxxaXBJM2ZFbk5LMzhvZDM4d3Q5STlVSy9VaXJ0bFQxK282THhMWkUyY1hiUjRKZnFSNThuZDk3YXlienpUWm4veGdEVnhwaEpMYitNS0JJQkJoNzduSkxUMVZZTzZmUkxxZHRVaFVRR2czeGp4V2lXdithd3lheDlWZHVQVGhSMDZuQjNyNWV4WUx5T1dsRDExdnF3cFo4Z2NOa3BHY2tUd1g3bFZvdEZqZmk0dFAzVmNmdXE0dk1ZamNuZS9LV2ZYeHNMUXlBTExWblQrNVlxZGZTMXpPUUVNV2tPMTc2R3RyMzdVYmVwMk5XUFhEd0Fsdm5ESDdaS2t5NjhzdnhWb0pjVGN0S2FlZUV0am0zWkpvaGtLRjBQdjFrelZydUZ6bExHNjltV20xeXVaQXhqeTZIdjZXL2ZiZXNNd2ROYmljelY2ekpnK0xsdDFvVzczTityMllOSFJyaCtrbGdDMGErV1RqL2Y1ZTR5UG0xcFk1MnZ1Y0U4akluMytkdWpBc2F5aHR4b01yVHRxNm1CNnI2UzlYWDR0aVFvQWxVTGYwN2Q2MDlaTDBzaTZPbjdNOVJCMXUyOVJ0NnNMSXlvQWhJUXY3OGdlT2R2WHlUMjBVOTd4Zy9MVEorUm5NNUxuREhUaHFvdHB5NGpHWk1TSHl4d3hUdGFZYWJKbkxKSTVhcklrdG5jRk1KUlVjZDlEV3ovRVViY1JmaDJOcUNCUkFRQUFBQUFBK2xWSGlZb2hzZ3dzQUFBQUFBQVlERWhVQUFBQUFBQ0EwQ0JSQVFBQUFBQUFRb05FQlFBQUFBQUFDQTBTRlFBQUFBQUFJRFJJVkFBQUFBQUFnTkFnVVFFQUFBQUFBRUtEUkFVQUFBQUFBQWdORWhVQUFBQUFBQ0EwU0ZRQUFBQUFBSURRSUZFQkFBQUFBQUJDZzBRRkFBQUFBQUFJRFJJVkFBQUFBQUFnTkVoVUFBQUFBQUNBMENCUkFRQUFBQUFBUW9ORUJRQUFBQUFBQ0EwU0ZRQUFBQUFBSURSSVZBQUFBQUFBZ05BZ1VRRUFBQUFBQUVLRFJBVUFBQUFBQUFnTkVoVUFBQUFBQUNBMFNGUUFBQUFBQUlEUUlGRUJBQUFBQUFCQ2cwUUZBQUFBQUFBSURSSVZBQUFBQUFBZ05FaFVBQUFBQUFDQTBDQlJBUUFBQUFBQVFvTkVCUUFBQUFBQUNBMFNGUUFBQUFBQUlEUklWQUFBQUFBQWdOQWdVUUVBQUFBQUFFS0RSQVVBQUFBQUFBZ05FaFVBQUFBQUFDQTBTRlFBQUFBQUFJRFFJRkVCQUFBQUFBQkNnMFFGQUFBQUFBQUlEUklWQUFBQUFBQWdORWhVQUFBQUFBQ0EwQ0JSQVFBQUFBQUFRb05FQlFBQUFBQUFDQTBTRlFBQUFBQUFJRFJJVkFBQUFBQUFnTkFnVVFFQUFBQUFBQUFBQUFBQUFBQUFBQUFBQUJCYS94Lzg0YUVpQUthSWFnQUFBQUJKUlU1RXJrSmdnZz09IiwKCSJUaGVtZSIgOiAiIiwKCSJUeXBlIiA6ICJtaW5kIiwKCSJWZXJzaW9uIiA6ICIxNCIKfQo="/>
    </extobj>
    <extobj name="C9F754DE-2CAD-44b6-B708-469DEB6407EB-9">
      <extobjdata type="C9F754DE-2CAD-44b6-B708-469DEB6407EB" data="ewoJIkZpbGVJZCIgOiAiMTU1NzE1OTExNTk1IiwKCSJHcm91cElkIiA6ICIyNjY1ODY2OTIiLAoJIkltYWdlIiA6ICJpVkJPUncwS0dnb0FBQUFOU1VoRVVnQUFCZXdBQUFJM0NBWUFBQURwNGh1VEFBQUFDWEJJV1hNQUFBc1RBQUFMRXdFQW1wd1lBQUFnQUVsRVFWUjRuT3pkZVhnYzFabnY4VjlWZFhWcnRXUmJzdVI5MzNkc3ZBUnNZNGhad3hJZ0lUc0prNFFRa2trbWtBbkp6WjBza3lGekoyU0haSmd3Q2NsQVFoTEFoR1V3bUJpd3NiSHh2dSs3TFV1V2JNbVNyS1c3cStyK1VlcVdXbXBaRXNoV1MvNStub2ZIZG5kVjZUVHFzOVJiNTd6SDhEelBFd0FBQUFBQUFBQUFPQzhNd3pEYWM1eDV2Z3NDQUFBQUFBQUFBQURhUnN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FT2pxQWdBQUFBQWRWZU9FOWJkamEvWE9xWDBxcnF0UW5SUHA2aUxoUEV1emJCV201V3BXMzFHNmVkQ2x5ckNDWFYwa0FBQUFvTk1abnVkNVhWMElBQUFBb0wwMlZ4eldJM3RlVVdsOVpWY1hCVjBrUDlSTDk0NjVSbE56aDNaMVVRQUFBSUIyTVF6RGFOZHhCT3dCQUFEUVhXeXVPS3p2YnYxclZ4Y0RLZUo3a3orc0tibER1cm9ZQUFBQVFKdmFHN0FuaHowQUFBQzZoUm9uckVmMnZOTFZ4VUFLZVhqUEV0VTQ0YTR1QmdBQUFOQnBDTmdEQUFDZ1cvamJzYldrd1VHQzB2cEsvZTNZMnE0dUJnQUFBTkJwQ05nREFBQ2dXM2puMUw2dUxnSlNFTjhMQUFBQTlDUUU3QUVBQU5BdEZOZFZkSFVSa0lMNFhnQUFBS0FuSVdBUEFBQ0FicUhPaVhSMUVaQ0MrRjRBQUFDZ0p5RmdEd0FBQUFBQUFBQkFDaUJnRHdBQUFBQUFBQUJBQ2lCZ0R3QUFBQUFBQUFCQUNpQmdEd0FBQUFBQUFBQkFDaUJnRHdBQUFBQUFBQUJBQ2lCZ0R3QUFBQUFBQUFCQUNpQmdEd0FBQUFBQUFBQkFDaUJnRHdBQUFBQUFBQUJBQ2lCZ0R3QUFBQUFBQUFCQUNpQmdEd0FBQUFBQUFBQkFDaUJnRHdBQUFBQUFBQUJBQ2lCZ0R3QUFBTHhIQldrNXVqeC9uSHJaNlYxZEZBQUFBQURkR0FGN0FBQUFYSFQrY3RrLzZkN1IxN1I0dlNBdFJ3TXorclQ0cjVlZGNjN3JqYzd1ci92R2ZVQjVvZXlrNytmWUdUSTZvZHpaZHJxK1BmRlcvV2o2SnpybGVwSVVOQU82Yy9nQ1hkTi9haWRkc2FVSk9ZUDBoem4zNnZMOGNicTIvelQ5OC9pYlpIVGFKd0FBQUFCNmprQlhGd0FBQUFDNDBGeTVjankzeGV2Zm12QkJEY25NYS9INm40K3MwbE9IVjdWNnZhanIrSDgyWEhOY3J3SDY4SkM1K3RkdHo4cVRwNXNIemRTa25NSDY4YTRYVmV0RWxHMm5KWndmZHFJcXJhOXNzOXhWa1ZyMURXVnJXR2ErcHVRTzFlYUt3MjJlMDVhTVFFanZMNXdzUTRiZU9iVlA1ZUd6Ny9tYXpibWVxMnc3WFRYUmVybWVxN2w1WTNUcjRGbDY1dWlhVHY5WkFBQUFRSGRHd0I0QUFBQVhIY2ROSHJEM0pEbWVxOXZmK2tuOHRjWHo3bGVrSVNEZkdrOWVpOWVtOVI2dTl4ZE8wdExpclpxWU0xaDlRdGs2SFQ2ckR3K1pvOXNIejBrNDlwVVRtL1dmKzVaS2trekRVUC8wM3EzK3JDMFZoelVzTTErTENxZW9MRnpWNnVjcnJxczRaNWxqS3NKbjlZZUR5L1hGMFZmckM2T3UxZzkzTEc3WGVTT3pDbFR2UmhNK3V5VlRVYzlSVVcxNVluazgvNWlJNTJoRDJVRXRPYkZKbHNGaVh3QUFBS0E1QXZZQUFBQzQ2TGp5NUhvdGcreHBscTJ6MGZvV3I3YzgwaGMwQXduQmZFT1NiVnJhVlZta2xhVzdkUFBBUzdXeWRMZEdaaFhvRHdlWEsrSkdGWGFqa3FRUHJuaElvN0lMOWFOcG45Q1dpaU1KMTN4NHhsMXRmb2JMOHNmcXN2eXhTZDhycVR1akw2ejlUWnZYaUhtdGVLdXVHekJOcy9xTzFKVUZrN1NzWk5zNWo3Y01VdzlOLzJUUzl6YVdIOUxEZTVZb3g4NlE0N2x5NUNxL0lWVlF2NUNmY3VqRm9nMHlaV2hFVm9HS2FrK3J6b20wdTZ3QUFBQkFUMGJBSGdBQUFCZUZoZjBtS2ordGw2S2VLOXUwTkNxN1FCOGFNa2RwcHEybmo2NVIySTJxZHpCVEI2cFB0dXQ2bG1IcXo1ZDlOZUcxbjEzeWFXMnBPS0x2YlAyTC9uQnd1UnpQMVlTY3dmTGt4WVBnVHBNSEJTT3pDdVJKMm43bWFQeTFlc2NQNkIrdlBhMHZyZnR0aHovbjRubjNLK3FkZTBWQWM1NDhQWEZ3aGI0OTZUYU55aXBvTTJEdmVLNCsvdll2VmU5RU5MUFBDRDB3NFJaOWRjUGpLcW90VjhDd2ROMkE2ZnJrc0hrdHp2dlNtSmI3Qm54OTR4UGFWMTNjb2ZJQ0FBQUFQUlVCZXdBQUFGd1U1dVNOMXVUY0lYSThWMEhUMXNpc0FnM095RlBJQ3VpRjQrczF0ZmRRQmMyQTFwOCtrSENlSjA5VGM0ZXFLbElqUTRaMlZSYnBTRTJaWE0vVEh3NHVWNDFUcjZFWmVicHV3SFQ5NWNqYk9sSlRwajdCTEdVR1FvcDRqdWJramRLK3FtTDFTOHVSVzV1WWhtZDBkcUdPbmkzVG1VaE4vTFdBbVpncXhwQ2hPWG1qdGJwc2IwTDZtZHNIejlHZ2pENTY4ZmlHRmdIdmQ1TnVaa1A1UWQyLzhRL3RmbUJSMDJ3bGdpY3A0anFLeU5FTHg5ZnJwZU1iRlBVY3VaNm5rVmtGK3RIMFQrajcyNTdSeHZLRGt2elVQN1lSVU1TTGRyaXNBQUFBUUU5RndCNEFBQUFYaFIvdWVDNys5ei9NdVZkdm50eXAvejZ3VEpMVUo1aWx6NDI4U3RYUk9yMVN2RG5odkxXbjltdDY3MkdhbkR0RWhxUWZiSDlXUjJySzVNblQ0bVB2U0pKbTl4Mmw2d1pNMThxeTNUcHl0a3kzRExwVWR3NWZrSENkSDAvL3BMNng2Y21FMTBabjk5ZTJpcU1KcnhreTlEK0hWcWdxVWl0SnVySmdrcjQwNWhvZHFENnAzeDVZcHUxbmprbVNzdTEwTGVnM1FTdEtkeVdjLzIvYkZ5dnN0a3d4WTV1V2VnZXpkTEx1VFB5MXYxejJWZFU1RVgxcTlTT1NsRFJZUHpkdmpONDV0UzlwenYvV1JOeW9DdEp5VkZwZm1UUy92eVM1bnFmc1lKcks2cFBuNFFjQUFBQXVSZ1RzQVFBQWNORWJtTkZIanVmcWwzdGVqZ2ZLWTVvRyt0dnJwYUlOZXFsb296SURJZjF1OWozNjFPcEhWT2VFNVhpdUp1VU9rU1JsV0VFTnp1aXJQeDllbFhCdTJJM3EyYU5yNHYvK2U4bFduWTNXNmRNanJ0QVBwbnhFcThwMjYrRTlyOGhvZUwvNUJxL3JUdTlQV3FiaG1mMzAvNlo5WERzcmordGJtLzhrU1lwNHlUZmZqWWs5ZUhqbTZCbzljV2hGd250cGxwMGtmMzlBcnVjcU81Q21uMTN5YWIxeGNyc2UzZmRhL0ppUTFYajdjZjJBNmZyNHNIbjZ5YTRYVzZ4cUFBQUFBQzVXQk93QkFBQncwYklNVXhOeUJ1bEViYm1XRkcxU24yQzJGaFZPVVd2YnpMNWVzdU9jK2VGNzI1a2FWemhBcnhadjhhK3ZORW4ralBPbXdXMUpHcGxkS0VPR0RwOHRTM3F0ejQyOFNwNDgvZVhJMjFwOWFxODJsQi9VeDRkZHJsdzdVN1ZPV0NITGxpU2RhdWNNOVlFWmZTUkorNm9hMCtlNG5pdW4xUzExcFZkUGJOYjFBNmJyMXNHenRQNzBBZTJzUEI1Lzd6dVRidGU0WGdQai8vN1pKWitXNU0vd1gzZDZ2MTRzV3EvYkI4L1Jyc29pSGE4NUxVbTZvdDlFclM3YnF4bDlSdWl1RVF0MXNQcWs5bGFkYUZmNUFRQUFnSXNCQVhzQUFBQmNWQXhKaG1Gb1Z0K1JtdDl2dkNUcFJ6dWYxeWVIenovbmVhWDFsVnBhdkxYRjY1Wmhha2htbmlUcE81TnYxLzdxRWxWRXpxcDNNRXZaQVQ5Z1B6OS92RXpEVkVsZFJmeTgzWlZGS3FvdDEyMURadXNYdTE5T3VLWnRCcFFWU05POGZ1TzBvTjhFUFhGb2hWNDlzVm0vTy9CR2ZHWjlMenRkbFpGYWhkMzI1WUFma1ZrZ1NkclRKRUR1ZWEwSDZ5V3B4Z25ya2IydjZMdVRQcVN2akwxZVg5M3d1T29jUDkzT3IvYStLdE13TkRGbnNENDM4aXI5Y01kaWxkVlg2V1JkcFNUcDZTTnJsRzRGdGY3MEFYMTR5RnhKZnVxZ1R3Ky9RdGNQbUs1dEZVZjE3enVmaTE4UEFBQUFBQUY3QUFBQVhBUkNwcTE1L2NacFhLOEJtdDU3dUxJQ2FiSk5TMnZLOW1sVjJXNXRPM05VdDY3NHNmNW43cGUwdEhpTGZuL3d6Zmk1K2FGZWVuVFc1N1d5ZEhmQ05YUHRETjAwYUtZVzlKdWdQc0VzU2RJZkQ2M1U0bVB2NkpzVGJ0R01QaVBpeDk0eittcEowdXNsMjNXczFwOXRIbmFqZXZMUUN0MC8vaWE5ZEh5RDlsZVh4SStQdUZIOWRQZExldjc0T3QwNzVocDlZZFFpblkzVzY2M1NYZkg1OEgyRFdRa1BBTm95TXRzUDJEZWRZZDhlbThzUDY2M1NYYm84ZjV6dUhMNGdudUxtYU0wcFNWSmhXcTRrcWJqdWpJNDBXUzFRNzBiMDJQNWxHcGxWb0JzR1hDSkpPbFp6U2pjUG1xblhpcmZxUC9jdDdWQmVmQUFBQU9CaVlIWjFBUUFBQUlEekxleEdkT09BR1ZyUWI0SzJWQnhSblJQUjBoTmI5ZFBkTDJuTnFYMlNKRStldHA4NXF0bDlSOGRuc1V2U3RmMm55dk04TFRteHFjVjFieG80MDc5V1F3cWNkMDc3bTdNK3RPc0ZmWGpsVC9WZisxNVRXWDJWYm4vcko3cGo1Yy8wWC90ZlN6aC85YW05T2gydTFuVURwc2RmRzVqZVIvbWhYdW9kek5TcGNMVWUzTDVZang5OFE5dk9IRlZ1TURQKzM0RDBQanBWWDUzd1dtNHdVMzFEMmVxZm5xdWcyVGczSjJnR05DcXJVSldSV2hWM0lNZ2Y4L2lCTnhSMm8xcFVPRVg5MDNQYmZWNUdJS1Q3eHQybzhuQzFKT25abysrb3pvbm9WTGlLWUQwQUFBQ1FCRFBzQVFBQTBPTjVraDQvK0lhTzFweFNXWDJWWnN5NU4rbHhLMHAzNmI1eEg5QzAzc08xc2Z5ZzhrTzlkUDJBUzdTMGVJdEs2czRrSEZzUnFkR0QyeGRyYzhWaHpld3pvaUgzdlMrVzVtVmtkcUg2aHJJMHUrOW9yU3BMbktFdlNhN25hVnZGRVUzTEhScC83ZUdaZHlVdDI2ZUhYOUhpdFRsNW96VW5iM1RTNDcreDZjbDQrcHZ4dlFiS05pMXRMQzlLZW14YlRvV3I5ZmlCTjdTNzZvUk8xTFl2NEc4YWhyNDY5bnBsQklMNjFkNVg5TTBKSDFSRnBFWi9PZksyUGpsOG52WldGYlBaTEFBQUFOQU1BWHNBQUFCY0ZEYVdIMnJ6bUxmTDl1aGszUm5kT1h5QmRsY2UxLzNqYjFURWplckp3MjhsUFg1RCtjRldyMlVacG1iMEhxR3owWHA5ZGV6MU9oT3AwZll6UjFzY1YrZEUxQ2VVTFVQK2c0VmY3bG1pc0J1VjQ3bHlrOHhDTjJUb3JwRUwxY3RPMXk5Mkw1SFRaQk5jUTRaTXcxVFF0RlRjNUFIRHJMNmpKRWs3SzQrMStmK2dOUzhuV1dIUVZJWVYwdFdGVXpRc3E1OStzKzgxM1RQcWFzM29QVUxmM2ZaWDFVYkQ4ZU9lUDc1T2wrZVAwLzNqYnRULzNmSm43YXZ1V0lvZUFBQUFvQ2NqWUE4QUFBQTBjRHhYang5OFUvODgvaVk5TXZNZmxCUE0xSVBiRjZzcVV0dmhhODNMSDZmY1lJYSt2ZVhQK3VqUXkvVE5DYmZvZ2MxL2pML2Z1eUd0emV5K28zUzZ2aXFlbTM1WnliWldyMmxJK3N5SWhjb1A5ZEx2RDc2cGcyZExOTHZ2YUwxVXRFRVIxMm4xdkUzbGgyUVpwamExNDZGRlV4OGNORXU3cTRxMDg4d3hKZHVlTnRmTzBKU0cxUUVQVHYySVR0WlZhbFhaYm4xNTdIVmEyRytpL3VmZ2NtMnRPS0pSV1lYeGN4elAxWTkzdmFBZlRmK2t2alA1ZGoyNGZiRjJWaDd2VUxrQUFBQ0Fub29jOWdBQUFFQVR4MnBPcVRwYXA5eGdwazZIcTNXOFlaUFlqc2l4TTNUbjhBWGFYMTJpN1dlTzZtZTdYNUpwR0xxMi85VDRNYmwycG40dzVRNWwyK2w2dk1rbXQ2MFprcEduNzAzK3NHNGNPRVBMU3JicGI4Zlc2aDlHWEtrN2h5L1F3elB1MHVYNTR4Snk3emUxOXZSKy9lZStwVHAwdHJSRG4rUHkvSEg2dHlrZlVVRmF5N3oxMzU1NHEzNDc1eDR0S3B5c1pTWGI5TzB0ZjlZWDF2NUdpNCt0bFcxWVdsVzJXODhlZXlmcGRZdHF5L1dUWFM4cTNRcnEzdEhYS0N1UTFxRnlBUUFBQUQwVk0rd0JBQUJ3VWJFTVUwR3I1VEE0MTg3UWpRTm42TWFCTXhWMm8zcXBhSU91TEppa1g4NzRqRmFYN2RXYVUzdTFxN0pJcGZXVjhYTXlBeUVaTWpTbTF3QkprdWQ1Q2hpVy9tbmNEY29OWnVybmUxNldKSlhWVittN1cvK3F2VlVuOU1IQnN5VkpCOCtlMUdQN2wybnQ2ZjA2MlN3L2Zrekl0RFdqejNCZFdUQkpsL1FaSWRkejljZkRiK25wSTZ2bFNmcmhqdWMwUDMrODdoajZQdDAzN2dPNmVlQk0vZmJBNisyZXNlNUp5ZzZrcVc4d1M2Y2FOb2FOR1pUUlYwTXo4MVJhWDVsMG85cXRaNDdvME5sU1BYOThuU3FickVDb2l0VHFKN3RlVktESnByYzV3WXdtUDlHMy92UUIvWERIYzlwVGRVTFYwYnAybFJjQUFBRG82UWpZQXdBQTRLS1FhMmZvTzVNL3BBd3JxSkJwNjZ6akI0bXY3VDlObCtlUDAvaGVBMlVhaGxhWDdkVmpCNWJwVkgyVm5qbTZScmNObnExRmhWTjBXZjVZU1ZKMXRFNWYyL0FIbGRaWGFsUldvYjQ3K1VPU3BQTHdXWjJvcmRDdGcyZHBhdTVRdlg1eWUwSUttdGdHc0xGWjhJYWtsNG8ydENqbjhNeCt1aXgvck1aazk5ZTRoczFpSGMvVnl0SmRldXJJS2gydmFaeng3M2l1WGorNVhjdExkK3FHQWROMXg1RDM2Y0dwSDlYeWt6djFpejB2eTBtU0E3K3BZelduTkNGbmtCNmIvWVZXajFsK2NtZlMxLzkyYkYycjUzaVNJbTVVa3ZUZFNSL1MxTjVENWNsckVmaG4wMWtBQUFBZ0VRRjdBQUFBWEJRcUlqVXlEVU1SMTlIckpkdTE1TVJtU2RLSnVuS042elZBYTA3dDFYUEgxc1lENjVJZmhIOXMvekw5NmZCS1haWTNWclB6UnV0QWRVbDhsdjIyTTBlMS9PUk9GZGRWYUZuSk5rVTlSMzg1OHJiMlZoVzN1c0ZybW1WTGtvS21yWG8zMHVMOXd6V2x1alZ0bHNibkROVDJpbU42KzlRZXZWMjJWNVdSbWxZL20rTzVldjc0ZWkwL3VWUDNqTDQ2dm1sdFczNjE5MVhkT0hDRzBxMWcwdmZMNml2MTlOSFZiVjduWEo0K3Vsb242eXYxeHNudE9sSGJjcVkrQUFBQWdFYUc1M25KOW84Q0FBQUFVc29IVnp4MDNxNmRHUWpwYkxUK3ZGMi9xVEhaL1RVOHE1K1dsV3lQejBKdkx0MEt5cE9uT3FkbFFMODlMTU5zVjhDK3AxZzg3LzZ1TGdJQUFBQndUb1podExibFZBSm0yQU1BQU9DaWQ2R0M5WktmR3FmcExQNWthcDN3ZS9vWkYxT3dIZ0FBQU9oSnpLNHVBQUFBQUFBQUFBQUFJR0FQQUFBQUFBQUFBRUJLSUdBUEFBQUFBQUFBQUVBS0lHQVBBQUFBQUFBQUFFQUtJR0FQQUFBQUFBQUFBRUFLSUdBUEFBQ0FiaUhOc3J1NkNFaEJmQzhBQUFEUWt4Q3dCd0FBUUxkUW1KYmIxVVZBQ3VKN0FRQUFnSjZFZ0QwQUFBQzZoVmw5UjNWMUVaQ0MrRjRBQUFDZ0p5RmdEd0FBZ0c3aDVrR1hLai9VcTZ1TGdSU1NIK3FsV3daZDJ0WEZBQUFBQURvTkFYc0FBQUIwQ3hsV1VQZU91YWFyaTRFVThxVXgxeXJkQ25aMU1RQUFBSUJPWTNpZTUzVjFJUUFBQUlEMjJseHhXSS9zZVVXbDlaVmRYUlIwa2Z4UUwzMXB6TFdha2p1a3E0c0NBQUFBdEl0aEdFYTdqaU5nRHdBQWdPNm14Z25yYjhmVzZwMVQrMVJjVjZFNko5TFZSY0o1bG1iWktrekwxYXkrbzNUem9FdVZ3Y3g2QUFBQWRDTUU3QUVBQUlBZTZ1dGYrWk1DQVZNLy9QRWRYVjBVQUFBQUFPM1Ezb0E5T2V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odWQ1WGxjWEFyNnZmK1ZQWFYwRUFBQUFBQUFBb050YWRPMGtYWDNkNUs0dUJ0Q0NZUmhHZTQ0TG5PK0NvT01XWFR1cHE0c0FBTGdJTEYyeVRaSTBZbFMvTGk0SmdJNDZjcWhNZGpDZ3REUzdxNHR5M3BTZlBxdmVmVExWdTA5bVZ4Y0ZRRHNkMkhkU0V2ZTBBTHBPN0I0SDZNNEkyS2NZbmdJQ0FDNlVwVXUyMGU4QVNGbGYvOHFmTkhQV2NOb29vQnQ1OWVXdFdycGtHL1VXUUpjaFlJK2VnQno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NUHpQSytyQy9GZWVaSjJscmhhZTh6UjNqSlg1YldlNnFOZFhhcUxTeWdnOVU0M05EclAxS1dETEkwdk1HVjBkYUVBUVBRUmFCdDlHTG9TYlJUYVFodlZ2VkhIZXg3cUpGSUJiUXZhUWx1Vm1nekRhTmV2b2RzSDdFdXFQRDIrUHFLOVpXNVhGd1ZOak00ejlla1p0Z3F5YVE0QWRCMzZDTHdiOUdHNFVHaWo4RzdRUm5VZjFQR0xBM1VTRnhwdEM5NE4ycXJVY0ZFRTdQZVd1ZnJseXJCcUlsMWRFaVNUWVV0ZnZpeW8wWGxrWGdKdzRkRkg0TDJnRDhQNVJodUY5NEkyS3ZWUnh5OHUxRWxjS0xRdGVDOW9xN3BlZXdQMjNmWTNWRkxsMFVpbHVKcUk5TXVWWVpWVWRkdG5RZ0M2S2ZvSXZGZjBZVGlmYUtQd1h0RkdwVGJxK01XSE9va0xnYllGN3hWdFZmZlJMUVAybnFUSDEwZG9wTHFCbW9qL3U2SXBBSENoMEVlZ3M5Q0g0WHlnalVKbm9ZMUtUZFR4aXhkMUV1Y1RiUXM2QzIxVjk5QXRBL1k3UzF4eWRYVWplOHRjN1N6aDl3WGd3cUNQUUdlaUQwTm5vNDFDWjZLTlNqM1U4WXNiZFJMbkMyMExPaE50VmVycmxnSDd0Y2Vjcmk0Q09tZ2R2ek1BRndoOUJEb2JmUmc2RTIwVU9odHRWR3Foam9NNmlmT0J0Z1dkamJZcXRYWExnRDFQRmJ1ZlBmek9BRndnOUJIb2JQUmg2RXkwVWVoc3RGR3BoVG9PNmlUT0I5b1dkRGJhcXRUV0xRUDI1YlZrV3VwdStKMEJ1RkJvYjlEWitFNmhNL0Y5UW1mak81VmErSDJBN3dET0I3NVg2R3g4cDFKYnR3elkxMGU3dWdUb0tINW5BQzRVMmh0ME5yNVQ2RXg4bjlEWitFNmxGbjRmNER1QTg0SHZGVG9iMzZuVTFpMEQ5Z0FBQUFBQUFBQUE5RFFFN0FFQUFBQUFBQUFBU0FFRTdBRUFBQUFBQUFBQVNBRUU3QUVBQUFBQUFBQUFTQUVFN0FFQUFBQUFBQUFBU0FFRTdMc1oyK3JxRWdBQUxoYm5zODhKV3RMZ1hGT204ZDZ2VlpqZENSY0JrRlFvSU0wWVpIVzRycHFHMUMvTFVGYnczQ2NPelgxdnR5T0JUcnliWVp3TmRNeFZveXoxU3VzK2ZUQjFIT2plY3RLTWk2SWVYd3lmRVcwTGRIVUJVczNuWnRuS3p6TDA0K1ZoMVVmYmYxNnlZRUYxdlZRZDloSmV1MlZpUU5lT0RlZ2YvMWFuc05QeDhuMXJZVkM5TXd3OXVDeXNrOVZlMnljMGNkVW9TN2RNdER0MHpuUGJJL3I3dm5kUlVBRG9nVkt0ajhnTUdqcmI1Qm9CVS9ycTVVR3RPdXhvMVdGSGhpSGROaW1nRlFjZGxYU3d6NURlZlo5akdsS0diYlQ0ZkUwVlpwdjZsL2NIZGMvaU9ybnZvWnY1NGx4YjB3ZGErdTZyOVRwZTJmSFBDSFJIeVc3a0hGY2FrbXNxN0hoeVc2a0twaUhacHFIaWFyZmRiZGowQVpZK084dldFeHVsTi9hM3Y3S21CYVFIcnczcGhSMVIvVzFIOGg5MjY2U0FyaDhYMEUrV2g3WGpwTnZ1YThldS83blpRWjJ1OGZUa3hraUh6bTBONDJ6MFZPZHJISExIVkZzSFRvZFZXZWRmNTlGYjAyUzE0eUhhbC85V3A5b2sxVFpWeHpWQVQzVHJwSUN1R2hYUTExNnNhekVtdUh5WXBma2pMUDMzMm9oS3F0cXVLL09HV3hxWGIrcjVuZEVXeDE4eHd0TEhwdHY2K2t2MU9sUFg5clVldlRWTlc0dGRQYndxM09LOVJhTXRYVE0yb0lmZURHdDNhZnZHRGNQN21DcXA5bFRUcEcxcDcyU2ZaTzJrUkZ1RkM0T0FmVE1GMllhRzlUWVY3ZGc5Zzc2N0tOUmlocy9UVzZOYXNqdXg1WXU2Zm1WK044RjZTWXE0VWxiUVVIVjl4eXV0SnluZGxqNzdkRjI3am4vczlyUldiL2dBNEdLVWFuM0VENjRKYXNzSlY3OWI1OS8xRm1ZYkd0ZlAxTDVUZmdGejB3eTliNmlsR1FNdFBmaDZXRlVkN0R2ZVRaOWpHTkwzcnc2cG90YlRROHZEQ3BqU29KeVdRY1RjZFAvUHZFeERudGQ0cm0wYUtqM3JKdHpJbTBick0wMDJGYm02WktDbHEwWUg5T2ZOa1lSekxOT1FaYWhkTndkQWQvTHd6UzJEWXZlOVdLOEhGZ2JqZFMwcmFLZ21rdmgzZVpKdEdmcjNOOEk2WE43WWtDVUxzc1VDYWd0SFdpcXQ5clNuMUcxeGcyc1pVaWhnNk1EcGxvMWlyQjJMbktPOWZPT0FvNnZIQkhUVjZJQjJuR3g1WTM0dTlWRi85djhWSXl5dFB1Sm8vNmtPTnN4Sk1NNUdWOHNJR3Zyd2xJQWlqdVI2aXZlUDdXVWFVc0NTMWg5enRMMmtzVTZjcjNHSTQwcjEwY1pDaGgzcDJjMFJ2WGtnK1FVV2pMRDA4ZWwycTlkUHhYRU4wRk1NeWpGa1NISTh2MzFKQ3hnS0JhUStHZjdybG1tb290WlRWYjJuR1lNc1ZkY3JJZmp1ajlQOWRxSjUveld4d05TVS9wYWUydHp5QVgzVTlkdW1jNDBIbWg4ZmJhV0RqTHFTSWVsMFRmdnFjRWJRME5mbUJiVzdOUEVCd1BldkRyVnI1ZUJmdGtUMTZwNlduNG0yQ2hjQ0FmdG1IRGZ4ei9ZS081NGVYUjNWeGlKLzlQSFk3V21LT0o3eU0vMGxPN0gySnJZc3VPa05UOEQwRzV5YWRrd09pbDNuM1FUOFkrYytkbnRhdTgvcDZDQVJBSHF5Vk9vakNySU1aWWNNSFR2VDJGQVB5dkh2eGpjVitRVXNyL1gwOEtxSS92bUtvTDU4bWEwZnZSbFdwQVA5eDd2cGN6eFBldnV3b3c5T0NtaEtmMU5IS3p3OXNEQ29pQ001VFRxVjJDRDVHMWNFRzErVEZMQU0vWEpsV0R1YnpMWWRuV2ZxNndzYWowdG0vbkJMODRlM2pPcVgxM3I2K2t2MTdmOEFRRGNRZHFRbE82TmFjOFJSZnFhaCsrWUhWVlh2NlF2UE5nYUxIN3M5VFE4dUM2dTR5a3Y0ZXpJUlYzcHBWMVR2SFBXdjk1WExnNnFQU3VQeVRZM3M2N2NyMzc4NjFHcDVQajJXZUE0QUFDQUFTVVJCVlA5TVhZdWI5OWkvbTc0OHVkRFVnRjZtNmgwdi9zYkc0NDcybm5KMXhRaExhbmhvbHhXVUZtOC85eElBVDlJVEd5TDYzcUtRN3BwcDYzdXYxYi9yQ1RITnk4dzRHMTBsWkVsemgxZ0tPNUxyZVdyK0ZjbXdEWmxHOGhtZmttUVpoZ0ttVkZUcGFudEo0K3ZuNjE3VmJRajhoUUwrUXpUWDgvVHg2YlkrUHYzY3EwM2NKT09vVkIzWEFEM0ZQOHdLcWwrbTBWQnZQZG1XWDg4ZnVDSW93NUFDcHFHbk5rZTByZGpWeEFJL2JXV3lQcTM1cXJpZ0pVMHF0UFRPVVNkcFlEcFc3OXgyUHFXT3RTdXR2U2NwNlFxZFpHckNucDdkRnRISHA5dTZZb1NsTnhvZUprWmQ2WDkzUmZYaVRuK3NFVENsN0pDaGlqb3YzamZIMnNubWFLdHdvUkN3YitiZGpwdVROU2lPSjkwNElhRDNEVzBaUVBqQk5ZazNQYjlZR2RhV0UrMlBBSFUwV0NUNXM2QWsvNmFxUGY3cnR2WXRhUVNBaTBVcTlSSGpDL3laL3FzT040N2tSdlkxVlJQMmRMaWk4ZGdEcDEzOWRVdEVsdyt6bEIweTJqMGpKYUdzSGV4elZoeHlkTXZFZ0dZT3NyVGxSQ1FoaUJoVG1HM29COWVFOU5YbjJ3Nm14MzcrSTZzaTJsYmlmOTUwMjFCYVFLcW9UUXhvNUtiNWcrZ1RWYTRNdzRqM2ZVQlA0bmllenRaN0tqdnJ4V2ZOdXA2VVlTc2huM1IrWnZLL2wxUjdDY0ZpMS9WVVdlY2xCUFJOUS9ySU5GdHJqenA2ZEUzeU8yUFQ4QU4xVGR1NFlFUHdyMm05dEV4L0hEb20zOVNDNFphYU55bmpDeG9IbkpaaEtHaTFIYkNYcE9JcVQyOGVjSFRsS0V1M1Q3YjF4MDJka3hxSGNUYTZTbm10cDd1VDlKa3hEeXdNYWxSZnMxMTlaMU9kT1E3SkNoa0tSNzE0SU1rMC9GUVFqN3dka1NIcHlZMXR6N0JQSnBYSE5VQlA4T0N5ZW1YWWpXT0I5NCsyZE4zWWdQN2wxY2FaNTVYMW5qNHkxZGJSTTY1KzhaYmZwMDRxTlBXWm1iWWVlak9zOGpwUFoyb1Q2OXdsQXkybEJmd0pPMEhMYjF1YTFqR3YyWjh4c1JuN3pZUFNudWUxR0ZkSS91U0NaSk1CMnZMR2ZrY3pCbHBhTkRxZzVRY2R1VjdMTm1CSXJxbHZYUmxza2E0cjJZTjEyaXBjS0FUc3p5ZlBuL256K0xwSXZHSDV3UGlBYnBrWVNGZ3VHekFURzV6OExFTUxobHZ4cFVaTkc2cys2WDREZThQNDFuOTFucVQvM1JsdDBZakZucUQrL0tiMnoveXhpWFFBd1BueEx2c0l5VSs3Y09YSWdQYWRjcFdiNWdlcEpYOG0rdkZLVHdPYXBhM1lkZExWL2xPZU1td3B0NCtwNDVXTithdlBSNTlUV2VmcG0wdnFWWGJXZjNWa1gxUGZYSmg4aG56em1UdExka2YxOU5iRVFGMnNURkhYaTg5TytjQjRTemVNQytpZXhYVUpNMVl1SCs2Ly9zWEZkUW9ubVJVRDlHVFRCMXI2ek16R1lOaFhMZzhtL2Z1OXp5WG1xMDEyUC9pUmFiWUtzdzBOeXJGMDZlRFdkejk3NE9WNjFVWWE2OW9kVTIwdEdORjQvRzJUQXJwdFVpQWUrSCttb1g1UExqUjF4VWcvbGRWN3ljLzYwcTZvQnZReXRQSlErNmFoTWM0R0dyekxjY2pNZ2FZK1B0M1dsLzlXSjhPUTVneXhOQ3JQMUlnK2hzeDI3azV0bW9tQnFGUWYxd0E5d2VSQ1MxK2MyL0tCMlk4LzBQaUE3aGNydzFvNDB0TGVNamVlVW5Kb3JxbUtXays3UzkyazllTEtVWDZmdjZmTTFTZW1KNDRCbW5ya2xwYjk0KzVTVno5Nk14eWZmT0M0aldNU3cvQ0Q5VGVPOS9mV2FPcm5OeVUrVkh4NVYxVFBiRXYrb04rVDlQajZTRUlxbjloMG4zUmJ5czgwMWF1aGFIM1NEUVd5REIydFNCNHBwNjNDaFVUQXZnTk13eCt3dUo2UzVpKys5MzIycE1RR3NEMUxXSnBmcTArNm9hdkhOT1l1YkxvY012WkU5UDJqa3plQ0diYWhpQ085dExPeHNVcTNHNVpPNzI2WnA3QTlZcm1ETzdMQklnQmNiQzVVSHlGSjg0Y0hOS0NYb1FFeTlMMFdhU3FTdlpib0IzOFA2MUJEL3VyTzduTmlZc0Y2U2ZHQSttL2VpY1R6WnNmU2JuejdsY1paZ2orNEp0VG0vNU5odlUxRkhFOXBBYjlzZlRNU0I4YXgxL015alliZmlSSC9yRUJQMGl2TlVHRzJrVEJ6UGxaL1B2dDBuUjY3UFUzZmZxVStuaEluVnRkK2NFMG82YkxzNXRjN1dlM3A5ZjFSTFJvZDBNL2ZDcXYwYk9JdDRjUUNVeCtkMWpJWDlZYmpqazVVdWNvT0dycGhmRUNiaWx6dFBPbm9WSk9aWlpZcDNUN0ZWc0JzYk9ObURiWlVYdXRwYjFuYjlYWGVjRXRaSVVOTDkwUjFwczdmTDZNNVE4bG40REhPeHNXcXM4WWhXU0YvVS9tNnFQLzl2WHBNUUU5dGltakxDVmRCUysxS2lSTzBwTm9tMSswTzR4cWd1NHVsZDNuZ1pYOVNUZE1IZERscGhuNzhnWkQ2WmhoYWZ0RFJyTUdtRm8wTzZLMURVYzBaWXVxMWZVN1NQblZzdnFrUmZmeG91K2RKTCsrTzZ2WDkwWGk3Y2YvOG9BSld3MTQ2WVUrcmo3aGF0dCt2WDZiUkdLU2VQOExTeDZZMXRodHpobGlhTThTdnB3OHREK3VkbzJGRlhVODNUZ2pva2dHV3ZyUFVIOVBrcGh1NmYzNVFKNXVOVVF4SndZRGZ4bmxlNG4ySlgxai9qMkc5VFgzNXNtRDhBZUkzcmdncUdEQjAvNHZKVnpIUlZ1RkNJbURmaW5QbG4vempwb2lXN1dzNXVubHlZeVNlY3plMmpORGY5RTRkeWxlMXU5UnRkVG50UXplRUZBb1lyUzZEL1BmcldtNmU4Y3ViL2MvaWV2N05nTlBPaEptbXBHREF6NE80ODZTckh5ZTVHUUtBaTFGWDloR1N2d1F6NG5vNlVlbm5sSTA0bm1ZUDhXZVcvM1JGT0NFdzFwUnBTRUhMVHhjVDA1bDlUdXloUmNSTlhFTHFOdnpqZEkzWElvZDI4MzhuVzdadk5Qd00yekwwellWK2dEQ1dTdUtCWmpQM2d3MHpWcjl4UlZDbVljZ3dwQzg5MTc0VUZVQjNjdE9FZ0c2YWtEaVViMjlPOUdUMXJQbjFsdTZKeXJha1JhUFBmYnZRL0ZyYlMvemMyVmVNOUc4eTk1OTI5ZmRtYmVMdGt3UEtTWlArYlZsWXAyczhCUzNwbzlNQ2lyclM5MTlydVRuYkhWTURxb3RJcit5SnFpN3FYM3RvcnFtbFNUYUNrNlQzRGJWMDFXaEwvL0ZHdUVVZ25IRTJlaExEYUgrOTc2eHhTSytRb2ZKYVQ0YjhQdi9sM1ZIOWZaK2ZDdVBlNStvVWRhVGZOSGxnS0RXbXdmdmMwM1d5VExXb1I2azZyZ0Y2a3RpcXJuKy9MakdvM1BTK1p0MHhWNi92ZDdTdnpOSmRsOXE2WktDcHVxaVNicndxU2JkTVRCd2pOQTJNNTJjWnlrMDN0UG1FcTZuOURlMHFkVFdzajZIaVRTM3I4L3BqcnZhVzFzdngvTEg5M2pKUHoyeU55TFlNRlZXNjhUYktrRlFiYWJ5ZmlNM01yMmlXcGlmZGxuNXhjK0w5MmpkZnJvOVBQb2dkdmZPa3F5OHVyb3UzVWYvWVJyb3gyaXBjU0FUc1cvSGEzc1JSaTJFMEJpS0tLNU5Yd29yYWxvR0hrWDNOaEEzMVlwbzJpdDk1dFY3SFc3bG1VNVlwNWFRWkttcGx3ekJKU3JPbDh0ckUxNzYxcEY1UnQyRjVrZGV4ZkYrbUlmTC9Ba0F6WGQxSFZOVjdMUjRLVEN3d2RiakMxZmFTdG1hbnRxOFhlRGQ5enJoOFUxK2IzL2g1WXVsdGpJYUl1Mlg2TTBtbHhnRzIzV3ppU0xMQloreTFzK0hHM0w2eFdVSE5CN0t4MTcvU3dmeStRSGZ6eElhSTNqamd4Rzh5cGNhNkV0c3dzclVjOWsxbnRiVjJQVStOczIrYnB0TnByOWtOYVhSTVNmMTdHVHBSNlNuZGxtNmQ1Ry84OW9jTkVhVUhESTNvWTJqdVVIL0cvSStYdHd6V1M5Szg0UUZGSFUvUDcvQURCbTF0QUo0Wk5EUTAxOVJIcHRyNi9mcjI1YlZubkkzdVpsS2hxVHVtMlByVjZyQk90T05lc3JQR0lYMHlESlhYK3ZWQmtsN2Y3emNVSDVwaWErSEl4azY5ZVI1OHlRL2tTMnF4TjBhcWptdUFubVJyc2FQN1huU1Zia3Rmdml5b2dpeS9BNnFMU3I5K082eGpaN3o0aHRhYmloeWRxZ2xvZEo2cDEvWTZTVmVCelIxcWFYU2VxVTFGcnFZTmFMa3B5MlZEL1hRdjI0b2RUZTF2YXQweFY1K2ZiV3RRVHVLR3JaSjBwczdUbVliWXRldjVRZm1pU2srU3B6RjVwazdYK3Z2MjVLUVpxbWdTNDQ3TlJJODQvc1A2TlVjZE9hNVVHL1ZYRW9RZFB3WGZaMlltcmdpTS9mU3NvS0UrR1laeTAvMS9EK2hsS0JSb1BkODhiUlV1SkFMMnJYaHFjK2RzV25YOGpLc0hsNFgxellWQlBiYzlxdlhIR3l2MzUyYlp5czg2ZDBWc3FpRExueWxZWE5WNlE1QVdNRlFUVG53L2xoZjAwek50WFQ2czlSeWt5Ynk2SjZxL2JHR1pEUUEwbFdwOXhMaDhVOE42bTNwNWR6UWVxRXVtT2l4Vkp3bUdKZk51K3B3VFZaNSt1emFpaUNQZFBjZU96NGFKYlJaMS8veVdRWUZmZnpCeDlrdnpBTDdrYjBnbEpjNEF0Sm9GSm1PeWd2Ni9rd1VrZ1o0dVZ0ZGlnYkxXY3RpSEFrcllWSzAxc2RwMXJwUTR5UUxPdzNxYkdwM25WOXhGWXl4ZE05YlNkNWY2TThoakFiMDdaeVNtekZpeU82cmRKMTJsQmZ6Z1FVeWZESCtENmMybGpVdkYyOXAwN3JXOVVVMGZhR3JlY0V1YlR6amFWTlIybWgzRzJlaHVjdElNRldRYmV1Q0tvSDcrVmtRSFRuYzgvZHU3R1lma1pScmFWK2JHKzl2WVE3Ym5kMFQxdjd2OFZCZy92VEdrQjVlRjQya3ErbVVhK3RhVlFmM1RDL1VLbVA2bWxPZVNLdU1hb0NlSk9GS3ZiRU4zejdhVkZwRFdIM00wWTVDbEhTV09QalBUMXZkZUN5c3JhT2pTd2FhdUd4dFF3SlRlT09Eb3F0R1dKaGVhV25QVTBacWpqa3FxL0JVMkMwZGEybHJzYWx1eDB5SmduMjc3cStIV0hYUGk0NDJ0eFk1S3p3WjB5MFJiRDY5cS82cXl1eTYxZGFqYzFYK3VqcWgvTHlNaGRWNUd3OUJtWUk2aGp6YWsxRmwxMkVsSWd4TWJVelM5TDRpVmRueUJxYnRtMm9xNG5zNkdQVDJ3TUtpQWFlaDM2OXAzcjBkYmhmT0pnSDBueWsxdkdUaW9pZmk3UXg4NTQ2b3cyNGpQYWpBTnFWK1dxWjBublhZdlk0emxCanRTbnZ5RWdPbi9WeE5KL240NEtsV0hQWDN0aGNSWmgvOTFXNXFlM0JqUm13Y1NueFQrNU1aUVBBMEJBT0M5T1Y5OWhHRkl0MC94dS9QcnhnWjAzZGpXdS9iL2VDT3NQZTBjTEw2YlBxZTgxdE9xdzM1ZmNyZnMrQTM1NFhKWEQ3emMyUGZjTzlmVzRGei8rdDljVXErK0dVWjhVRjJUWkh3Y2JQaEl0ZEhHbjJVM0MwdzJSMDVvWEl6ZU91VG9yWWJOVjRmMk52WFBDNEo2ZmtkVXI3U3lsTDB0c1hwMnJobjJ5UjZ5ZldoS1FFV1ZuZ2IwTXJUK21LdTVReTE5YnBhdEg3MFoxcy9mQ3F1c3hsTkZyYWQrV2FidW0yZnJ3R2xQejI2TDZwS0JsajQyUGFBbk4wYTFvU0Z3T0t5MzMxWjBaQzhLVDlMdjEwZjB2VVVoZmZJU1czdkx3am9iUG5mYnh6Z2IzYzNLUTQ3cW90TG5aOW02YjM1UVAzOHJyRDNuMkFPaXM4WWhPMG9jSGFudzFDZkRVRTNFM3d3K0ZKRFNBbjYrKzloS0g4dHNmTGdlUzJNWGV5OW9TUmtOT2EyYlM2VnhEZEJUWkFVTmZYQlNRUE9HVzlwNTB0VnYxMFkwYjdpbEdZT2tSOWRFOUptWnR1cWpuZ2JsK0t2VE5oNTM5TWROL2o0eDY0ODV1bU9xclJzbkJPTGpmRS9TcjkrT3lES2xTUVV0WjlmZk10RldobTNvcFYxUkRXMFk4N3VldEhoYlZKK2ZiV3YyRUV0cmpyU2RpNnRmbHFHOFRFTy9YKytvYjRhaHJLQ2h3MDNxY0hyRERQdjF4MTFkT2NyVGxhT3NlQm1iYTFxekxkT1E2L21yZmRZZVRYNzgzYlBQdlJjSGJSWE9Od0wyblNSZ0d1ZmNYR2ZiQ1ZjTFIxcXlUSC9KN09nOFUrbTJ0UGxFKzI4K0xobm8zeEZ0YTJXcFRheXhhbTNHbENlL29mNnYyMXJtWG03UDVrQUFnSGZuZlBZUjE0NEphRmh2VTY3bmIvYjRuNnNUT3dIVGtMNnpLS1RxZXUrY04vTE52ZGMrcDZtbzJ6akw1ZHF4QVEzT05iWDhvS1A1d3kxTkgyRHBobkdXSGw0VmFYV3p5ZGh5MTdOaHFYZTZvV0RBbi9IVFBDOTI4M05jeit2dy9nQkFkMkJLK3NRbHRqNXhTV083a201TCtabW1JcTRuejVOdW5oRFEyYkNuN1NWT1FwRE9NdnpjNlFlYnpNYTFES1BGOVNRL0pjNW5uNjdUZzllR2RLYk8wLzk3byswWmNWZU10RFEyMzlTanF5TzZlNDZ0c2hwUFMzWkhOYkhBVkU2YW9hM0YvczhkbldmcTNybTJUcDcxOU92VllZVUNmcTU2eDFWQ1d6Q3lyMS8yZ3gyY1BWeFM1ZW0xdlZGZE96YWdqMDBMNkRmdm5MdXhZcHlON21qOU1VZS9janpkTXplb3I4NEw2bWNya2dmdE8zTWNFbHNWY3Rrd1MzVVJQeGcvcXErL2NXUFRQdmNmTHd2RzkzVEl0QTE1a3I1L3RiKy9qR1ZLejI2THRFZ3hLSFdQY1EzUTNaeU5lQW83bnA3Y0dOSGhjaytaUWFtbzBrODFsNTlwNk1XZDBmaER1Rit1OUZmVnBkdCt2YWlxOS9UWU8zNy8zelJIZlhsdDhvRHhKUU10WFRuSzB0STlVWjJvOURRMHQvRzlkNDQ2bWpQRTBwMHpiRlhVZXRwZGV1NDZQSDJBcGNvNlQ3dEtYYzFyV01XMjcxU1RHZllOelZwTjJOT2FJNDV1bXVCdkNsdlVTcHF3VU1DZjBHTmIvdjNKeEFKVC96U3Y1YVNFZTl1eC94VnRGYzQzQXZhZElHajVNd3FhN3ZqY2ZFUENEVVd1YmhnZjBOVCtsalljZHpSM3FLWDZxT0t6aDlxU2wybG9Zb0dwa2lwUGgxdVpZUlJiRHRSYXhUV05qcy84QVFDOE4rZXpqeGliYitxRGt3STZWTzdxZjNjNSt1SmNXNWNPY3JYMldPTjVWNDhKcURETDBQZFd0My9wYVdmME9jbGNOc3pTYlpNQ1duM0UwV3Q3bzVvLzNKOWRNM3V3cWZ2bUIvWDc5Ukc5bldSV1RHNjZvYWpyTDd2LzFDVzI1ZzIzNHJOa2t1V3dEcGpTcVJwUC8vSXFlZXpSTTZYWmhoWnZqMnI5TVVmNW1ZYStjbmxRUTNKTmZlWHlvS0t1Sjh2d0gyeWREWHU2ZjRGZldiT0NoanpQWDZrU3RBeDlvV0UvQ0VQK0Rlei83b3BxMWVIRzY4Vk1HMkNxWDVhaGZsbEdpN1pyOGJhb1h0clZPSHUvTU52UVI2YmEyblhTYlVpdDRkOUp2N1FycWhkMitFRnRROUpWb3kxOWFMS3R3eFd1ZnJZaXJMQWozVHMzcU54MFF3KzltWmpIZmx3L1U1NmtBNmM2RnJDWC9NODBySSsvVlAxY0dHZWpPOXQ4d3RXanF5TzZaNjZ0cjF3ZTFMLyt2VDRoVi8zNUdvY003T1huZnY3V3dxQit2VHFpTHp4Yko4T1FQalBUVmtHV3Z5ZkZvQnhUeFZXdUxoc1cwQjFUQTNwOXY2UG5kMFJiVFZuWDNjWTFRSGZoZWRLZk4vdWJ5VDk4YzVxaXNYMVhQRTlYamJMaUQ1M3JvMUxVOVZQZXlKQU0rUS9ZVGxTNit0ZS90MTNuSmhlYSt0d3NXMGNxWEMzZW5yenZmV3h0Uk45YUdOUlhMdy9xcWMwUkxUL2d0SnJpempEODFVU2VKODBlWXFrdUt1MXJFdnhPdC8xN2hMQWp2WDNFMFlrcXI5V05Yek5zNmU3TGcvckZ5b2hNdzgrVEg4dHIvLzNYd2pwVDU2bGZscUZ2WEJGc2M4SVBiUlV1QkFMMm5TQzJpVmYxT1piYUhpNTNWVlRwYWRGb1MwY3FYTTBaWXVuMS9kRjJWN0lQVFFuSU1xVWw1MWpTM0R5UFlITkJxK016ZjlxYnJnY0FrTno1NmlNRzVSaTZkNjZ0czJGUGo2NkpxTFRhMHhzSFROMDUwMVpScGF2amxaNUc1NW02WldKQWk3ZEhXNTFwa2t4bjlEbE5tWVkvMi9mNjhRRnRPZUhxZCtzaUtzeHFQUDgvM2d6cjNybEIvY09sdHZwbkcxcThMWm93Y00vUDlGUG1lSjcweE1hSS9yQStvcmxETFgxcWhwOWlZMytUUU40dEV3TzZmbHhBdjEwYklTVU9lcVNza0NIVGtJNVd1QWxCdWQybHJyNjQyQS9DZitsOVFaMnE4ZlNuVFg0ak1xSEExTmZtQmZYQ3ptaDg0OWFZbkhUL2VvZkt2UlliVXVha0dmcFlRMDdZNTNkRTlVN0RzdkZiSndVMGJZQy91VnRUSjZ2OTJYSlBiRWhzdkJ6WEQ5UlBMUEJ2Y0lmMU52WE9VVWVQcjRzbzRrcWZ1c1RXdEFHbUZtK0xKc3hDNjUxdWFFaXVxZU5udktUcHN0cFNFNUVlZXJQdEcyWEcyZWp1TmhZNWVtS2psSmRocUtSWlBUNWY0NUF4K2FZMkZqbnFuMjNxcWxHVy9yN1AwU2VtMitxYlllaEh5LzE2OTYwcmczcHdXVmhMOTBaVkgvWDBzZW0ycGcyd3RHUjNWQnVMRWpleTdFN2pHcUM3aWpqUzNjL1dLV0Q2RTJLcTY3MTRqdmZIYmsvVFg3ZjRHOUJMZnJEY05QeUpNTzFac1hyVktFdDNUTFYxdXNiVDc5WkdOS0NYcVlqaktUZmRyMXVGV2Y0cVFOdnlIK2pkTnorb0QwK3hWVlRwdGJyS2RrbkRBL2ZCT1liRzVwdGFjZEJSdE1taEdiWWZlSmVrMG1wUHBkV3RGL1JUbDlncXpHN2NZNmVpMW9zL1BLeXE5M1Ntemw5VklKMTdIeXphS2x3b0JPdzd3ZENHWlRDdExRbUtXYm8zcWp0bjJQcW5lVUU1cnZUS252Yk5ycjl5bEtVWkF5MGRPK05wNWFIV3o4bE44eXR1WlpLS2F4clNIemRGOUQ4YklpMGFuMlF6ZjR5R2hwa2JDUUI0Yjg1SEh6RTIzOVFYNTlveURFTS9YeEZXYWNPbWgwOXRpbWhvcnFHdnpndnFMMXVpK3VUMGdOWWZjK0tEM2Zib2pENm5xVjVwaHI0Mkw2aEJPWWJlUE9Eb3lZMStQeFRMWTJzYS90TFVYNndNNis0NXRzYmttd28xMjNSeWVCOVR4eXY5MFhsc1J2MnF3LzRHVi9mT3RmWFE4ckNLS2ozTkcyN3BBK01EK3RPbVNKdExiSUh1YWxDT1gzbE90TEloOWJoOFU5TUcrRGUxRS9xWk9sanU2bVBUL0EzYlh0elpzaTBZMk11L1hsRmxZcDBabkd2cW5qbTJ3bzQvdTIzUjZJQTJGYm5LQ0VyVEJsaDZmYitUc0RSZThtOXdmLzVXT0tHT3grUmxHZnJZZEZ1OVFvWWVYeGZSVzRjY0JTM3BpM050VFIvZ0wvOGVtR1BFVTNKSS9zei9sWWVjVm1mTHRXYmhTSC8xVG51Qy9JeXowVk1zUDVEOCszcyt4aUY5TWd3TjdXM3ErUjFoSFM2UDZvNnBBZjNnbXBEMmxMcXFEbnNhbTJkcVhjUHMvTHFHL1dmV0hIVTB0TGVwd214RC96REwxcy9mOHJTdElVVldkeHJYQUQzQm9CeFQzNzRxcU4rdGl5VFVpMlRwOFNUcEo4dkQybkh5M0dQcnpTZGNqZXZuNkUrYm9ocmV4eDlETlBWLzM5KzRldS96ejlUcHdkZkRHcHhqdEJxc2IrcjJLYlk4U2N2MkpkYjlkTnRRVFJ2UDVXUERrYkg5VFAxcVZVUlpEUXZjVGxSNTZ0M3dNQ0U3NU9lMHp3NzUvMjQraG9taHJjS0ZSTUMrRTB3dU5IWDBqSnQwV1g1VDZ4bzI2eWpJTXZUNmZrY1ZiUXlhSkduK2NFc2ZuV3FyTmlJOXVpWjh6aWQ5L1JwbUs1NU9jbE16T3MvVTF4ZTB2bUZZYXpOL250L1JjaVlXQUtEOU9ydVB1SGxDUURlTUQ2aXEzdFBQVnRUcjZKbkc0Nkt1OU92VkVmM3IxU0hkUGR2V3JsSlgvNzIyL2ROU082dlBDVFdNTGlZV21IcjdzRCtMdGlEYlNOaGN5bW9ZQ1Z1bVgrNm82MjllMVR4WTN6ZkQwS0FjUXlzT3R2d2YrTnUxRVgzOWlxQyt1VENrZDQ0Nm1qL0MwblBibytmTWJROTBkMU1LVFZYWGV5cXJUbDVCZDVlNSt1SHJZYzBhYk9tZXVVRUZURDlYNjZOcm9ra0R4Sk1MTGRXRXZmaXMzTmhHcUpWMS9teXozNjZMcUx6R1UwNmFvYTh2Q01vd3BHTm5YRDJ6TlhuYjBscTdVVnJ0NllldmgyV2JmdUJ3VkY5VGQxMXFxMStXbnpzM2FQbkx4ek5zUTc5NjIwK1RVMXpsNmZGMUhadGFieHJTaDZmWWV2L29nUDdQa25PbnhXS2NqWXZCK2JoWG5UL2NiemQybExpS3V0S2FJNDYyRmJ0Nis3RGZGOTg1MDFhL2hyMHovdkd5b0ZZY2RKUVI5Tk5tUGZSbVdQMmI1Smp1RHVNYW9LY0pPMTdEbjRtdi8zVkxOTDVwcTJrMFBtQ3VyR3U3WHBTZDlmVElLcjkrVnRZNXV2YzVSeEZIbWpQRTBsMlgydnJTYzNVS08vNll4UFg4dlBPN1M5c1hFNXRZWUdyVllTZWhmWkQ4TnVWc0c1dXZEdXZ0MSswWGR2Z3JlLzd4c3FES2F6MlZuZlZVMEZEdi8rWDlpWDE0S0Vta2xMWUtGOXBGRjdEUENCcjY4SlNBSWs3eXZMZDVHZjZYL3lOVGsyL0tFMXNXNUxqU1U1c2p5Z3dhbWpyQWlzOW9HSnhyeHBjZE5yMzh3RjZHN3A0VGxHVkkrMCs1V2pEQzB1a2FUMHYzUmhPVzlNUUVMZW0yeWJhdUd1WG42ZnJGeXJCT05GdEtrMjVMdlVLR2dwWTBLTmZVb3RHV1BFOEp1MmJIaml1cTlIVGZpL1dxaVhndFBuZXltVCttMGRoQWh3TCtFcWh6TlJvQTBCTjBoejdpd0dsWHUwdGRQZlpPUkdlYURKNURBV24yWUV2WGp3dkl0dndjN21QelRIMTZwcTFsKzV4NDN0cGtPclBQR1p0djZqTXpiZFdFUGVWbEd2cmhkU0Z0SzNhMXZjVFIySHhUcDJvOG5RMTdLcS8xOU91My9SeVM2YlprVzRaQ0FYK1paMDZhdE9XRUs5ZVQ1by93ODJwdUxHcFovbERBMEk1aVYwUEhtVm93d2xKNXJhZVQxWjZ5UXdiTFJORWpCUzAvaCt1bUU2NDgrZnRDRE0wMUUxSkllWjYvUVd1ZkRFTlQrNXZLQ2hrNmNzclYzYk50M1RZcG9MY09PWHJqZ0tQcWVrOEJVNW81eU5TV1l2OTZsd3owTjR5TnVrcllaSFpRanFHSTI3aFUvRXlkTktLUHFYMm4zS1RqMkZnNUpIK0QzSmpxZWs5RGU1djY2TFNBcGcrMFZCdng5T3ZWRWExdnlQbWFaaHVhUDl6U2w5NFgxQzlYaFZ0ZGdoKzdkcktONVNZWG1ySXRuWFBHSHVOc2RGZXhXWitHMUdyTzU2Yk94emdrTzJUb3lsR1czbXFTbWlLMk9XM3ZkRU81YVg2OW1UM1lYem16c2NqUnRXTURTcmY5aDFTZWxGQnZVMzFjQS9RVW9ZQi9qK0o0amUxSDg3Nm5QdW9sSFVNYmhoOW9OOVF5eUc4a2FaZGlrM0VTM2pmOG45ZFd5a3BUalczZGpFR1dQajdkVm5tdHA2YzIreWNXWmh2NndweWdza04rNnI2bGU4OTl3Yk1SZnorT0YzWkVWWmh0YUZLaEdUOW5lNG1yeno3ZGNvUFpXTUMrNmY4SjJpcGNhQmRkd0Q1a1NYT0hXQW83a3V0NVNRYzYxV0ZQYzRhYVNkN3hHeUhMTkZRYjhmVFVabW5XWUZOQnl4K0lTTklucGdjMHNxOHB4L1VyMExEZXBpNGJabW5lY0VzVnRmNk56NUVLVngrYUV0Q3Rrd082Y3BTbGxZY2NyVHZtNkZqREU3cExCL3ViOHVWbEdpbzk2K21SVmVINGUwMEZMVVBmV1JSUzBHcDhiY1ZCcDBVRCs4OVhoRFE0cDVVMVBRMWFtL2tUOCtDeXNBNmNKcjBBZ0o2dE8vUVJXNHRkYlMwT3l6VDhmSTVEZTV1YVdHaHFVb0dsVU1DZklmZXp0NklxTyt2cG1yRUJYVHNtb1BjTjlXKzhkNVc2T25iRzA3WmlKMzZ6M0psOXp1QmNmL1BZUStXdXZ2LzNpR3JDbnFiME4vWCtVUUhkTWRWdVpYbHB5NzVuUjRtclRVVmhwZHZTbFNNRDJuWFNWVVd0cDJrRFRPV2tHUnJZeTlTb1BFT0RjMDJkRFh2Nit6NUh4ODY0bWozRTBtZG4rVC9uVEowZnZDK3Y5WFM2eHRPejIxcmY1QTdvTGlZVldzb09HVnB4MEc5VHh1VDViY2p5QTQ0TVE3cDJiRUFqKy9qMUl5dG9hRnV4cXllV2gxVjIxbFAvWG9hdUhSUFFnaEZXL1B6TGgxdktUVGZpbXozUEdXTHFrb0dXdGhhN3VuU3dwVWtGcGtiME1kVy9sOTgrL1BydGlQcGtHTHBodktYN0Z3VGxOYVRaZUdWUHk1VXRscG40WjBHMm9Ydm5CaldnbDcvNTdkdUhIVDJ6TlpwdzAvdkVob2p5TWcxbEJLVU0yOUFaSjNtbFBWSHBhWFNlOVAyclc5KzROZGtHMWhMamJIUnZzZm9Vc05xWFUvcDhqRVB1bkdITE5nMHQzWnRZZ05zbkIzVE5tSUFPVjdqNjFkdGg3VHpwNnBGYjB2VG1BVWRMZGp2NjJQU0FicG9RMEtnOFUvL2RKT0NWeXVNYW9DZjVQMWVHTktCWFluL2xwNjFwN0o5YVM0bnovOW03Ny9ncXkvdi80Ky83UGl1RHNDSElFQVZCQVVVVUZGZnJSbEcwYWhXMXJiUDlWcTBEZDJ0clc3WHVYM0ZRUjUxMXI2TFd2WERnUkFVRUdiSTNoRUFTSUNFNTZ4Ni9QKzdrSklja2tISENPVWxlejhjamowZHl4bjJ1YzNMdXovVzVQL2QxWFhlVjl4WmFlblZPY29HOFpuOWYxMGw4ZjFYY01odDJxdEh2TStRM3ZXTDJrSjdlSUlJSHYvYU9LeVJ2OXQyV2lLdU41ZDRzbnkrM3MzeU1KTDIzd1BMYVlIanZ6M0dsVCtxWmpXc2EwcmdoZnUzZTFXdDB6Vm0veENyc2JPMnVZTDhwN09xaTEycWZRV3VxVDVmYTJoSlJZcTNjTDFmWW1sZm9hUG9hVzV2Q3JuNC9PcWdoUFUxOXNzU2I4bHExdzc4ODI5SjNxeDJkUE5TdmNVUDhXbDdpSkhiT3FPVXFOMmhvMmlwdnJkLzZMdmF6SmVKcTJpcGJQVHNZV3J2RjFieENXM1BXMTQ2UWQzOFdyVDZUMnNoOTJqUzhRQmxsZFFFQTdVQnI2Q09xK0V6cDRvT0N5czh6VkxqVkd3WDM1UW83YVhya096OVorbml4cFFQNytUU3lyMDhIOXZOcFZGL3AreG9YaWt4bDhsd1pnd0FBSUFCSlJFRlVuN042czZQSHZvdHJmcUdUU0twL0xIRDBZMEZNUVovVXU2T3Biam1HY2tOU3lHY280S3N4MGxUVktmeVN5cEd4NGJoMDk5U1kvS1kzSW1mdlhqNGQyTS9VbWkydTVoVTZldVZIUzRzMk9vbEMvQmZMYmVVR0RRM3VibXBBVjBOOU8zdkZ4alZiYklyMWFCTm1yclgxNS9lZHhOcngvNXRuNmZWNVZtTHBpaVZGamc3dDc5UDBOZDdTRkRVdnlGeFE2dW8vMCtNSytxcEh4MDFkNWkxN01iL1FlOXpiUDluNlpJbXRSVVdPOXVwaGFtaStxUVViSEUyZTQrM3ZWZnZSMUdXV2h1L2kwOUNlcHZwMk5qUzNzSGIrNlRPbEdXdHRiYWhjdXFld3pOWFhLMjMxeWpQMC9rS3IxZ1Z1Slc4L2YzUmFYREhiclRXQ3I2Wlg1MXJhSEhHVkU2aTdVTDU4azFQdmRTeklzOUdhVFZ2cEpQYlhobWlKUEdUbVdsc3JOenUxMXNUL2FxV3RaU1d1WnE2MU5TemYxRDlQekZMYzlwYlNxSWg3eTk3OWJIZEhlL1l3Njd3QWJpYm1OVUJiY2wvbE5XWnNwMkV6ZEdveTVJMndqOVV4bUwyNDNPdnY2MXYzdlN5cVJsMWJhdW95U3dXbFhoN3czTXk0M3BxZmZISmZrdTc5WXNjWGxLL0pjcnpSK05rQjZkT2xWcjNYeG5GY2IwblBnZDFNTFM1eTlHTkI3UTZhV0lXZHhYRGQxbmU1bzdxbXJHU3FrTitiaXJpOTlhWHk4NHpFdXFGVjJ1SjAvc2RQejBwM0V3QzBBKzJoajZpeVd4ZFRVZHV0TlhXeVBnR2Z0eWI4dG9XeTF0TG5tRWI2bG8yZ0QwT3F0S1lZMVZhMWxwalhHTVNvek5HYTl2SG01aUgxOFp2U1lidjVOTGZRcVhWeDZ1MXBTM2tOK3lSU3JUWEZsa3lWNWZkT1ZteHZXWjUrblF4RmJDVXVLRnNYWWhXYXd6Q003VS9Ock5RcVI5aUgvRHRlOXlwVFJDM3Z6Tm4yMUpVQXBYdW5UYlc2THRvQkFDMmhQZlFSVmJhM0ptSmQ0cFVYY2R4V2ErbHowbFdzcHc5REtyV21HTlZXdFphWTExREVxTXpTbXZieDV1WWg5YkVjNmJObGpaODYwbGJ5R3ZaSnRJVFdGRnN5VmFRQm45KzJGN2F0QzdFS08wUGRpL0JtdUM3WkRUb1pnUXpDL3d6QXprSzhRYXJ4blVJcThYMUNxdkdkeWl6OFA4QjNBQzJCN3hWU2plOVVabXVWQmZ0QjNWdGxzOXUxd2Z6UEFPd2s5QkZJTmZvd3BCSXhDcWxHak1vczdPTmduMFJMSUxZZzFZaFZtYTFWL25jTzZPdmI4WU9RVVVieFB3T3drOUJISU5Yb3c1Qkt4Q2lrR2pFcXM3Q1BnMzBTTFlIWWdsUWpWbVcyVmxtd0g1SnZjbmF4RlJuYzNkU1FmUDVmQUhZTytnaWtFbjBZVW8wWWhWUWlSbVVlOXZIMmpYMFNMWVhZZ2xRaVZtVytWdm5mTVNTZFB6S2duRUM2VzRJZHlRa2FPbTlrUUt5TUJXQm5vWTlBcXRDSG9TVVFvNUFxeEtqTXhEN2VmckZQb2lVUlc1QXF4S3JXb1ZVVzdDVXBQOC9RNVljR0NWWVpMQ2RvNlBKREFzclBJd3dBMkxub0k5QmM5R0ZvU2NRb05CY3hLck94ajdjLzdKUFlHWWd0YUM1aVZldGh1SzdycHJzUnpWRlk1dXFwR1hFdExuTFMzUlRVTUtpN3FmTkhFZ1FBcEJkOUJKcUNQZ3c3Q3pFS1RVR01hajNZeDlzSDlrbnNiTVFXTkFXeEtqTVlodEdnZjBDckw5aExraXZwcDBKSDA5ZllXbFRrYUZQWVZkU3ErN0hCd3U5a2RSb29KNnZiVG0xald4ZnlTMTJ5RFEzdWJtcFVYNStHNUp0TXJ3R1FFZWdqc0NQMFlVZ25ZaFIyaEJqVnVqVm1IODlaL0xKaVBVZko2alJ3cDdZUmpjTStpVXhBL29BZElWWmxwblpWc0crTTZ5WmNxakZqVDlTeHg1K1E3cVlBQURJTWZRU0FURWFNQXRxMjZ5WmNxb0dEQnV2aXl5YWt1eWtBMmhEeUJ5QnpOTFJnMzJyWHNHK09kbmFPQWdEUUNQUVJBRElaTVFwbzI5akhBYlFFWWd2UXVyVExnajBBQUFBQUFBQUFBSm1H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kFuKzRHdEErdW5PSzFzbGJPa2wyMFNzNldRcm5oTXJueGlPVFk2VzVjODVnK0dZRXNHZGw1TWp2bHk5ZDlWL243ajVEWnJZOGtJOTJ0QTRCV29BMzNFYWxDWHdPa1VSdU9VY1FXUUcxNkgwOFZZZ1hRQk8wd3RoQXJrRUlVN0Z1UVU3Slc4WVZmeVZvNVMwNVpjYnFiMHpJY1cyNjBYRzYwWE03bTliSld6bFoweGxzeTg3ckozMytFQW5zZEpyTkw3M1MzRWdBeVRydm9JMUtGdmdiWTZkcEZqQ0syb0IxckYvdDRxaEFyZ0FacjE3R0ZXSUVVb21EZkFweXRKWXJOZUZQeFJkTWt1ZWx1VGxvNFpjV0t6ZjFZc2JtZktERDRJSVZHL1VKR2JwZDBOd3NBMG80K0luWG9hNERVSTBZUlc5QzJzWStuRHJFQ3FFWnNxUit4QWsxQndUNlZIRXZSR1c4cE5tZUtaRnRKZHhtaEhQbDNIUzVmMzZFeWM3dkl5T2tzSTZlVGpFQW9UWTFORFRjZWxWdXhSVzdGWmpubG0yU3ZtUzlyMVk5eW94VlZqMUI4MFRlS0wvMWV3WDJPVVdqa1NaTEoxdzVBTzlRTys0aFVvYThCZG9KMkdLT0lMV2hYMnVFK25pckVDbUE3aUMwSnhBcWtFdCtNRkhFalpRcC85SWpzOVl1VGJ2ZjMzMWZCWVVmSnQ4dGd5V3g3MS9nMUFpRVpuWHBLblhyS0p5bXd4MmpKY1dRWExGSnMzaWV5VnM3MkhtaGJpczE2WDNiaFVtVWZjNUdNckx5MHRoc0FkcWIyMmtla0NuME4wTExhYTR3aXRxQzlhSy83ZUtvUUs0QzZFVnVTRVN1UVNoVHNVOEFwV2FQd0J3L0oyVnE5UHBjdmY2QkNvMzhwWC83QU5MWXNUVXhUdmo1N0tidlBYckxYTDFIMHU5ZGtGeTZWSk5rRmkxWHh2enVVUGVZUE1ydjJUWE5EQWFEbDBVZTBFUG9hSUNXSVVkc2d0cUNOWVI5dkljUUt0SFBFbGdZaVZxQ0oycytwcmhiaWxLeFJ4WnQzVndjcHcxVG80UEhLT2ZsNmdwUWtYNjg5bEhQeTlRb2RQRjR5dksrYlUxYnNmV1lsYTlMY09nQm9XZlFST3dkOURkQTB4S2p0STdhZ3RXTWYzem1JRldodmlDMU5RNnhBWTFDd2J3WTNVcWJ3QncvSmpVY2xlZXR6NVl5OVFzRzlqMDV6eXpKUGNPK2psVDMyQ2htaEhFbmUybDdoRHg2U0d5bExjOHNBb0dYUVIreDg5RFZBd3hHakdvN1lndGFJZlh6bkkxYWdQU0MyTkIreEFnMUJ3YjZwSEV2aGp4NUpuRkUwUWpuS09mbVA4dlVaa3VhR1pTNS9ueUhLT2ZtUGlhRGtiQzFXZU1vamttUHQ0SmtBME1yUVI2UU5mUTNRQU1Tb1JpTzJvRlZoSDA4YllnWGFOR0pMeWhBcnNDTVU3SnNvT3VPdDZndHJHS2F5ai82OXpNNjkwdHVvVnNEczNFdFpSLzgrTWYzSExsaXM2SXkzMDl3cUFFZ3Qrb2owb3E4QnRvOFkxVFRFRnJRVzdPUHBSYXhBVzBWc1NTMWlCYmFIZ24wVE9GdExGSnN6SmZGMzZLRFRPYVBZQ1A0K1F4UTY2UFRFMzdFNUg4a3QzNVRHRmdGQTZ0QkhaQWI2R3FCdXhLam1JYllnMDdHUFp3WmlCZG9hWWt2TElGYWdQaFRzbXlBMjQwM0o5cWFwK1BJSHNsWlhFd1QzUHJyNllpUzJwZWowTjlQYklBQklFZnFJekVGZkE5UkdqR28rWWdzeUdmdDQ1aUJXb0MwaHRyUWNZZ1hxUXNHK2taeVN0WW92bXBiNE96VDZsMmxzVGVzV092QzB4Ty94UmQvSTJiUXVqYTBCZ09hamo4Zzg5RFZBTldKVTZoQmJrSW5ZeHpNUHNRSnRBYkdsNVJFcnNDMEs5bzBVWC9pVkpGZVM1TysvYi9WWk1EU2FyOWNlOHZmZnQvSXZ0L0t6QllEV2l6NGk4OURYQU5XSVVhbERiRUVtWWgvUFBNUUt0QVhFbHBaSHJNQzJLTmczaWl0cjVhekVYOEZoUjZXeExXMURjTmlSaWQrdEZiTlUxUWtBUU90REg1R3A2R3NBaVJpVmVzUVdaQmIyOFV4RnJFRHJSbXpaV1lnVnFJbUNmU000eFd2bGxCVkxrb3hRcm55N0RFNXppMW8vM3k1N3lnamxTSktjc2lJNUpXdlQzQ0lBYUJyNmlNeEZYd01RbzFvQ3NRV1poSDA4Y3hFcjBKb1JXM1llWWdWcW9tRGZDRFhQS3ZwMzNVY3krZmlhelRUbDc3ZFA0ay92TENJQXRENzBFUm1NdmdZZ1JyVUVZZ3N5Q1B0NEJpTldvQlVqdHV4RXhBclV3SjdXQ0hiUnFzVHZ2cjVEVTdiTnlKZlB5NDFGa201MzR4SEZacjRqcDZ5b2FkdGR2MFRXMHU5cmJUY1QxZndzYTM3R0FOQ2F0RWdmc1hhQklsT2ZsaHNwYS83R1hLZjUyOWlPNlBRMzVKU3NsYk9sVU9FUEhwRHMrSGJiRXZucUJWa3JaOWQ1dDdWaWx1THpQNU9zN1d5amtlaHIwTjZSeDdZTVlnc3lCWGtJZVFqUUVzZ2ZkaTVpQmFyNDA5MkExc1RaVXBqNDNjenRrcEp0dXVXYkZmL3BjNFZHblpKMHUySDRGSnYzcVp5dHhjcjYrYm1OM3E2MTlpZkZacjZ0RHIrK1d3cG1OYkF4cnNvZXYxZ3lhcHpIY1IzbG52NTNHWG5kdFBVL1Z5VGZWM2wvM2dVUFNQNUFvOXRZeGV6UU5mRzdzMlZEazdjREFPblVFbjFFZE5hN01uTTZ5Y2pLaytSS3JpczVsUWU4dm9aMzRXNmtUQlgvdTFPQmZZNUpXaHZSdGFMYStzelZ5djNGRFRLNzlmVnV0T09TTHptbTJ3V0xWUEgyeEZyYjdYRGVmVEtDMlpLaytKd3A4blh0SzdOekwxbXI1a2ltcjk3MnhCZCtwZmo4cVRKQ3VUSzdWcjZ1WThzSVpNbkk2cURvdDVObGR1eXB3TkREYXpUQ2tudytTVWFEMzNkTjlEVm83OGhqeVdQUnRwR0hrSWNBTFlIOG9XWHloL29RSzFDRmduMGp1T0hxa1FWR1R1ZlViTlJYbVVpWTIzVDgvb0FDUTM2bTJPd1BGUnAxaW95Y2pvM2FyRkdab0ZTdGY5V3dKeG1TNlZmdStGdGs1bldUSkpVOWRwSGtEOHJ3QlNWSnVhZi9YV2JuWHBJa1ovTjZsZi8zNzVLL2VWOGpJNmRUNG5jM1V0cXNiUUZBdXFTNmo3Q1dUWmU5YnFGc1NmRWwzeVhkRnhoNmhIeTk5bERrazhkclBTLzNqSnNUY2JwSzlOdlg1TWJEM2pSVzIvSU91UDBCTDdiYlZ1S2cyMXJ4ZzZMVC9xdkFYajlYY01UeDFSdW92RC8zck51OTkxcTZVUlh2M2l0SmNrbzN5dXpZUXpKOU1ySTZWQjhnRzZiaVM3K1hJY2svWUdRaTBYWExOeW42M1dzeUFsbUt6WDVmc1I4L2t1RUx5SFhpQ3UxN3ZJenNqbkpLTjhvcEsxTFo0MytvYklCWEpPaHd6a1R2TlpxQXZnYnRIWGtzZVN6YU52SVE4aENnSlpBL3RFeitVRzl6aUJXb1JNRytFZHg0OWJTYW1qdFJrN1psUmIyZHYrcE1uZXZLdGFKU3RLSXlJVEhrNzcrdlpNZTkxNDFVSmhoV1RHWjJ4NGFQYURBYit5OXV3bFdvWFRWMW9JR2tiUUpTTE5yMERRRkFHcVcwanlqZnJNaFhMeW93OUFpRlJwNms2SGV2eWRteVFkbkgvRjV5Yk1ubmw3MStpU1NwdzYvdWtueCtXV3ZtSy9McEU3Vkdlc1NYZnEvNDRtbktIbnVGekx6dUNyLy9MeG1oWEdVZGVhR1hvRXFLTC9sVzFzclpjaXRLRlJqeU13VUdINVRjb01xK3FpcUpkU3FubVVjK2ZWSnlIV1VmZjduM0dIOHcrYlVYZmltM2ZMUDh1KzBuK1V5NTBYSlZmUENnbHhTZmVaTWlYejR2T1k2eWo3M1llOThWVzFRKytTWUY5ejVhd1pIakZKN3lpTXlPUFJVYWViSmNPeVlqbE52a3o1UytCdTBkZWV4Mm5rSWVpemFBUElROEJHZ0o1QS9iZVVvejhvZjZFQ3RRaFlKOVl6aDI0bGNqRUdyR2RoeHZXazBOVzUrNVdtYVgzbkkycmF2MThOaVBIeVg5blhQS24rWHIwZC9iVkZteDdIVUx2TUJsbUlsNFlWZGVUZHBhTnIzZVpwajVBNU9tMjhoMUpia3FmL25HNnRzTVU3SmljdTI0WkpncW4zeHo4a1lNVTY0VmE5Ym5ZUVJxVEZWeXJDWnZCd0RTS2xWOWhDVFhqc25mYjI4RjkvcFpaY0lhOVVhTU9iWmN4NUhpNVpKUk9ZSWtLMWZ5QldSVVR2czBha3padEZiT1ZtVHEwd29kUEY3K1BudkpqVWNVR0hxNHdoOCtKTE56THdYM084RnJldEVxaGZZN1FmNytJN3oreEduWU9yUCtmc01VbVRaWnJoWHpFdFlhMDgvZGlsTFpCWXVVZmNTRmtzL3ZIU1MvY1plY3NvM0tHVHRCUmloWHZwNERGSnY1bGhmN0RWUGhqeCtWVEwrQ0kwK1dFY3lTdjlkZ3hYNmFxcXhEenBaaDVqWHJNNld2UWJ0SEhrc2VpN2FOUElROEJHZ0o1QTh0a2ovVWgxaUJLaFRzRzZNeVNaRWtOeDV0K3M1cG1zbzk2ellaUHIvczlVc1YvdmhSNVo1eHM3YzlmMUNHUDFUbkdsbHlYUzhSTWFvVEVhZGtqU0pmdmlERDc1ZGtKcVlVdWZHWUpDbnk5WXUxWDkrMjVjWWp5ajd1c3VSQVpSaksrKzNEdFI0ZW1mcVVqRUNXOHM2ZkpQa0RpczM5UkVZb1I0RkJCOVY2YkZQVVBHUGIrRE9oQUpBaFV0VkhTSXArLzRhc1pkTVZYL3l0Ri9kZGJ3akgxaGR2cVB4ZHlqN3UwaDF1Sjc3MGU4bU9LL2I5NjRwKy9iS01ZRWhHVnA3TXZPNktUbjlEdnQ1N1NwSkNCNTFSUFgzZGNiVDFwVDhyNitmbnlOOTNXT0kyeVV1T0pXL2tuU1Q1ZXUwaDJYRTVHNVpKU2o1SWp5LzRYRVpXQi9sMzM5KzdMNVNyNEw3SHlRaGt5ZGQ3TDBXL2ZWVkdUaWVGRGo3VGU0SmhLclQvT0xtT25Uam85KysrbjN6NUF5UnptejZ4Q2VocjBPNlJ4NUxIb20wakR5RVBBVm9DK1VPTDVBLzFJVmFnQ3YvOVJqQUNXWEtqNVpLODZYSkdwNTVOM3BhWjE5M2JadVhhV2taT1J4bkJIRW11N0xVTDVkdGxVTklJQWFkNHJjSWZQNmFzdzM2ZFNHd2t5ZDkvWCtYOTlzRmEyNDk4L295czVUK293em4zMUxvdnZ1UmJSVDU5c3RhVVBxZGtqZVFMMXJwQWo3Vmlsb3k4N2dxRXZmV3ozTElpV1V1WHk5ZHpnQmM0cmJqTXJuMmE5RGxJM21kWnhRaW0vZ3dsQU93TXFld2pzbys4VURycWQ1Smh5Q2xlby9MWC9pSC9nSkVLSFhpcTEzODRscXpWOCtwOHJ1czZpVkVtd1dGSEtkQi9YNWxkKzhySTZ5YWpjcXE0RzQ4cXZ1aHIrZklIU3FaUDlvWmxpVFVpN1RYejVaWnZxbk4wUi9sTGYwNSt6eDI2eXN6ckpqY1dycnloZWw1b2ZOa01CZlk4TEtsUENleDVhT0wzMlB4UEZUcndsd29NUGtTU3QyNXQrS04vMTA3VUs5ZU56VDNydGtUZjJSVDBOV2p2eUdQSlk5RzJrWWVJUEFSb0FlUVBMWk0vMUlkWWdTb1U3QnZCeU02ckVhZzJTODBJVk50eXk3Y285dU5IOHUrNmp5cmV2VmZaeDEzbVhaU25rbDIwU3M2V1FobTVEYnZJaDF1K1NVYk5zNFkxeGJ3emRrWldjcUFxZi8wMmJ6MHgwMWU5RnBkbHliV2ljb3RYcS95VnZ5VUZqSW8zN3BSY1I2NWplVmZJYnFLa2dKVFZ1SXVLQUVDbVNHa2ZVWmt3dXBHdENuL3l1SHk3REpaYlhxTHlsMjZVdis4UUJmYzlUcks4RVNSbFQxNlcvRnk3ZXVxa0wzK0F5dDZlV09kMHlweFQveUpKQ2c3NXVTSmZQQzlOZlRweG4zL0FTTzhndW1vN3V3eFczdjg5NHIzZVl4Y2xYVkF1ZC95dDNzaXpMNTVOT2xET1BlMHZpVkV1Q1ZiY2UyK21JY1AwZVNQaEhFZHk3Y1M2czNtL1N4N2hZaGNzVXNYYkUyVTBkTTNLZXREWG9MMGpqeVdQUmR0R0hrSWVBclFFOG9lRzVROXVSYWwzTWUxZ2RvUGFXdTk3SUZhZ0VnWDdSakE3NWN2WnZGNlM1SlJ2a204SGoyK0lxc0JYL3ZwdENndzZTTDZldTh2czBGWFdzdW5KZ1dyakNwbGRlc3ZzbE4rZzdkb2xhK1hyTmFqdTE2eWNZclB0bGJPM25RWmtyWjZueUJmUHlwZS91d0tERDFIMDY1Y1UyUE13QllZZWtUeUZxSm1jclNXSjM4MFVCbjhBMkpsUzNVZllSU3NWbWZLb1pQcVVmY3pGTXJKeUZWL3lyYUpmdlNoN1U0RUNleDZpM0xOdXI5Mk9iUkphd3g5VWNOVHA4dTg2UEhGYitVdC9sdUVMeUxWaXNrdldLdmVYZjYyZWlsNVBXK0x6cHlycjBGOUo4aTRZNVViS1pJUTZTS1lwdTNDWk4wVTJtTzJ0Y3l0djNjbmdpTEZKMjZsNGY1THNna1dxbkYrdnlOY3ZLdkwxU3dvTUhKVVk0VmIyMkVYMXRLSjUwOUhwYTlEZWtjZVN4Nkp0SXc4aER3RmFBdmxEdy9LSHJjOWZwOERnZzVWMStQa05hbXQ5aUJXb1FzRytFWHpkZDVXMWNyWWtiNnBlWUkvUlRkdVE0OGhhUFVmeG42YktXajFma3BSei9HWHk5ZDVMa3VUZmZYL0ZGMzdwalU2b1BKTnZGeXlTdjkvZURkdDhXWkhjaWkzeTlkaXR6dnNUZ1NwWUhhanM0dFZ5dDJ5UVU3RlpUc2xhMmVzV3lvMUhGUngrcklMRGo1VU1VNzd1L1JXZDlsK1Z2L1FYbVIxN3lPemNTMFpPSnhuK29QeTc3NTgwQ3FJeDdEWHpFNy83dXUvYXBHMEFRTHFsckkrUTVHd3VVTVViZDh2czFNTzdNRnJsU0pEQUhxTVRDYTFNdjR5OEJreVROSTI2YnpjTWJ3M0pna1hlK3BDUzVEaUt6WHBYL29FSEpDWEdicmhNOFlWZktldG52NUVrVmJ6dUhhQjNPR2VpckJVL0tEcnR2MTZmRmN5V3FnNlU1MzRzcDJTdHNnNC9UL0lGSkVrNVk2K1FUTDlpczk1VGRQb2JDdTAvVGpKOUNvNFlLM3Z0VDk0Mno3czNxWm4yK2lVS2YxQjd5bXRqMGRlZ3ZTT1BKWTlGMjBZZVFoNEN0QVR5aDRibER6a25YQ2tqcDJFekFiYUhXSUVxRk93YndkOS9oS0l6M3BJa1dhdCs5S2JQTmVFQ05LNFZVZVNMNTJSMjZhM1E2Tk1VL2ZaVm1UVjJSUC91K3lzMlo0cXNOZlBsN3o5Y2JyaFV6dWIxOGg5eVZvTzJieTM1enR2T2JpUHFmdjFvaFplMDFGaWp5NDFzVldUYUt6STc5Wkt2NSs0Sy9ldzM4dWZ2VVRrdHlIdVBac2VleWg1enFaeUt6YkxYTFpCVHZFWk9XWkdjV0lXQ0kwOXE5T2NnS1JHMEUrKzluallEUUtaTFZSOGhTV2JuWFpROTVnL3k5ZHBEVzUrNXF2SkF0cDREWGtseUhXVWYvWHY1QjR5czgrN28xeThwK3ZWTHRlK29zVTZydGZSN1JXZStJNmQwbzF3cnB0Q0JwOVY0bUMvcDhUa25YeThqdTZNaVU1K1dYYlJDV1Q4L1Q1RXZuL1BXdUt4OFRzNkoxNmppN1g4cS9Nbmp5ajcyRXU5R1gwQ3k0b3I5OUxra1E5YTZCYklMRmxkZWdLNmI5eExCNUZFdlNXdllOaFY5RFVBZVN4NkxObzQ4aER3RWFBbmtEdzNMSDN4OWhqVDZNNm1GV0lFYUtOZzNndG10ajh5OGJuTEtpdVZHSzJRWExKS3Z6MTZOM280UnpGSE9LVGZJN05BMWNTYS9KbC9QQVRLeWNtV3RtQ2wvLytHeTF2NGtJeER5THNDeEEyNnNRckc1VStUcnZhZk1qajNxZmxDMHZOYUZOdng5aHFqRDJYZXE3UEdMWmE5YklNMTZMM0ZmN3VsL2w5bWx0OHIrYzFuaTZ1QTE1VjN3Z09RUDdMQnRkYkVMRm5xQlU5NEZTRnJpb2gwQXNET2txbytvNHU4M1RKSmsrQU1LRGo5T3dmMU9xUE54VGxteGR4RzI3Y1RoN0tOK0ovL0FBeEovYnp2ZE8vemh3L0wxNksvZ2ZtUGwzM1g0RHRkZU5FSzVNanYya0pIYldUbUgvRkhPeGhWSkNiY2ttVjEyOFE2UUE4bWo3Nkt6M3BYWm9hdWNlRVNCZ1FmSzEyTTNSYjk1V2FIS1pMeitxZWhOUjE4RGtNZVN4Nkt0SXc4aER3RmFBdmxENnZPSCtoQXJVQk1GKzBZeDVPOC9Rckc1SDB1U1l2TStVWFlUazZEdHJwMXBHUEwzSFNacjVZK1M2OGhlUFUrK1BrTWxjOGYvcnNnWHo4bU5WQ2cwNmhmMVBzWUpsOG5JenF2emRXWDZsSHZhWHhNWDZ0ajYxQldKS1lTR1A2anNFNjlPVEU5MHRoU3E0dlhiRXRPVm1pSTI3OVBFNzk3WncrMk0zQUNBakphNlBpSjVzNmFpMDk5UWRQb2JPM2hjL1N0S2hqOTVYUHJrOFhydnp6N3UwdTJ1SFZ1ZnJNTitMVW1LVHBzc2Y5L2EwMVY5dmZaSSt0dGFQVmV4V2U4cCs3akxGZm5rTVVsUzZJQlQ1T3MxV0VabHd0dmgvRWxKejdIWEwxYjQvWDgxdW0wMTBkY0FFbmtzZVN6YU92S1FiWkdIQUtsQS9wRHEvS0UreEFyVVJNRytrUUo3SHFyWTNFOGt1YkpXenBaZHVMVEphMTV1OTNVR0grb0ZKOXVXdFhxdVFnZWR2b05udUlwKzg0cXNaVE1VM1BlNDdiYkpMZHNvczBzOVorb01RL0lIWmRRY2lWQTFWZEV3WmRTNHovQUhxNS9UQlBiNkpZbTEwQ1JEZ1QwUGJkSjJBQ0JUdEVnZllSZ0s3bitpZ3NPUHEvTnVkMnVKeWlmZnROMU5oQTQ1cTliRjNyWW4vUEZqQ3V4NWlQeDloeVcvVnNWbVNWTDBtMWZrUnN1VmM4b05ja3JXeUY0elQxbUhubDMzdGo1NFVNSDlUNVNaMjFXUktZL0lQMkJVWXRTZUpNbjB5OTkvZUdLa2piSE5TTGhFWDlORTlEVkFOZkpZOGxpMGJlUWhkV3lMUEFSb052S0gxT1VQOVNGV1lGc1U3QnZKN05wSGdjRUhLYjdvRzBsUzlOdFhsWFB5OVUzZW5sdGphbzFkdEVxR3orOEZoTnpPOHVWMmxyVnlsdHhvdWN5T1Bid3JjN3V1WER1ZWRQRUpON0pWa1MrZWxiVmlsZ0tERGxMb2dGT1RYeU5hSVRkV0lUZGFMbXY1RDNMS2l1VWZkSEE5RFpMS1g3Nng5bzJTNUxvcW4zeHprOS9ydHFMZnZacjRQVEQ0WUpsZGVxZHMyd0NRRHFudUl5UjVJZGlLeVkxc3JmdnVhUG4ybisrNE1yTTZKTlptbFJYZjVnR0duTEtpeE1nMnAzU0RyR1V6dkZGcGZZZkpEWmNxdnVSYlNkTFdGLzdrVGMvc3NvdjgvZmFXR3luM0RxcjNQa3BHVHFmS3pYbkpxeHNMeXcyWHlscjFvL3dEUnNyWFl6ZUZEaDR2LzRES0tmR3U2LzFVdlkvSzMrdWZpdTdXYy92MjBkY0ExY2hqeVdQUnRwR0hpRHdFYUFIa0Q2bkxIK3BEck1DMktOZzNRWERreVlvdi9WNnlMZG1GU3hXYis3R0NleC9kcUczWUc1YkpXdjZEN0lLRmtqOGd3eDlTK08ySjNwM2JuS2t6Z3RuVlY2WjNYYmwyVEhtL2ZWaVNGSjgvVmRFWmI4aU5sQ3M0Zkl4M2NaNXRudTlzTFZiRmE3ZFdieSs3bzRKNy9henVocm0yY3MrOExaRlFsVDEyVWZWNlhZN2xyZU5WbFV4dFhxL3kvLzdkdXdpUjBiaUxqc1RtZml5N2NKbjNoeStnMEtpVEcvVjhBTWhVcWVnamtyaTJZajkrcE5pUEgrM3djWFZ5ck1TdmR1RXlSYjU0VmpJTUdTSHZvbXErM252V211cHQ1blZUWU5Cb1NaS1JsU2U3YUxVQ2V4Mm13SjZIeXRkemdMZlpzbUpWdlAzL1pHUjNWS2pHQlplTTNNNHlRcm5hK3ZTVjN0ODVIZVh2NzQycUM5VHNlMXhIcnV2VWFLZlgvZzduM1p2VUZudjlFb1UvZUZDdVl6ZDZVaWg5RFZBYmVTeDVMTm8yOGhEeUVLQWxrRDgwUDMrb0Q3RUNkYUZnM3dSbWg2NEs3bk9NWXJQZWwrU3RtV2QyNlMxL0k2NEtiZVoyVVh6UlYvSjEyOVc3R0k3cFU0Zno3Mjk4VzdydktpTzdrN0orZm40aUVkbVdyMXMvQlljZEtRVkM4blhySjErL3ZldSsycjNyS0REb29LUnBRTUhoeHlZZUd4aDZoSXlzNm90MEdNRnNCUVlmN0YwbDNOZndRR1d0L1VuUmFaT3JYMk9mWTJUa2Rtbnc4d0VnazZXaWo2akp0U3lGUnYxaXh4ZDdzNjA2N3cvdWUxemlna1crN3JzcU1QQUErZm9Na1pIZFVaS1VjK0pWY21NUlNkVUhyWVkvU3pLcnBvRWF5ajN0TDdVU1VpTXJWLzUrK3lpNC80bEphMHNhL3BCeXo3cGRibmlMNUxyZWdYTWRmWTVyVzhsdHRyMFJkMFl3Si9sMXFwN3IxUDMrNmtOZkE5U05QTlpESG91MmlqeUVQQVJvQ2VRUG5xYm1EL1VoVnFBK2h1dTZUWnZiMVVwZE4rRlNIWHY4Q1JvejlzVG1iY2l4VlBIdWZiSUxGa3VTakZDT2NrNytZNU11bHRPZU9KdlhxK0xOdXhKWHZ2YnRNa2c1SjF6Wm9BdUpBRUJMeThnK3dvNUxwbTg3SXpoYzc0RFQ5S2Q4TGNXVzVCU3ZrWkhUcWZyaVQ0NGoxNDdYV2p0V3JpUFhpc3NJQk5YUUN5L1IxNkN0eXNnWTFZNFFXOURTcnB0d3FRYnNNVWlYWEg1bDh6WkVIckpENUNGb1Q4Z2ZNaE94b24weWpJWjFscW1adjlFZW1YNWxIM05ybUY2OEFBQWdBRWxFUVZTUnpBN2VsQmszV3FHS04rOUtYS3dHdFZscmYwb0tSbVplTjJVZmN4SEJDRURiazhvK3doZll3WFJMby9JeHJlY2dXWkxNYm4yckQ1SWx5VFJySHlSTDNucVdnWkFhZXBCTVh3TTBBSGxzb3hGYjBLcVFoK3dRZVFqUUJPUVBLVU9zd0k1UXNHOEdJeXRQMmNmOUlkR3h1OUVLVmJ3M1NiRzVINmU1Wlprbk52ZGpoZCtibEFoR1JpQ2s3REYva0pHVnQ0Tm5Ba0RyUkIreDg5SFhBQTFIakdvNFlndGFJL2J4blk5WWdmYUEyTko4eEFvMEJBWDdaaks3OWxYT3lkY256akRLZFJUOTVoVlZ2SG0zN01LbDZXMWNCckRYTDFIRm0zY3ArczByM2tVNTVKMDV6RG41anpLNzlrMXo2d0NnWmRGSDdCejBOVURURUtPMmo5aUMxbzU5Zk9jZ1ZxQzlJYlkwRGJFQ2pjRmNpeFF3dS9aVnpxazNLUHpSSTdMWGUydDUyWVZMVmZIbTNmTDMzMWZCWVVmS3Q4dWUxUmZPYWVzY1IzYkJRc1htZlNwcjVleWt1M3k3REZMMk1SZHg1aEJBdTBFZjBVTG9hNENVSUVadGc5aUNOb1o5dklVUUs5RE9FVnNhaUZpQkpxSmdueUpHVnA1eVRyeFMwUmx2S1RablN1S0s4OWJLMmJKV3pwWVJ5cEcvM3o3eTlSMHFzME5YN3dJM09aM3F2a3AxSytMR0kzSXJ0c2l0MkNKbmE0bnNOZk5sclo2VG1OcVQ0UE1ydU0reENvMGN4NXBjQU5xZDl0cEhwQXA5RGRDeTJtdU1JcmFndldpdiszaXFFQ3VBdWhGYmtoRXJrRXFHNjdwdXVodXhNMTAzNFZKSjBySEhuOUJpcnhHeUkrcFh1a0E5eWxkTGFsY2ZieDBNYmN6dHA5VWQ5MUxVMTdDZ2JCaUc5aDkxb0xwMTc5N0NiUU9BWlBRUnJSVjlEZG9IWXRUT1JtekJ6c1UrM2xvUks1RFppQzJaZ2xnQnlUQWFkcFgyZG5zcTU2UDMzMjN4MThqUE1yVnZGMWRET2pycUZHanhsOHNvbTJPR0ZwUVptclhKMUliSU9rbnJHdlg4emwyNkVKQUFwQTE5Uk90QVg0UDJpaGpWc29ndFNEZjI4ZGFCV0lIV2h0aVNIc1FLTkVXN0cyR2ZIcTZja3JXeVZzeVNYYlJLenBZTmNpT2xjbU5SeWJIUzNiam1NZjB5Z2lFWldSMWxkdW9wWC9kZDVkOXRoTXl1ZlNRMTZLUVJBTFJ6YmJpUFNCWDZHaUNOMm5DTUlyWWd3MXczNFZJZGUvd0pHalAyeEozNHFtMTRIMDhWWWdYUUJPMHd0aEFyMEFDTXNNOFFQMHlmcm0rKy9seC91T0pxQmJucU13Q2docVdMRjJ2RzlHODEvdXpmMEVjQXlEakVLS0J0S3k0cTByS2xpM1hBNklQWnh3R2tETEVGYUw1MmZybm1sdmYrdTI5cStkS2w2VzRHQUNBRGZmVEJ1L3ArMmpmcGJnWUExSWtZQmJSdE02ZC9wMWRlZUM3ZHpRRFF4aEJiZ09hallOL0NXSEVJQUZBZitnZ0FtWXdZQmJSdDdPTUFXZ0t4QldnK0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ZjdvYmdKWlZGblcxb2N4VmFjUlZlVXlLMmE0c1IzTGRkTGNNUUtvWmh1UTNwYURQVUc1UTZwaGxxR2Vlb2J5UWtlNm1ZU2VyaUVTMHRTS3NTRFFxeTdibEVQVFJBS1poeU8vektTc1VVb2VjYk9Wa1phVzdTV2lEWE5mVnpGbHpOUFhMcnpWbjNrOHFLaXBST0JKSmQ3UFFDTmxaV2VyZXZhdjJHVFpFaHg5MmlQWWZzWThNZzF3RERXUFpqamFYUmJWbGExVFJ1SzI0NVNobTJYSWNjaFhzbUdrYUN2cDlDdmhOaFFJK2Rlb1FVdWU4a1B3K3hxSzJSZXZYcjlla1NaTTBZOFlNRlJjWHA3czV5QURkdW5YVHlKRWpOV0hDQk9YbjU2ZTdPUzJLZ24wYlZCWjF0WGFMcXcxbGpzTHhkTGNHd003aXVsTGNsdUsyZDRKdXcxWlhTNHFrN0lEVU04OVUzMDZHT2xDOGI5UGlscVVOSlpzVWprYlQzUlMwUW83ckttWlppbG1XU3N2TGxSMEtxV2ZYTGdyNFNSZVJHbXZXRm1qaXBJYzFaOTVQNlc0S21pRWNpV2oxbW5WYXZXYWQzdjNnWSswemJJaXV1ZUlTOWUyelM3cWJoZ3kycVN5aTljWGxLcXVJTVhnTVRlWTRyaUl4UzVHWVZDYXBhRXRZaGlIbDVRVFZxMXV1dXVReDJLQ3RLQ3dzMUs5KzlTdVZscGFtdXluSUlNWEZ4ZnJ3d3c4MWJkbzB2ZmppaTIyNmFNOXB5RFlrRXBmbUZOajZlcm10bFNVVTZ3RjR3bkZwWlltanI1YmJtbE5nSzBKc2FKUEMwYWhXRjI2Z1dJK1U0VHVGVkpvejd5ZGRkdlVORk92YklQNjMySjZ5aXBqbUx5L1dvbFdiVkZwT3NSNnA1N3BTYVhsTWkxWnQwdnpseFNxcmlLVzdTVWlCKysrL24ySTk2bFZhV3FyNzc3OC8zYzFvVVF5WmFnTWNWMXBTNUdobGlhTnRaeElHZkZLUERvYTY1WnJLOGt0WmZpbmtOOFNNTWFEdHNSMHBhcm1LV0ZMRWtvckxIVzNjNmlwdVZ6OW0zUlpYNjBzdDllOXFhby91cGt3RzNMY0pjY3RTUVZHeEhNZEpkMVBReGppT280S2lZdlhMNzhsSWV6VFptclVGK3VzdGQybHJlYmtreVRBTWpSMXp0TVllZTZUNjkrK25uT3pzTkxjUWpWRVJEbXZseXRWNjc2TlA5ZDZISDh0MVhXMHRMOWRmYjdsTEQ5eHpCeVB0SWNrcm9xNHFMTlg2NHZKME53WHRTTlVKb2w3ZGNyVnJma2V4V2xmck5XUEdqSFEzQVJsdTVzeVo2VzVDaStMSXE1V0wyZEtzdGJZMlZTUlg2bnQyTUxSckYxTmRjd3c2S2FDZDhKbFNUdEJRVHREN3UzZEhuMXhYS3Fsd3RXcVRvdzFidlRqaHVOTHlZa2VidzY1RzlQRXA2RXRqbzVFU0cwbzJVYXhIaTNFY1J4dEtOcWxQeng3cGJncGFJZGQxTlhIU3c0bGlmYmV1WFhURHRWZG94UEM5MDl3eU5GVk9kcmFHN0RWWVEvWWFyS01PUDFSMy9IT1Npa3MyYVd0NXVTWk9lbGozM0hremE5cTNjNWJ0YVBIcXpTb3RaNFlXMG1OOWNibkNFVXQ3OU92TSt2YXRGR3ZXWTBlS2lvclMzWVFXUmVScXhjcWlycWF0c0pLSzlaMnpEWTN1NzlOK2ZYM3Fsa3V4SG1qdkRFUHFsbXRvdjc0K0hkamZwODdaMVVGaFU0VVhROHFpekUxdXpTb2lFWllzUVlzTFI2T3E0TUtnYUlLWnMrWWtsa294REVOL3ZtNEN4Zm8yWk1Ud3ZYWER0VmNrQ3ZSejV2MmttYlBtcExsVlNDZkxkalJ2ZVRIRmVxVGRsdktvNWkwdmxtVXpxQVZBNjBQQnZwVXFpN3I2ZHFXZFdLZmVrTFJYdnFuUjJ4VGtBS0JLbDhvVGVudmxtNnFLRXVHNDlPMUttNko5SzdhMUlwenVKcUNkNEx1R3BwajY1ZGVKMzhlT09Wcjc3ak1zamExQlN4Z3hmRytOSFhOMDR1K3BYMzZUeHRZZ25WeFhXcng2c3lKUks5MU5BU1JKa2FpbEphczNjKzBFQUswT0JmdFdLR1pMUDZ5eFZYV2lPT0NUUnZienFYOFgvcDBBZHF4L0YxTWorL2tVcUZ3S3gzYThtQkt6dC84OFpLWUlvK3V4ay9CZFExUFV2QkRwMkdPUFRHTkwwSkpxL20vbnpKdWZ4cFlnblZZVmxqS3lIaGxuUzNsVXF3cTVlQ21BMW9VS2J5dmp1TjZhOVZVajZ3TSthWFIvYi9rYkFHaW9icm5lYVB1cW9uMDQ3c1dXYlM5Y2pjeG4yWnhwd2M3QmR3MU5VVlJVa3ZpOWYvOSthV3dKV2xMTi8yM04vem5hajdLS0dCZVlSY1phWDF5dXNvcFl1cHNCQUExR3diNlZXVkxrSk5hc055VHQyOXVuM0NERmVnQ05seHMwdEc5dlgySjVuRTBWcnBZV3NjWmphK013eHhjN0NkODFORVc0eHJVUGNyS3owOWdTdEtTYS85c3cxN3RvbDFZWGxxVzdDY0IyOFIwRjBKcFFzRzlGSW5GcFpVbDFNVzNQZkpPUjlRQ2FwVnV1b1QxN1ZuY0ZLMG9jUmVKcGJCQUFBQUJhbFUxbEVVWXZJK09WVmNTMHFZd1RpZ0JhQndyMnJjamlvdXJsS2pwbkc2eFpEeUFsK25jMUV4ZXJkbHh2Smc4QUFBRFFFQ3lGZzlaaWZYRkZ1cHNBQUExQ3hiZVZLSXU2V3JlbGVpcDZ6Ukd4QU5CY2cydkVsTFZiSEcyTnN2UUZBQUFBdHMreUhVYlhvOVVvcTRqS3NobWNCQ0R6VWZWdEpkYldLTmIzN0dBa1JzTUNRQ3AweVRiVXMwTjFYRm16aFlKOWUrYzRITXdBQUlEdDIxd1dGWmM0UVd2aHV0NTNGZ0F5SFFYN1ZtSkRXWFhoWkZlV3dnSFFBbXJHbGcxbEhIbTFaNFdGRzNUekxYZHF3WUpGS2QydTY3b3FMTnpRb01lV2wxZm8yMituS3hwTi9haTl6VnUySlAzZGtOZUlSS0txQ0lmcnZHL3g0cVY2Ny8wcEtXbGJRMWlXcFpkZWVsV0ZoUnNUdDdtdXE0S0M5WktrOHZKeVBmN0VNOXEwYWJNa2FkR2lKZHE0c1dpbnRROEEwSDVzMlpxYTR1ZmNPWFAxN3djZVZtbHBhYk8zMWRLRERsNTU4V1d0WHJsS0Jlc0tkUGZ0ZHlrZXIvOENVSTdqNk1sSG45RDA3NmJYZWYvMDc3N1hoKzk5b0Znc3ZiTVViTnR1MU9PL21QcTVWaTVma2ZnN0hvL3JvdzgrMU1ZTjFibEo0ZnBDclZ5K1FtNFR6K2cwNW5OdWpDM2xGT3piczhNUFAxejMzSE9QT25YcWxMWTJCSU5CM1hUVFRkcHZ2LzFxM1dlYXBpNi8vSElOSGp4NHU5dm8ycldyampycUtQbDh2bHIzL2VsUGYxTHYzcjJiM0w0ZVBYb2svWjFkNDhMeURUVml4QWlOR1ROR3VibTVUVzVIZTBmbHR4VW9pN29LVi9aTkFaL1VOWWZSOVFCU3IydU9vVUJsZngrT3V5cGpXWngyeVhWZHZmRGlaQlVWbFNodVdRMStYaVFTMWZyMUcycjkxRHhvWHJCd3NmNSsweDJhT1hQMkRyZFhVVkdoL3p6MXZHekhPNEFzS2lyV3haZGNwZXYvK0xjNmZ5Nis1Q3F0V0xtcTFuWUtDdGJybTJuZkt4cU5KdDdmWC85Nm0xNTk5UTFKMHB3NTgzVHpMWGNtaXR2MVdiQmdrVzY0NFdZdFhiYTgxbjBsSlp2MDFsdnZhVU9OZzlSdHVhNnJhRFJhNTA4a0VsVjV1YmYrNzVRcG4rbmlTNjVTSkZML3dhUnBtdnBzNnBleXJPb0QxNm1mZjZVNzc3cFBKU1diSkJtYVB2MEhCUUlCeFdJeFBmWDBDNW95NWJQdHZqOEFBSm9pR205Y29iYysvNXY4bWl6TFVzZU9IZVc2cmh6SFVUd2ViM1NSdHJTMFZGZGRkcVUrZVBmOTVIWkdvenIzck45bzVZcVZpZHZxMnZiOGVmTjE5aS9QclBWVFVWRzk5dm03YjcyanRXdlh5WXJIOWNPTW1YVVd6S3A4OXZHbit1aUREN1ZzeVZKdDNMQlJHemRzMVBxQ0FtM2V2Rm0yYmV1NXA1L1ZqT2t6RkFnRWt0cFZWZVJldEhDUnBuLzN2V1pPbjFucnA2UzRXQ3RYck5UYU5XdTFibTN5VDhHNmdxUjJ1SzZiZVAycW42cjN2Mkw1Q3YxbS9LOFN1VkkwR3EzMTJKcEZkOWQxOWR4VHorcnROOTlPM0daWmxwNTg5QW10WHJVNmNkc25VejdXbjY3OW82dzY4c2xVZjg2TkVVdlJkeGF0MDRFSEhxaEJnd1pweXpZRGVPcVRrNU9UOU4wekRLOGV0L3Z1dTZ0djM3N3EzYnQzblQ5OSsvYlZIbnZza1hoZUtCUlNJQkNRYVpxeUxFdmp4bzFUZm42K0pNbm44eWtuSjBlU05HclVLSjEzM25tMWl1YmJHamx5cE82KysyNE5IRGl3MW4wbm5YU1NPblRvMEtEM04yREFBSTBiTnk3eCtxWnA2bi8vKzUrdXZQSktTZExQZnZZenZmTEtLNG0yTnRUbzBhTjErKzIzTjZuWUQ0OC8zUTNBanRVYzZkcWpneUdEZWoyQUZtQVlVbzljUSt0S3ZaaXpvY3hWWG9pQTA5NU0rWGlxRmk1Y3JITitjNmIyMlh1b0pDa1NpZWl4eDUvVzJPT1AxUjU3REtqemVULzl0RkNQUFBxZnBOdTZkdTJpMjI3OWErTHZEei80V0pLMGVNbFM3Yi8vdnR0dGgybDZZd3F5czdJa1NYNi9sN0xjZmRjdGRUNys0a3V1VWpBWXJLTmRpL1RhNjI5cTJOQzlGQXFGdEhGamtlTHh1QVlQOWhMb0FRTjJWeURnMTc4ZWVGVFhYM2VGc2lwZmIxc3paODVTMTY1ZE5HRDMzV29WOTNmYmJWZjE2TkZOaFlVYkVnZmNydXZLNS9PcFU2ZU9rcVMxYXd0MDYyMy9yOTczR3dvRmRmOTlkeWtVQ2lhOTM3cFVmVFkrWC9WakRqdjBZUDA0ZTY0MmJkcXNYWHIzOGg3bk03VmxTNm4ySEx5SFRqdnQ1SHEzQndCQVU4V3Q1bzltbi9iMU41bzNkNTRrNmFzdnZreTZiOHpZNDdUblhudnFYL2RPcXZXOGlaUHVVZTgrZlpKdWUrR1o1MVZSVWFIOVJ1NlhLSHdIZzBFRmcwSEY0M0VGQWw3ZitmMjMzK25acDU3UjBXT08wUzlPUFNYeC9LcCtmTkxERDBpU0Nnc0xkZHROLy9CK1gxK28vRjc1OHZsOHl1dVlKNS9mSytLWnBxbXZ2L3hLa3FHRERqa28wVStYRkJmcmhlZWVWM1oydHQ3ODN4dDYrODIzRkFnR1pjWGpPdm0wWDZoVHgwNHFYRitvRFlVYjlKdnh2NUxrNVErdTYrclIvenl1dkk1NWV2K2Q5elR0NjIvazgva1NoVUxidG1VWWhuNTkzbS8wekpOUDEvbVo5dWpaSS9FZUpLK2dmc1VsbHlVOTV2YTc3OUR1QXdmSVgvbVpWTDMzT2JQbmFPSmR5VG5MVXk4OG8xQW9KRWxhdG5TWnlzcktkTW92VDAzY1g1V0Q1ZVRtSkc3eisvMHlEQ1BwWkVSTGZNNk5GWXV6N0dON0VRZ0U1THB1MGttai9mZmZYOTk4ODAydHgvcDhQb1ZDSVlYRDRhUVRWSjkvL25tdHh4NTMzSEY2NElFSGxKdWJtNWlkMHFsVEo4VmlNWVVyWitTYXBxbXNyQ3dkZlBEQmtxUWJiN3hSWThlT1RlemprblRMTGJmb2xsdHVTWHlYUjQwYXBUUE9PRU5yMTY3VjExOS9uWGk5cXVPQ211L2pzTU1PMDR3Wk03Um9VZTBaMGJadDEzbWlyQzZqUjQvV0ZWZGNvVysrK1VZVkZSWHEyN2V2UXFHUVpzeVlJVW1hUFh1MjR2RzRKazJhcEFzdnZEQXh5R2hIcWw0L0ZiT20yaXNLOXExQWFhUTZXSFRMVGMya2lLVkxsK3I5OTkvWEJSZGNrRGlUSmtuaGNGaHZ2UEdHampqaUNQWHExYXZSMjUwL2Y3Nktpb28wYXRTb3BPMW1pdmZlZTArR1llaVlZNDdaYmpHa3BXM2V2Rmx2dmZXVzl0dHZQKzI5OTk1cGE4ZTIrSHkycjdDd1VQZmRkNS91dU9PT2VoOVROWXEyc2VvcUVrWWlFYjMyMm1zNi9QREQxV2ViZzVFRkN4Ym85ZGRmMXpYWFhGTm5rYktwdXVXYVdsZnFKUjAxWXcvYWg3bnpmdExycjcrbE1XT08wcUdISHBTNFBSNjN0R1ZMcVI1NDhERmRmZFVmdE91dS9XbzlOeEQwRHJ6Ky9mQzlrcVI3N24xUXUrMjJhK0xnY3U3YytmcHB3U0tOSDMrcVhuLzlMZTJ4eHdDTjNIOUV2VzJwZXA1aEdOcTBhWE1pa2IzbTJodnJmWTVwMU80akZ5MWVvbjMzM1VjZE8rWkprbGFzWEMyZno2ZkJnd2RKa25KemMzVHhSUmZxamp2djFhZWZmcUd4WTQrdHRZMnlzcTJhK2NPUE9uUDhxVElNUTMrNThSOTFUcmQvOEtISGsvNCsrS0FEZE41NTNnRjRUbzQzdXVSdmY3MWV2WHZ2b3ZYck4raW1tKy9RdngrK3QvSkF3dHZ2ak1yM2FacTFUNVk1amlQYnRoUHgyWFVkUmFOUlhYWDFueE9QV2JCd2NlTDNhMnQ4VnQ5KzU0M2V1LysrTzJ0dEYyaHRGaTlkcG5mZW42TGZYM0JPWXQrU3BJcHdXSys5OFk2T1B1Sm4ycVZYNDBhQ1NkTGMrUXUwc2FoWW8wZnRuN1RkbmNsMTNVVDhrNlM3NzMxUSt3d2JvckZqanFyM01RMjFkbDJCSXRHb0J1NitXd3BhQ25oaVZ2TkdLNWVVbE9qSng1N1FzY2VQMFJsbmp0Y0x6ejZ2OVFVRnV2TGFxMlZabGdMQmdCYit0RUNTOU9CakR5dmdEK2pIMmJQMXdIMy9xcFVEZi8zbFYvcGk2dWY2MDQwM3FHZCt2dTY2N1U1MTZKQ3JTeWRjbnRobnZ2ejhTMDMvZnJxMmJOcXNvOGNjbzU4ZmZualNOcXJ5alI0OXZkR3Q4YmkzVk0yRDkvOUxqdVBxajMvNWswelRUQlN2cTN3NjVST1ZsR3pTQWFNUGtHbWEycnAxcSs2KzQyNzUvWDc5ODhGNzlNUWpqOG0ySFYxOS9UV1NwTTJiTnVuYUs2L1IySEVuNlBUeHArdmUvM2VQZXZYZVJXZWNlWVppc1pnNjVIbWpZeStkY0ptdXVIcEMwbXM5OWNSL05PUDdHUnA3NGdsYU1IK0JUTlBRaEd1dVN0eC8reTIzMVlvUlZibkRnNDgrcEs3ZHV1bnNYNTZwUURDZ2NEaXNhT1dzdm9yeWNqbU9vMkRsNElFWFgzMVo2OWF1MVRWWFhKMzBXWC8xK1pjNjZKQ0QxYWR2SHkxYXVFaURCZzlLakVDdWVReHBtbWFkeGZwVWZzNU5FVy9tZHhhdHg0a25ucWdiYjZ4OTdEQm8wQ0NkZHRwcGRUN255Q09QVkZsWldlTHY0NDgvWG83ajZNTVBQOVNaWjU2cFRaczJhZlBtelRyeHhCTVRqd21GUXZycXE2LzB4Qk5QNklrbm5xaHp1emZmZkxQKzlyZS9KWXIxMDZkUDE0MDMzcWdQUC94UWtuZHlZZkRnd1RyaWlDUGt1cTYrL2ZaYlNkNis0amlPYnI3NVpyM3p6anVTdk5yQmtVY2VxWHZ1dVVlaFVFaVdaU1V0YStVNFRxMWpGYi9mTDlkMWF5MS90Zi8rKyt1enp6NVRjWEd4SkdubzBLR3lMRXZUcDN2TGVKV1dsdXJhYTYvVk04ODhvelBQUEZOUFB2bGtuZSt2UGcwOWNZRGFLTmkzQXVVMWxyUExTdEYvckxpNFdPKzk5NTdPUGZmY3BOdDlQcC9lZXVzdEZSWVdhc0tFQ2ZVOHUzNC8vUENEWG56eFJUM3p6RE1OTHRpN3JxdVRUam9wcWNOMUhFY1BQdmlnOHZQemRmcnBwOWZxakIzSDBXdXZ2WmFVT0p4eXlpbTFnc0U5OTl5VHRQYlgrKysvcjJnMHF1T1BQNzdlOWtTalVmbjkvZ1pOdVhOZFY3RllyRllpVWROTEw3Mms0Y09IYStqUW9ZbmJLaW9xOVBMTEw2dEhqeDdiTFVqYnRxMmlvdHJyRG5mcjFrMSt2MS9MbHkrdnRTWmc3OTY5Nnl6Kzh2bDQ2dnQ4ZnZHTFh5Z3JLeXZwdTFaV1ZxWm5uMzFXNTV4elR0Smp4NDBibC9qOTdiZmZUcnF2b0tCQXYvLzk3K3R0YzMwbVQ1NWNxMTJ6WnMzU0N5KzhvRjY5ZXRVcTJKZVdsdXFycjc3U2RkZGQxK2pYMnA2c0dqbDFlWHFYMHNST05uLytBajN5eUg4MGF0UitPdldVY1VuMzVlVjEwRlZYWHFxSkUvK2xTZjk2Uk5kZWM3bDZiVk1NcTdudlZGUlVhTW1TWlRydHRKTVNmNy93NG1TTkhEbENSeDM1YzVtbXFTZWZmRTdoaXJBT08remdwTzJzV3JWRzMwK2ZxU01PUDB5U3RIcjFXdDE3MzBNNjhZUXhrcVNKLzd5MXp2WmZmTWxWY3B6a0JIVFRwczJhTjIrQkxybmt0NG5ibGkxYm9mNzkreVZHc2t2U0xydjAwaCt2bjZEZXZYZVJaZGt5RENYRnVQZmZueUxMc2pSa3lKNlN2SVQzdW11dlVNK2UzYlZ3NFdLRkl4R04ySGNmU1Y1UytzQ0RqK25zczA1WGZuN1B4RGEyRnpPOTBXYzc3dURYcnkvVUxmKzRPL0ZaMy9LUHU5V3padzg1anFONzdybGRPZHVaY2xwY1hLSi8zRnIvQ0grZ05Ta3FMdEhiNzMya0M4ODlPK2wybjgrbjE5OTZUK3NMTityYUNaYzBlcnN6ZnBpdFoxK2NyRmVlZWJUQkJYdlhkWFhzU2VOcjViR1BQemhSdmZMek5lNzAzOVNaeDc3ejJ2TUtiVk5zZk8zTmQ3VjR5VkpkZjlWbE1neERrVWhVSDM3OG1YYmZiZGZFWTBvMmJkWjFmN2xaZi9pL0N6Unl2K0cxMmxPNFlXUFNCVUM3ZGUyY0tKZzk5T2hUY2x4SHQ5LzA1NlJpWGxOUEFBQ1M1RGpORytBUmk4VzAzLzc3NmVoamoxRThIbE0wR3BYUDc1ZHRXM0ljUjF2THloSjlhRjVlbmdLQmdMS3pxNWR1cURMaisrbjY5d01QNjl3THo5UGV3L2RST0J6V3NjZU4wVC92dkZ1OSsvVFJxYWQ3eGJubHk1YnIxRitlcWxFSEhxQkFJRkI3N2ZaNjFsdmZkOFFJUGZmMHM5N0FITU5JNnRjM2I5NnNuK2IvcEQ5Y2Naa0NnWUMyYnQycXY5L3dWeFVXRnVxR3YvNVpIVHAwMEI2REIrblZseWZMc2l5WnBxbjdKdDRudjkrdk04NGNyK3ljYkEwWk5sUWZmZkNSenYvdEJlcFlZOXMrbjAreFdDenB1TGQwUzZsMjZiMkxKS2xMMXk1YXRjMlNnSVhyQzNYQWdRY2szV1lZUnEzOTNEUk4zWGo5bjdWdTNUcEowditkL3p1Tk9uQ1V4b3l0ZlN4WTlkeHdSVmhmVFAxY2YvdkhUYkp0Vy9mYy9VOGRmT2doT3UvQzg1Tm1BWGhQVXYzcjE2ZmdjMjRxdTVuZldiUWVuMy8rdWM0NjY2eEVIZVRRUXcvVmxWZGVxZlBQUDcvV1NQR3FFZkhiM2w1VVZKVFkvOExoc0VwS1NpUjV4d05WeTcxVUxVc3piOTQ4NWVYbEpaNWJzL0EvWU1BQVBmZmNjMG5idnZYV1czWHJyZDZ4emNVWFg2eXJyNzVhcnV2cWxGTk8wYnAxNjNURUVVZm96anZ2MU5GSEg1M1VyckZqeHlvbkowZXpaODlPak56ZjF1VEprMnZkZHRWVlYrbUxMNzVJL04yelowOGRjc2dodXVhYWF4SzNEUjgrWFBQbnowL01GSkNrWmN1VzZZSUxMdENTSlV0cXpWcm8zYnUzUm8wYWxUaHBVTFhQVnkwSGRNd3h4OVJxUjVVZmYveFI2OWV2ci9mKzlvNkNmU3NRczZzN2xGUVY3S3ZPZkc5N0FCRU1CalYyN0ZoTm5qeFo1NTU3cnJwMDZkS283VloxcUExZEwwdnlPbisvMzY5SEhua2tzUzdXdUhIakZBcUZFb1hlaHg1NlNIMzc5cFVrclZtelJoZGZmSEd0VGpvUUNPanNzOC9XRVVjY0lVbjY3VzkvbTFRb2RsMVg2OWF0MjI0eFdwSXV1ZVFTYmRqUXNJc2lWdG0yYUZzbEhBNXIzcng1ZXY3NTUzWDAwVWZyZDcvN25UcDA2SkE0MjltdlgrMVJxalZ0M0xoUnYvdmQ3MnJkZnYvOTkydmd3SUc2OHNvcmF5V1o5OTU3cndZTkdsVHJPWHcrbnZvK24yQXdxSWtUSnlhK1o1RklSS2VmZnJvNmRlcWtaNTU1UnUrKys2NjZkdTJxd3c4L1hQZmRkNThHRGh4WVorZFR0US9jZE5OTjJtMjMzYmJiZmtuNjlOTlA5ZlRUVDlkNVV1UFRUei9WMEtGRGRkUlJSOVc2cityN242cTFIS3VFYXNTWW1yRUhiVmM4SHRmSEgwL1ZtMis5cDkxMjIxVW5uakJHNjlZVktCS0pLaHlKS0JLT3FMeWlRaFVWWWVYMzZxbDFCZXQxLzZSLzYvcnJKcWhMbDg2SjdkUThRSnM5ZTY0NmQrNmszZnJ2Nmwxczdjbm5aRm1Xempycmw1S2tJdzQvVEZzMmI5Rnp6NytpSCtmTTB4bW5uNkllUGJwTDhrYUF6cGd4UzRmLy9GQkowc1I3L3FXamp6NUN3NGNQMDd2dmZhU3JyL21MS2lvcUVoY3dLaTh2VjA1T2puSnpjeE9qMUt1ODh0L1hLNmR3L3J2Vys3NzRrcXRxM1ZibE43ODVVNGRWempBb0tkbWtxWjkvbGZRZVRkTlFLQlQwUnROOC9hME1HUnA5NENoSlhpeFp2bnlsZ3NGQTBrbUJ4aGJEeXNzcnRIVFo4c1NKQU1rN3NmRFFneE5sbXFZdXZ1UXEvZjF2ZjFMMzdsMzEyT05QeTdadC9lSFNhK3JkM3EzL3VGRWpSOVkvb3dGb1RRTDE1TEdoWUZEanhoNnJseWUvb1F2UFBWdGRhOFNvaHZCWExqUFZsRHoycVVjbXFWZStOMUwwbUhGblZPYXhYZ3g0NHFGNzFLK3ZkK0o5OVpxMXV1RGlLeFdzbzlqVXYxOWZQZjdVYytxVjMxUG4vZnBNclZxelZwSTBjUGYra3FSd0pLS2I3NWlvTGFWbDZ0YTE3dmQyM3U4dlQ0cUZEOTEzbHdidk1VRHZmL1NKdnAwK1U1SjA3RW5qYXozdjFSZWVWS2VPZWJWdUIzYkVOSTFtRmUxZmVlRmxmZlBWMS9waXFsZEVxanFCZE5sRmx5WUtQOWZkOE1jZGJ1ZnJMNzlTUEI3WFM4KzlxS2VmZUVwWldWbnEyS21qZXViMzFDc3Z2cXloZXcrVEpKMXovam1KWlhSczI5YUVQMXl1Lzd2a0l1MDd3bHVxcitvNHBPcmlxZDYxWWFTOWhnNVJQQjdYa2tXTEs5OTNkZno1K01NcHlzdkwwK2lEUjB2eVlzaEpwNTZzckt4c0RkdG5iNzN3elBQcTFLV1R6cjN3L01SemZ6bitkTm1XcGV6S2s0TUhIblNnQnUwNXVGWnV2M2JOV3QxKzg2MjY3TXJMTldTWU44Q3BZTjA2RGFrYzdOUzllM2ZObXZsRDR2SGhjRmhGR3plcWYyWGMyRlp4Y1lsc3Uzcms3ZTMvdkZNYk4yN1VkUk91MGZQL2ZWR1daV25oZ29YMWZzNHZQUGU4aGd3YnFpL1J0ellBQUNBQVNVUkJWTjU5ZXV1VEtSK3JmR3U1amh0N25DVHZmNWNVbDkzNlI5ZW00bk51S2w4ZHN4alJOcFdVbENRSzdKSTBmdng0TFZ1MlRQUG16V3YydGc4OTlGQk5uRGd4NmJZSEhuaWcxbU9xWnQvSDQzR1pwcWxSbzd4amhwb2o3S2RQbjY1T25UcXBzTEJRQlFVRit0T2YvcVFKRXlaby9QanhtakpsU2xLeDNqQU0vZnJYdjViazdYTVBQdmlnSG4zMFVkbTJyUU1PT0VEWFgzKzlITWRSTEJiVFcyKzlwVmRlZVVXU1Z3T3NHa1ZmNWRwcnIxVW9GS3JWN3FyMjFlZldXMi9WLy83M1AwbmViSVViYnJoQnNWZ3NhV1IvMWNtTVAvNnhkdndPQkFMS3ljblJsVmRlU2NGK095all0d0kxbHdVTStadlh1VVFpRVlWQ29VVGh3SEVjUlNJUmJkMjZWWUZBUUlaaGFQVG8wWXBHb3dxSHc0bUVJUnFOcW5QbnpnMCtrOTJjTTk1TlpacW1PbmJzbUhReERKL1BweVZMbGlnWURHckRoZzBLaDhQcTJiT24xcXhaSTZsNmVZSGRkOTg5OFp3TExyaEFsbVUxcUJCYUZRanJrNTJkclgvODR4K2FNbVdLSG5ua0VjMllNVU1USjA1TUJMRWR6VUtvT3BOYnMrQTlidHk0eE9jYkNBUjA0NDAzNm9BRERramNWOS95S0h3KzIvOThiTnZXOWRkZlgrdmczelJOZGUzYVZYbDVlZnJzczg5MHdna25hTTJhTmJyd3dndlZ2WHYzV3R0SlZRRzl1TGhZMDZaTjA3WFhYaXRKT3Zua2srdGNndU9razA1SytudlNwRWthTUtEdU5jWWJvbWFNc1ZuZXNWMklSS042NTkwUDVEaU9saTFib2IvZlZMM2trOS92VjA1T3RuSnpjNVdUazYyY25Cd2RlTUQrbXZuRGJQM3JYNC9vMnV1dXFITlU5M2ZmejlTb2tmc3BGb3ZwUDA4OXJ3VUxGMm5DRlpjb3IwWVI3QmUvT0ZHOWRzblhDeTlNMXQ5dnVrTy8vZTA1R3JuL0NHM2E5UC9adSsvd0tNcXVnY08vN2VtZEVub25FSHJ2VWdXa0tFVlVSRUFCbGFJb1NHK0NYZWtJSWtVVUZId1ZFVVZCQVQ5UjZTQzlsMEJvS1NZQjByUFo4djJ4MmNsdWRoTkNVUkk0OTNXOTEwdDJaMmRueDJUMm1mT2M1NXpyaElRRUt3R241NTU3bXZyMTZwQ1JrY0diMDhaejgyWWliNy96RVcrOU5RbUFVYU1tTW5yVWNQejgvWlFnbnQwVGozZWhYZHRIOFBmM1E2ZlRjZVhLVlQ1ZXVKVFJvMFk0WmIvYjJaZUoyak5yclZZcksxZDlUWEJ3VUk0QnJncTFXazEwZEF4SGpoem51ZWRzbVR2MldxMTI5c2NjelhqclE2ZWY3Uk1INDhlL1RybXkyVm0wZS9mOXpkcTFQekIrM091VUxXdWJ2SFNYSGFmVmFobjY4aUNsUVYvT1RQdjQrQVFtVFg2THdNQUFudXYzbE10bkZxSXdTVS9Qd0dEUW84b3FmMlcxV0VsUHp5QXBPZGtXQUZlcGFOYTRBY1lNV3czWm13N2oyTUFBLzlzWXg5N3VMZExkVDNCbkdJM1VESy9HbXhQSFVDV3JWOGk1OHhFQWxNc3FRNlpDUllWeVpYaHQyQkJLbFN4SmFtcWF5MG9BblZiSDBvOW5VYnBVU2RwM2ZSSzlYc2VoSThlWXQyZ1pQYnMvUnMvSG5WZFFnWlhNekV4OGZienYrak9JaDVOZXF5SGRlT2NsRDRhUEhNRXJyNytLU3FVaThtSWs0MGVQcFVtenBqejk3Tk1VTFZZTWs4bkVvUU9IM0w3V2NXemM2YkhPMUcvWWtETGx5bENrU0JFbEdTWTlQWjAvL204YlZjT3FvdEZvT0hQNkxBRUJ0Z212dzRjT0V4OFg3OVFVTVRNcndKeXozbnRJU0RCRmloWWhKY1hXRkZYdDhIMjhaOWR1MnJScjYzUWYwTHB0RytYZnYyNzZoYjdQUFV2cnRxMEIyTHQ3TDNNK211VnkzMkd2YlQxdjBYeUtadDJ6RlMxV2xKS2xTL0hSZXg4eTdhMDNDUzFaZ2l1WHI5RHRDVnR2bW1MRml4SDNUeHhtc3htTlJzUFpNMmV4V0N4VWNwT2dwRktwbURyQnVUeUl3V0JRUG90YXJjNnoxS2JaYkdiL25uM2N1SEZEcWJuZnBYdFhpb2VHS3VNUXJjTTV5TWpJd0dxMWtweWM3RElSZXEvTzg1M1FhZTl0d3BNb21McDM3NjRFa2UyYU5XdEdURXdNano3NnFOdlhxTEpXZGNURnhiRjM3OTQ4OTI4UHhMZHYzNTRiTjNMMnR5ckgyclZyblJwYjI4Y2dqdnQxekxDUGo0OW45T2pSZUh0N3MyYk5Hajc3N0ROS2xTcWxCT2Z0T25iczZMVDYzakhnWGJWcVZZNGRPMGJWcWxYWnQyOGY5ZXJWWSs3Y3VibCtob1VMRjdKNjlXcmk0K1BKeU1pZ2N1WEt6SnMzanhkZmZKSEl5RWlYN2UwOUtSenIwdi94eHg5S25YNUhVNmRPcFUyYk5yUnIxODdsdWNjZWU0d1pNMlpJZmZ0YmtJQjlJZUM0V2t4ekZ5WHN6V1l6dlh2M2RucnNtV2Vlb1V5Wk1seTZkTWxsKysrLy85N3BaOGZNNUppWUdJNGNPWUpXcTBXdFZpc0JCUHNmdGVNeW01eXFWYXZtMVBIYVBqQVpNbVNJOHBoYXJjWm9OR0kwR2xHcjFRd2JOc3hwSDJxMW1veU1qRnliQXpvYVBYbzBPcDBPazhtRVNxWGl5eSsvVkpZaW1jMW05SG85cTFldlZyWnYyYkxsTGZlWkg0bUppZmo2K2lvMTRjUER3OW0rZlR0Rml4YmwvUG56d0swbk5uTEx5TXh1T0toeDJlWjJCekJ5ZnVENjlldTJqSnl2djNZWnBKNDRjWUx4NDhjclA5c0Q1eSs5OUJKZ1c0NDJkR2oyc252Nys3MzU1cHQ1SG50T09YK2Z2Ly8rZTZmSkVwMU9SNTgrZlpRVkVpZFBubVRtekpsS2piekl5RWhtekpoeDE1TmxXb2Ryakt3V2ZUajQrdmpRcmwxcnRCb05vU1dLRXh3VWhKK2ZMOTdlM2s0WjRvN0NkbFhsK1BHVFRqZFJqdlI2SFJjdVJuTDU4bFVpSWk3eS9NQisvUExyVnZiL2ZaQm5udTVOWEZ3OGs2ZTh6WkRCQTVneWVReC8vcm1UZW5WdG1XMXhjUWtFQndlUmxwYUd3V0JRNnR6djJMbUg5ZXQvUnBQMVJUaGx5anZLKzgyY3RRQ0x4VUw3ZHEzcDFpMTdTV2l4WWtXZEF2UGZyLytKbWpXcVU3bHl4WHlkbTdpNGVDSWpMekdnZjErV0xWK3BQRzZ2SS8vTnQrdXhXcTJrcGFVeDRoWG44bFJ2VG4rZmloWExNK2FOVjUwZUh6LytkWmZhMmlOZkcrOVNHdU9SVnMzNTY2K2RmTC8rSjE3THBiU0gwV2prOE9GajFLNWRRN2toZUNPWEd2OG1rK20rVEtZTGNhK1l6V2E2OXU3bjlGaVBaNTZuWEpuU1hMeDAyV1g3YjcvZjRQVHpvam52VXlYcmJ6ODY1aDhPSFRucU1vNk55Q29yc2Uydm5lUW12RnBWaWhiSm5yQzNqV09oLzVEc29KTmFyU2JEWVJ3N2FOZ29wMzJvMVdyU016S1VwdG9BU3o1YnhROC8vZUwyUGZ2MGR5NjF0MkhqWnVYZlczLzYxdWs1Vlk3TTBSMjc5dkhWLzlhaTErdFk5K05HMXYyNDBXWC9pK2E4ZjhlMW9JWFFhZFdrMzBVWlJmdllQQ2t4aVFWejVsRXR2RHB4Y1hHOE5ud2tOV3ZWcEh1UHg1VUVvUDVQTzE4RGpBN0JzTXBWcXpCajZuUzNHZDN2Zm1UcjM5SytZd2VXZjdxVVR4ZCtvanpYcEZrVHFsVE5MaEZhUGJ3NmE3NzdId0RQOUhyS3FiSHRuSS9ub2RGb1dMcDRpZFBmMnJzZnZhL1VnVmVPeldoRW85R2dWcXR0LzY5Ull6YWJzVmdzR0R4c2t3bGZmYnZHNlRVbmpwL2dyYW5UMGVteXh3UTZuWTdSNDk3ZzdXa3orT0RkOTNueXFUNll6V1lsdzc1MG1kS1l6V1l1WFl5a2ZNVUtIRGw0bU1DZ1FLVmtqaU9yMWVwVXcvN29rYU9NZmpYNyt2Uk1MOXZFL3VoeGI3aThGbXovcllZTWZRa3ZieTlPSGovQnI1dCtvV2RXcWFHVTVHVEF0aExJemw1UzQzckNkWmVBL2IwNnozZENyNVByM2NOZ3dvUUpwS2VuS3dGN2UxYTN2NysvMjZ4dnlGNDF0MlBIamxzRzdITW0wM1h2M3AyRWhBUzJiOS91ZHBzelo4N1FvRUVENnRhdHk4eVpNL0gzOTBlbFV2SHp6ei96NFljZmtwcHFtNlRTYXJXY08zZU9WcTFhc1hmdlhxY1lRVUJBQUNOSGptVHQyclU4ODR4eldVQlBUMDg2ZGVyRTRzV0xxVnExS3IvODhnc2ZmZlFSTldyVTROaXhZMjQvUTJSa3BGTmdmc1NJRVd6ZnZwMERCdzdrK2Ruem8yalJvcmxtejlzVE0yL2V2SG5YNy9NZ2s0QjlJYUJTWlFmdHpaWTdEOXByTkJxV0wxK09UcWZqeElrVHZQLysreXhldkJnUER3OE1Cb05ML1c2d1hXRHNTeEVkQTUwWExseGc0Y0tGNlBWNlZDcVY4anI3TE9Nbm4zeENUaWFUaWJTME5LWk5tK1lVc0ZlcFZQend3dzh1MjgrWk13Y3ZMeS9XcmwyTFhxL254eDkveE1mSHgyMTVFTHVGQ3hleWNPRkNwOGZzK3g0NWNpVCsvdjdNbURFanovTjBMMlJrWkRCMjdGZ01CZ05EaGd5aFJvMGFoSWFHOHVTVFR5clBnL3RHbys0NDFreDNaQjhBNXBlY0gvZU9IRG1DbjUrZnk0UVd3Sm8xYTFpN2RpMDZuWTdZMkZnR0RScWtaUFNiVENhWEwycjdUZitTSlV1Y1ZqT0E3WE85ODg0N2RPclVpV2JObWprOTUzaWNDUWtKYk56b2ZFT2RjNFZFVkZRVWdQS3pmWGI2YmpOT0hGZjB5R3JSaDhjVGozZTU5VVlPbWpWdFJOTW1EWE9kTkh2bW1kNU1tL1l1Q1FuWGVXdkdKUFI2UFZ0LzI2YVVnTkJtWmE5NmVYc1JFaEtzMUxvSFcxQ3VaTWxRYmlZbUVod2NwRHorU0t2bXRHM1RTc2tZdDlleWYzbm82MHllTkliZzRDRGxPOHZkY1YyOUdzVytmUWV3V0N5NWxzT3BWNjgyTHc0WnFQeGNwRWdJRXllTVZzcjFnTzE3TVRNemt4TW5UM1BreURGVUtoVSszdDVNbkRBYXZWNEhxSGh6K25zTUh6N0VLYWhucDlmcDNKYkFVcWxjVi9kMDY5cVpwY3UrNE9TcE0xUUxzd1VUVENZenA3TWF5Mzc0MFR4cTE2cEI3ZG8xME92MVNzTmZxOVZLYW1vYU4yN2M1Sis0T0s1ZXVjYnYyLzdpMFE2NWYzOEtVZEJwTkJxK1hMNFFuVTdIc1JPbmVPdjkyYXhZUEJjUER3ODhEQVk4UEF4dXg3RVdxeFVWS21XeUR5RGl3a1htTGx5S1hxOURyVklycjB2UHNBV2FGbnppMmpET1pES1JtcGJHTzlNbU9QMXRxMVFxZnYzaGE1ZnRQNXl6RUM4dlR6YXNYWVZCcitmN0h6Zmk0K05EaDdhdDNINitYbzkzcFZ2bkR1ajFCcVhCM05EWHh0SzhTU1A2OTNVdVlXTzFXakFhTTBuS0NwQTVVcWxVUkVWbmx5NnNHUjVHMDBZTjZORDJFU2JQZUovMS8vdmNhZnNubmhxb05KZ1U0azRZZEJxU2JyMVpuaTZjajJEdXJMbG9OR3BHalJtRmo2OHYyLy84aXhWTFArUEtsU3UwYnR1RytaKzRsbXdJY2hnbkFPZ05Cdm9OZUk1NkRlb3JqNzA2ZEFRNnZZNk1qQXd1UlY3aWc5a2ZLb0hoM0k1bHk2OWJlSDdJQ3dCa3BHY29pVVlhallhenA4K1FrWjZPcDZjWEdWblhqSjkrMk1BVHZYbzQ3ZWY5dDkvajVQRVRxRlFxckZZcks1Wit4dWZMVnRDMGVUTWVhZHNheUE2UTU1Uno0czFnTURCMjRuaW1USmpFMHNWTHFGQ3hBb0ZCdHRLMXhVTkQ4US93NTlEQlE1U3JVSjVkTzNkUnAxNWRsMzA2M3RmYmhZV0ZzWGo1RXJiOHNobFUwS2xMWjB5Wm1WeDJNd2xxVjY5QlBXN2V1TW5NOXo5azBJdUQ4Y29xVVhqOXVpM0RlT0c4ajVueDdsdjRCL2dUSDJkYm5SaDFMWXJTWlp4TG5kNnI4M3duOURySnNIOFk1TXo2ZnVXVlYramV2VHRkdW5USnN3ckFuZXJmdnorWm1abE9BWHRIL3Y3K0RCdzRrQzVkdWpCbHloVG16NS9QNHNXTDZkV3JGNisvL2pydnZmY2VZOGFNb1d2WHJody9mcHdYWG5pQndZTUhzMjdkT3M2ZE84ZXdZY013bTgyY08zZU9Uei85MUNWZy84d3p6NkRSYU5pMGFSUERoZzNqNHNXTC9QWFhYNHdhTllyQmd3ZTdYYTN2cUZLbFNuVHExQW0xV3Axck9aemZmdnN0MThrT2QvczdlUENnMitmc0FYdkpzTStiQk93TEFhMGFNck5LVVdhWXJIanA3enlLWmcvdTJXZTRBd01EOGZiMnhtcTFjdVRJRWNMRHc1Mlc3MGRHUnZMaGh4OHliTmd3YXRYS2JtelZwRWtUcFdhVm8zbno1ckZ6NTA3V3JGbmo4dHp2di8vT3JGbXpuSnB3QUZ5OGVCRzlYdThTYU55OWV6ZkZpaFhqK25WYlBidVltQmorL1BOUHdzTENVS2xVWkdSa3VOUUlmKzY1NTV4cXROdWRPbldLOCtmUE0zbnk1UCtrc1piQllPQ2xsMTVpeVpJbGpCOC9udGF0V3pOa3lCRDgvZjBCbEJwa09jOUZiaHc3alR0K0xvdkZjbHNCV2prL3JzeG1NMnZYcnFWRGh3NnNYYnRXQ2NiYmE5aDdlbnB5NDhZTi9QejhYRjZYbUpoSVVKRHpqWUxqREw3VmF1WExMNytrYTlldWhJU0VvTmZyT1h6NE1FMmFORUdqMFdBeW1manl5eTlwM3J5NVUxMTlkelh0MVdvMWlZbUp4TVRFQUNqTDd1dy8yLzlPN3ZhL1hZWXBleUIvTnl0NlJPRXpkTmlvM0J1RDVkQ3BZenVlZU1MOVJCbEFnTDgvalJzM1lQdjJYVFJzV0ErQWpBd2pJVmxCTG5WV2NGcmpKcVB6K1lHMlpaOWJ0MjdEMjlzTHE5VktTa29xWThkTlJhL1hLUlBZbzkrWXJQU29lUGU5V1pqTlprd21FNk5IdlVMNUhIVmJ6V1l6cTFaOWpkVnFwV1RKRWd4emFFSUxjUEhpSlpZdFgwbm5UaDFjanFkSWpxQjdTbGIyaTlsc3BrMmJsdXpkZXdDejJjejJIYnZvMEw2TnNuMlJrQkMzWlhmUzB6TklkV2ppbE0zMTNOZXJWNXZRME9LcysrNUhKazRjelo5LzdtVGQ5eHVVLzA3RGh3K2hXbGdWVWxKU3MwcnRXREdaekpqTkp0TFRNeWhYdGd5K2ZyNTRlM3NSR09EdjVqMkZLRnlLWi8xTjJjdTNCQVlHNEpNMWpqMTA1QmcxdzZ1amRTaDFjREh5TW05L09JZVJ3NFpRcDFaMkUvdG1UUnJ5eTNyWHNlck1lWit3ZmVjZTFxMzV6T1c1cmIvL3lmdXpGdURyNjV3bEduRXhFb05lajBiamZGdTFZL2RlaWhjcnl2WHJ0dXl4NkpoWVR2eTVnK3BobFVHbHdwaGhWSnJKM3JoeEV4OGZMOVRxN0gzdlAzQ1lsSlJVV2padmpJK1AreEtCZ1lIK3hNVW5FSklqYURueHpYZXp0d253WjhyNFVWek9xb2YveEZNRFhmYmo3bG9zUkg3NSt4aUl1K251ZXkxL3JsNjV5dFNKVXloZXZEZ1RwazdFSjJ2ODM2SlZTeXBWcVV4SVNBaGFyWllpUll2Y1lrK3VmUzJVeDdQS09Kdzhma0lacTV2Tlp0Wi85ejFOV3pTalJJa1N5clkzYnlieSsyLy94K0NYYmF1L0o0NmRBTUNTRmN2WXUyY1BYMzYraXN6TVRMeThzd1BKbTM3ZXhPVkxsM2w1eEZCbE5kdUVLUlBSYXJXcy8rNTd2bG56UDNvOTFSdXRSc3ZqUFovZzZKR2pBQ3hmNlh5dE9YWHlOQis5OTRIYnorRHI1OHZRRWNONGMvSTBraEtUbk1yTTFLdGZueDEvYmFkTTJUSWt4TWZUb3BYcmltaDdnTkt4aHIxT3I4TS93Sjh6cDArVGtwSkNyejY5VWFsVVhMNThKZGR6bkptWnlZSzU4NmxacXlaVnc2cHk1UEFSQWdNRHVYYjFLcjUrdmdRRkJmTFIrN2J5UGRGUlVhaFVLczZkT1V1akpvMmM5bk92enZPZDhQZDJUWndRRDdiS2xTdlRwMDhmamg4L3JzUkQzTm0rZmJ1UzZYNjdEQWFEVWlrZ0o3VmF6Ymh4NDFDcFZBd1lNSURvNkdnMmI5N012bjM3MkxScEU3R3hzVmdzRnJaczJjTHUzYnY1NDQ4L0FGdVQyQVlOR2xDNWNtV2xGditycjc3cWNzOVdzV0pGQmcwYXhMSmx5NXdhM2M2ZE81YzFhOVl3Yk5nd3QzWHE3YlJhTFZPblRnWGc3Tm16VGsxb0FjTER3M25ublhmNDdEUFg4WkU3SlV1V0pDUWtKTmRlQWZacmwrT3hDbGNTc0M4RTlCb1ZtVm5OSDlOTjRIVVBrMkRpNCtOWnQyNGREUnMyWk5La1NVeWJOazJwOXcxdzd0dzVybHk1UW5Cd2NMNzJGeGNYNTVROTc4aStKQzduY3JpUkkwZWkxK3VkSmdveU16TkpUMDhuSWlLQ2wxNTZ5YW11NE9qUm81VU14M1hyMWpudEsyZU5kcnRWcTFaUnNtUkpHamR1ekxoeDQyalFvQUY5K3JnMjNMSTdlZklrOGZIeExyV0hIWm5OWmpJeU1uTE4rSzlidHk0TEZpemdtMisrWWZQbXpVNzF5NUtUazlIcjlXNnpMQjNaTDhUdVBwUDlHRzVuc0NMbng5V0ZDeGV3V3EyMGE5Zk9iU2Yxek14TUJnNGM2UFJZOSs3ZGxYLy8rT09QVHMrbFp5MER0Uyt6WDd0MkxhMWJ0eVlrSk1TcFZBL1lndXRyMTY2bGJObXlTc0Qrd0lFRC9QYmJiNHdlUFpyRmk1MGJaYTVhdFlwVnExWTVQZVk0UVhFdlpEaXNJdFpySk1YK1lhTFZhZ2tMcTBMalJ2WHozRzdaOHBWNS91M2JsU2dSeXFGRFI1V2ZFeE1UQ1F6SWZ3UEk2SmhZenA0OXo3dnZ6dUtwcDNxeWFPRXNVbE5UbVRkL01SVXJsS2RhdFNxVUtCSEt2UG1McVZLNUluMzY5TWkxN3VyWFgzL0h0YWhvUnI3Nk1rdVdmTTdoSThkbzI4YVc1V295bWZubDE2MjBhTkdVMHFWeno3aFRQc2ZOSkR3OERMUnNZY3ZhMmJ2M0FGcWRqak5uenFGV2EzajZxWjU1dnY3RGorYTVmVHdqd3pYVFI2VlM4ZWlqYmZuMm0rKzVmUGtxcFVxWG9HblRSblRwOGloanhreFJ6cWRlcitQMTE0WVJHT2lQd1dBZ05TMk5VYU1tOHVySWwvSHk5TVJrTXBHVTVKcUpLMFJoRng5L25XL1gvVWlUaHZVWk0ya0c3MHliUU9Pc1NVS0FNK2NpdUh6bEdpSDVIc2ZHdTEwWkE1Q1dadnQrOTgweGpoMDZjcHd0WUsvVm9NTDJ2V25NTkpLZW5zSDVpSXNNZk1tNTE4ZUkwUk94V0N5WU1rMzh2TzRyQU42WU9OMXRXUitBS1RQY0IrOGM1U3lMczJMeFhLV0dmVTRiMWpxUEk3cjFmdTZXK3hjaUx3RytCcWNWNGJlclpLbVN2REYrREZXcmhURzQvd3RZTEpZOEUxQXNGZ3NqUjc5T2syWk4zRDcvK2ZJVmZMNThoY3ZqOW5HNDFRbzd0KzlrM2JkcmlZbU9JU01qZzc3UFpkZUkxbVJOK3RtM24vN3VXL2o3KzdONDRTZEVuRHZQUzhPSHN1elRKWGg2ZW5JOTZ6VlRaa3hseHBRM21UOTdubEpPUnFmVFlUUWErVzNMVmxRcUZjZVBIT1BraVpQNCtma1Jralg1WU05T3QvUHd6SHQxOGNrVEovSDA5Q1E1SllWNU0rY3dZZW9rMUdvMXpWbzI1L2ZmL28vUGxpeW5kTmt5Vk05cVR1c29PV3RGVHM0YTlvbUppWnc0Zm9LWFJ3emw1eDkvb21uelppNnZkYlQrdSs4NWZ2UVllcjJlM1R0MzQrZm54N01EbmlQcTJqVktsU3JGUzhPSE11YTEwV3pjOERQUlVkRTBidHFFUXdjUDByZS9jeDN1ZTNXZWI1ZEtaZnVkRlE4WGk4V0NwNmNuWVdGaExobmk5bEk1VnF1Vnh4OS9QTStBZllzV0xhaFJvNGJMUFRuWVlpMFJFUkc1dnYra1NaTUlEUTFsdzRic2tuMGRPblJRWWhyMjFYWGczTGZxOE9IRFR2ZjhPWVAxeFlvVlkrN2N1WncvZjk3bHVDNWR1c1JISDMzRTVNbVQwV3Exeko4LzMyMm0vZGl4WTZsUW9RSWpSb3pnZ3c4K29GV3JWbno5OWRmSytSazRjQ0RyMTYvbjlPbmNHMUk3NnRqUjFvaDYyN1p0YnAvMzhmSEJhRFRtMnBSYTJFakF2aER3MWtOSzFuMTgrajM2ZmJiUFpMMzIybXUwYmR1V3FsV3JVcVJJRWY3NjZ5K25nUDNaczJjcFU2YU1VMU9MdkVSR1JoSWVIdTcyT1h2QVBtZldkTTV5T0gvLy9UY0xGaXlnYXRXcWRPalFnY1dMRjlPeFkwZTZkT21TNjJTQW5UM1E3Mmo3OXUwY1BueVlzV1BIY3VYS0ZVNmNPT0ZTamlTbkxWdTJzSG56NWp5M3NYTVhrRTVJU01CZ01LRFJhT2pac3llZE9uWEN5OHRMT2JiNCtIajgvUHljanRYZTdOQm9OQklZR0loS3BWS3lSM05qTkJyelhUWUc1UHk0VTZsU0plYk5tMGRVVkJTK3ZyNU9TOHQ4ZlgyeFdxMUtVRDRxS29vaFE0YTRCT2tkT1pienNYL0oyb09iOXAvdC8yOFAzRHV1QXZEeThxSmp4NDYwYWRQR0pXQS9mUGh3T25lMjFlYytkT2dRa3lkUFZsWUVuRDE3bHRkZmQxL200M2FrWjgrYjRDMHI1QjhxYXJXYTRzV0swS0NCNnpKcVI4dVdyMFNWUnpabWFtb3FVZEV4SER4d1dQbmRUMHhNSWprNXhhbkV6YTJjUFh1T0xsMDZjdmJNT1hidTNFTlNVaEpydi91UjBPTEY2TjM3Y1lZTkg4MzBOeWZ5eHVoWCtHVHhjcWE5K1I2dFc3ZWdXYlBHVGdHMUgzL2N4UFlkdXhuMHduT0VoVlhoMlg1OVdMSGlTMHFYS2tubHloWDUzemZyTUJvejZkV3pleDVIa3kwMjloOENBd09kSGxPclZMUnMwWXpOVzM2bno1TlA1UG42cVZQR1VxSkVLTkhSc2J3NS9UMmxqRTF1R2pXc1I5MDZOWlZyV2NVSzVWMjJ1WExsR2g5OGFHc281WmhkYUs5bmJ4K1kzK3E5aENnczdCTlFRMThiUzRlMmp4Qld0VEpGaTRTdzdhOGRUZ0g3MDJmUFVhNU1hVXFWZEszbDdFNUU1Q1ZxaGxkeis1eDlaWXhmamd6N25PVnc5djE5aU5rTEZsT3RhaFU2ZFdqRHg0dVg4MWpIZG5UdjBqSFh5WUQ1TTk5QnE5V2kwYWd4Wm1ZeWJ2SmJ4UDRUeDZJNTcrUHZuNzNDYjg2Q1Q5bTE3MjhXei91UXdJQUFMQmFMTXU2NEZVc2VqV2x1Tlo0U0lpOWFqUnBmTHoySktYZGVZcUoyWFZ1L0dyMWVUN2NudXRPanQvdko3MzlpLytIVm9TUHliSXo2eXVzamFkWWkrMTRtWjltWjJSL01wRUtsaWp6UnF5ZjFHdFJUU2pQa3hzZkhtMkxGaXhFVUhNU0FRUU01Zi9hYzBtUEtybFNwVW93ZSt3YUdIUGNkNjlkK1QzQndNR21wYVRScjBad0tsU3J5eFdlZk0zRHc4MjZQTFM4cHlTbHMrbmtUajNYclFybnk1Wmoxd1V6V2Z2MHRmZm8rUlhpTmNJS0NnMG1JajJmUVMwUGN2dDVlUjM3cEY4dWQzdnZQMy8vQTM5K2Z4azJiTU9hMTBWeTdkczBwYUo5eklxWnA4NmI4RS9zUERSczNwR3ExTUdVVjh1UnhFNmxhTFl4aXhZdnh4b1N4eE1YK2c1ZTNGMTBmNzhia2NSTzVGSG1KTW1YTDVQcjU3dVk4M3c1Zkx3TmFXVWI4MERsLy9qeXRXclZ5Q2Nack5CbysrZVFUd3NMQ0dEOStQTmV1WFhONjNzdkxpMTY5ZWxHbmp1MGFOV0xFQ1BiczJVTjhmTHhUVW11Wk1tWHc5dmJtNk5HalRxOTNETUpiclZhaW9xSm8zcnc1bVptWlRvRnplNVBhUm8yeVY2TFlHK0RtVlRHZ1ZxMWF2UHp5eXdCTW5qelpLZEJ2Zi85Tm16WVJFaExDeXkrL1RJa1NKUmc3ZHF6VFBvWU9IVXFQSGoyWU5Ha1NlL2Z1NVoxMzN1R3R0OTdpekprekhEaHdnREZqeHVEaDRaRm44MXBIdnI2K1BQdnNzK3pmdjU4clY5eXYxdkgzOTVmNjlma2dBZnRDd005RFJXeXk3WnN5UHNWQ0NiODdxN2xtTnB2WnYzOC9HemR1VkpwSVRKczJqZHExYlkzK21qZHZybVE2MjdPU2p4NDlTb01HRGZLMS8ram9hQklTRXFoU3BZcmI1KzBYUjIrSFRJTHo1ODhURlJWRmZIdzhGeTllNU1pUkk2U25wOU96WjA5NjlPaUJXcTJtVXFWS0xGdTJqRUdEQmhFYUdrcXBVcVVJQ2dyQ1lERFFyRmt6cW1jMTNER2J6U3hac29RbFM1WW8rNCtMaTJQUm9rVlVyMTZkbGkxYnNuejVjb29XTFpwcnpYTzcvdjM3MDdkdjN6d3ZqaGFMSmRmYVovMzc5ODl6LzNidWFxYURMWk02TURCUW1YRjBkN3oyQmlxM0dtVGF5Zm5KblVham9WU3BVbTVMT1RueThmSGhsVmRleVhPYmhJUUVOQm9OSGg0ZXlnMncvVXZVTG1jdkFjZnpGQllXUmxoWTJDMlArZDhTbjVJOWNQRHprQXo3aDhudFZGUEthMXV6MmNMTW1RdXdXcTMwNkdINzJ6eDIvQ1E2blk3aXhWMUx4TGh6NWNvMVltUGphTld5R1k5MTdzQ3k1YXRZL3RtWE5HM2FpQU1IRG5QZ3dHSEE5cjBTRkJTQVJxT2hWcTF3RGgwNlN1dEhiTXZBTXpNeldiMW1MYnQzNzZQdk03MlZpWWo2OWVvUWVmRXlpejVaUnMwYTFUbDU2Z3lqUjcyQ2gwZitzcTNPbmp0UFNUZkJ2NmJOR3RHMFdhTjczcmp4VmdQMXpNeE1BZ01EbUQzckhlVjZaOCt3bnpuemJTV3pOelUxbGV2WGJ4QVltUDlWRGtJVUpHYXptVDM3RDdKaDQ2L3N6N29HdkROdEluVnIyMHJkdEd6ZWhFMmJmM01heHg0K2VvTEd0NWlFdEl1S2ppRWg0VHBoVlNxNWZkN2RPUGJjK1F0Y2pZb21MajZCQ3hjdmNlaklNZExTMCtuVHN6dFA5dWlHV3EybVNxVUtmTExzQy9vTkdrNkowR0tVS1ZXU29LQkFEQVlETFpzMXBrYjFNTHk4YkgrblNVbkpUSDM3UTA2ZE9jZmtjYTlqekRUeFQxeUM4bjVQZE92TTlsMTdHVE5wT3FOZkhVck44R3BadlROeWZwWllsOGZzOWZuZFpkUm4vQXUxZk1YRHBYaXc5MTBGN08zVUdqWGZyUGtmMzZ6NVg1N2JhZklJdUM2WU00OEZjOXl2WmdNWU0zRnNualhzY3pQb3hjRUFmUFhGS3JjMTRxdFdjeDYvSHpwd2tQWHJ2bWZjcFBITW4yMDducWVmZllicTRkWFJaVTA0clBqcUM2ZlhuRHB4aWcvZWVjL3QrNjljOFFWYWpZYXVqM2ZEdzhPRDloMDc4UE9HbitqVXBSUG56NTNuZWxhNWpNdVhMbEd2N3lkY0hRQUFJQUJKUkVGVVFUMlgxMSs3ZXBVaU9VcjF4Y2ZGODhQM1B4QWFXcHdsaXhhVGtwekNuNy8vUVlVS0ZRQTRlZndFbnk5ZmdiOURXYjFTcFVzejdOWGh5ajYzL0xxWkNoVXFFSEUrUXBsb3FWVzdGaFBlR0VmRFJnMnBXS2tpSVNFaC9MSnhFeThPZmNudFozTjB1K2Y1ZGhVUHp0KzlzM2p3RkMxYWxJU0VCS2U2NmFOSGp5WThQSnhYWG5uRmJhUFZ0TFEwZXZUb1FYUjBOQk1tVE9DUFAvNVE3dDBkcXdIMDZkT0gxTlJVamh3NVFyTm16WlRBdjE2dmQwbEN0RmNoR0R4NE1BTUhEblNLQlRqR0xqUWFEVHFkVGxrZDQ0N0paQ0l1TG80cFU2YlFyMTgvZXZiTW51eTBWdytJaUlpZ1Q1OCt4TVRFc0h2M2J1VjVnOEhBK1BIajZkS2xDKys5OTU2U2tMbDE2MWFxVjYvTzdObXoyYjU5TzQwYU5lTEZGMS9NZDZtZ1NaTW00ZWZuNTdhdnBWMVFVSkJTNGtma1RnTDJoVUJSWHhYbjRtei8vaWZaaXRWNmU0RVZ1L1QwZEJZc1dFRFpzbVVaT0hBZ0sxYXNvRktsN0p1U1pzMmFzWDc5ZWc0ZVBFaWpSbzI0Y2VNR1Y2NWNjUWsyNXNaZVo2dEpFL2ZMRTFOU1VseEszeVFtSnJKMDZWSktsU3BGbFNwVkdERmlCT0hoNFdnMEdpWG9FUm9heXBRcFUwaElTT0R3NGNORVJFUVFHeHRMY25JeXp6NXJXMXBuTkJwSlQwOW4rUERoTkcvZUhJQytmZnR5OWFxdFh1ZUlFU05JUzB0ank1WXRQUGZjYzJpMVdvNGZQMDcxNnRYZExya011STJ5RGU2TUd6ZE9xY3VmYy8vSnljbk1uRG1UYnQyNlViOStkdWtKcTlXcVpFclpid1l6TXpQUjYvVk9GenY3Y2lqN2hUdG5pU0YzNVB6a3orT1BQNTZ2R3Q0TEZpeGc3dHk1VG44L2RqRXhNZmo1K1NrejRqbXo1RjkrK1dYNjl1MUxxMWJaVGVkeVp1dTZZN0ZZM0RZTnpqbFprZDhhNU81WXJmQlBTdmJyaS9wS3dQNWhjdGU5SzdKKzkzeDlmWGpoK1g2VUxsMlM0c1dMWWJWYStmMzNQNmxSbzFxK2UyNzg5dHMycW9WVlVUSkxueC9ZbDVzM0V5bFNKSVRxMWFxdzR2UFZBQ3hZOENtaG9jWFJHL1E4MWFlbjhyMWhzVmlZTys4VHJseTV5dURCL2FsZnI0N1QvcXRWcjhydjIvNWk3NzREdEd2M0NNV0szYm91cnEwK3ZJbjkrdy9TcldzbmwyY2RTMTY0azFlako5c0tJZ3ZxTytqMGZPNzhCZWJOczEwRGMwNFcyRFBzN2U5aHRWb2x5MTRVV21ucDZjeFpzSmh5WlVzelpHQS9scXhZUmVWSzJkbVhMWnMxNXJ2MVA3SC80R0dhTm1yQTlSczN1WHpsS3ErOC9FSys5djkvZit3QW9IbU9Pc3QyeVNtcDZQVTZweHI1TnhPVCtHVHA1NVF1VllLd0twVjVmY1JMMUFnUFErc3dqaTBSV3B5M3Bvd2pQdUU2Qnc4ZjQzekVCYUpqL3lFNU9ZVUJ6OXJLRDFxdFZyYnYzTU9pcFo4RHR1dkZqUGRtNVhxc2xTdVY1L1Z4VXdrdFhvejZkV3N4YU1DelNsMS9rOG5zVk1QZXJtcmxTbnk1ZkNFRFhueVZHWlBIVWlMVVZrN1F3OE9ESWlINUt4a2tSRzRDZlQzdzlkS1RsSHAzUVh1VlNrM1BKM3ZSN1FuM3E5N2k0dUlZTTNLMDIrZnNCZzU2M3FYcGJGN216NTdISTIxYlU3dE9iYWZIcnlmWUNyRjg4ZGtYcENRbjgvWUg3M0lwOGhLSER4N20rY0h1cnlzZnZmY2hQWHYzSkxoSUNITm56cUZwODZiSzZnR3dyYnF0MTZDK1VzTSs1MHJnM0JwQS8vTHpKdjdjOWdlang0MVJYdk5zLzM2MGJkZVdDeEVYbUR0ekRnMGJONkpVNlZMOGIvWFhxRlFxdXZkNDNHa2ZaMC9iVnM0N3VuYnRHcWtwS1JpTlJrcVVMRW1IVGgzNStxczFTaUN0V0doeFFvcUU4RUpXRUIzZytORmpIRGw4aEFQNy9pWTZPcHBxMWFzUmNTNENUMDlQYXRhMjliemJzMnMzRnk5YzVNVmh0amhDaTBkYXNtSDlqenpXclF1bFNwVzZaK2U1WW1YM0U2eTU4ZlhTRStoNzU5bjVvbkFiUDM0OHRXclY0czgvLzJURGhnMlVLMWVPM3IxN00yclVLTGZCZXJCOVB3OGNPTkJ0YzlSZHUzYlJzV05IR2pWcVJKOCtmVml3WUFIOSsvZm5oUmRlNEt1dnZxSkZpeFl1MVEzc1BEdzhxRktsaWt0Sm1JMGJOeXBaOGlxVkNxMVd5OGlSSTltN2Q2L2IvWnc0Y1VKSmhseStmRG1yVjYvR1pES3hldlZxM25qakRhNWR1NmJjNHptVzR0Rm9OQ3hhdElncVZhb3djZUpFdG03ZDZyVGYzYnQzODlSVFQ5R3BVeWRXcjE3TnBVdVhjam1yMlZRcUZhTkhqNlo5Ky9aODhjVVhIRDU4T05kdFM1WXN5Ymx6NTI2NXo0ZWRCT3dMQVYrRENrOGRwR1hhbXM4bXBGb0o5cjc5bTNwdmIyL216SmxEa1NKRk9IVG9rTXZ6MWFwVnc5ZlhseDA3ZHRDb1VTTU9IanlJaDRjSE5XclVjTE0zWnlrcEtheGZ2NTVhdFdvUkd1cCsyWEZTVXBKTDhMUnUzYnA4L3ZubmRPdldqY09IRC9QdHQ5azFPQmN1WEVqWnNtWHAxYXVYMjlwVzY5YXRVNVpEUmtkSEE3YWxTSTdOUVd2WHJzMGpqenlDajQ4UFgzLzlOUWFEZ1VjZmZaUno1ODR4YnR3NFJvd1lRYWRPcm9HWHU5V3lwV3VqSDdzbFM1WW95NFRBT1ZNcnA5VFVWSUtEZzkzV2FJK0xpME9uMCtYNWVqczVQL21qMVdxWk4yK2V5MEF5cDY1ZHUrYTZGRGNxS2tvNW5wczNiNUtjbkV5VktsV2NBbW1CZ1lIS2U1aE1KcVVVVlY2VEMyYXoyYWxwOElrVEo1ZzFhNWJTY0RjeU1wSVpNMmJjVlIyNGhGU3IwdURhVTZmQzF5QUIrOEpBclZKaHVZdUpHanVyMWNxV3JkdllzblhiTGJkMVYxckI3QkNRYnVoUWttTHIxbTFjdlJyRmMvMnlsMzA3TGczTjZmejVDK3plczU5WFhzbk93dExyOVdSa0dQbmZOK3M0Y2VJVVBYdDI0K3V2djJQNDhDSDg4dXR2WExwMG1XUEhUbEtybHEwa20xcXQ1b1huKzJFMEdna05MUTVBVW5JeVI0K2VZUHYyWFZ5NEVFblRKZzBKRGc3aWwxKzNjdmp3TVpvMGJrQzE2bFVwVzZhMDJ4cjlGb3VWYlg5c0p5VWxsVHAxczV1d08zNkdmLzZKNDFKV296YkhvQjVrcjZTeE5ZZk45dkxRN0ZKV2I0ek9ld1VQMks1NzluSWdHbzJheXBVcU1IZk9leGdNQm1WQW5wcWF5cWpSazV3eTdJRzdyaE9wL3BjYmtndVJGeDl2YnhiT2VaK2lSVUk0Y09pSXkvUGgxYXJpNSt2TFh6djIwTFJSQS80K2VCaFBEdzlxMVhDdDVaeFRja29LMzYzL2lUcTFhaWlCN0p5U2twSmQ2dGZYcjF1TE5aOHZwa08zUGh3OGZJdzEzMzZ2UExkczRTektsUzFEbDE3UFlqSzVscHo1ZWQxWEdQUjZyRllyNzgyY3ovLzlzWjAyclpyenl0QkI5SHptQlNhTmZZMDJyWm83dldiOVQ3L3c4ZUxsZlBUT05QYjlmWWp2TjJ3azRrS2tFcXkzOXc5YXRtZzI1Y3FVZHFwaGI3VmFXYkI0T1dhem1VblRzek40SCt2WW5sR3YzRHJyVlloYktWM01seE1YNHU5dUoxblpwMG1KN2hzUnB0eWlINHZGWXNIWHowOXBVSnR6dGE5S3BTSTI1aDhsd3o0Nk9wcmRPM2RSdFZwVmF0ZXB6YzBiTjluK3gxOEFESDl4S0VXTEZhTlU2VkxVcVZlWDVLUWs1czJhUzZmSE9oTmdUN1p4K042OWNlTUdCL2IvVFpObVRhaFl1Ukw5bngrZ2xKYXhXcTFZSFpyTDI4Y091WmJFY1JoYmJQbDFNeXRYZkVHWDdsMXAwQ2g3NWJ2QllPREVpUk9zV2JXYStnM3I4OHJycjZMVmFrbExUV1BObDZzNWMvb016dzkrZ2VDUVlESXpNOW0vYngrOW51eE41SVdMN05tMUI0RDZEZXBUdjJFRFFrS3l5M1ZOblRHTnc0ZHNnYmJBd0VER1RIQ3U5NzN4cDUrNWR1VWFuYnAwcGtXcmxwaE1KbDRmTVpMMkhUdWcxK3U1Y2VNR255OWJRZk9XTFNpZlZjYXY0Mk9kMlBUVFJoYk1uc2UwdDZlVGFjeThaK2Y1ZHBRdTVudnJqY1FEYS9yMDZYVHQycFZ1M2JyUnZuMTd3RmFPK2NTSkUzbSt6bDJ3SG14SmpDKzg4QUs5ZXZWaXpabzFyRnExQ3ExV2k0ZUhCODgrK3l3bFNwUmcwcVJKeW5WSW4vV2RiemFibFpYNE9STjYzRFhFVmFsVTZQVjZwOWZaWXd1T0NWY3hNVEZPcjR1UGo4KzFKSTNaYkdiS2xDbDRlSGdvZGZjREF3TnAyYklsVHp6eEJEVnExT0NubjM0aUtpcUs1NTkvbnRhdFcvUFRUeit4ZS9kdVRwMDY1WEp0RFFnSVlQTGt5YlJ1M1pxTkd6ZTZKQm42K2ZuaDYrdUxuNThmYmRxMG9VU0pFa3BwWDVFN0NkZ1hFa1Y5MVVRbTJQNllMMTIzRU94OVoyVng4cW9CcjFLcHFGKy9QbnYzN3NWaXNmRDMzMzlUdDI3ZGZEVVhYTEJnQWNuSnlmVHIxeS9YYlc3Y3VPRTJrOWcrY3poLy9ueUtGclV0MCt2ZHU3Y1NFRFVZRE15YU5VdXBvMy8xNmxWR2poenAxRXpVUGp2bkx0RHE0K1BEOWV2WFdiZHVIYzgvL3p4NnZaNUtsU3JSb0VFRFZxMWFSY3VXTFc4cnFIczNObTdjeUlZTkd4ZzdkaXhYcjE1bHdvUUpkT3ZXamI1OSs3b05BT2VzamVibzh1WEx1VFpielVuT1QvNm8xV3FHRFJ1VzcyM2RPWFhxRktWTGx3WmcvLzc5ekowNzEybHlLU2VUeWNTc1diTll2SGh4bmdINzRzV0xVNkpFQ2VVejJaZlpPWDdHZHUzYU9UVm92bDJYcm1jUEdDUzd2dkRRYWpRWTcwSERIcFBKVE0yYTRmbHFPdXV1M25HbU1kUGxzWk1uVDdQdSt3MTA2dFNlTW1WS083eVg3WGd6M1J6MzNuMS9FeFpXaGVyVnFqbzlmdm55RmRScU5SUEdqK0xNbWZNQWhJUUVNM3pZWVA3di8vNWt4ZWRmTW1YeVdJS0NiTjh6OW5yNXg0NmY1UHZ2TjNEdFdqU2VIaDQwYkZTUEFmMzdLbG4xVFpzMjRyZmYvdUQzYmR2NTZlZGZVYWxVUFBOMGIxcTFjcXpmYWx2aDA2eFpZNnBYRDNNSzJwbE1Kc3dXMi9uWXRHa0xPM2Z0cFV5WjBpNzErb3NVQ1dIMmJOZXNWd0NyeFlyUmFNVEh4NXVvS05zRXE4Vml4ZDFsWnQyNkRXemZzWnVBQUg4Q0F3UFJhalhLOTdUVmFtWDkrcCtKVDBoQXA5Tml5SEhkeWMvM2VWNjArVndoSWNTL0piY2E4R0FiVHphb1g1dGRlL2Rqc1ZqWTkvY2g2dGV0bGEvZit6a0xQaVVwT1ptQi9YS3ZKMzM5aHZ1U1VyWnhySVpQNTgra2FGSGI4WFhyL1J4NnZXMnB2TUZnWU1Hc2FaUXFXUUtBSzFldk1YVGtPUFJaNDFpVlNzWG9rVVBwMnJsRHJwTUxuNjFjdzVsekVadzlINkZrd3plc1g0ZUc5ZXM0M2V6L0UyY0xsaFlyNmp6ZU41bE16UG40VS9idVAwaEFnRDlmZkRvZmdHZGZHRWFiVm5uM0xSSWl2M3k5OUJRUDlpWTZQdVdPOTJFMm0vbjV4NS80K2NlOEF6bG1zL3RWYTJhSGNjWFowMmRZOHNtbnFGUXF2TDF0Mzl2VmE0UzdsSndwVXJRSUxWdlprb244L1AyNGVPRUNiZHEzcFUyN3RsU3VVaG13MWM2ZlB2bE4vQVA4NmYxMDlrUlljSEF3UGo0K0RIck9WcE0rSUNDQStsblovVzA3dEZPMnMxZ3NXQnlPMlg2Y3kxZCs1blFzcDA2ZTVxUDNQc0RrTU03eTlmV2pkYnMyUE5zLyt6NzdRc1FGdmxpK2dqT256OUNqZDA5NlAvV2tFcmpyLzhJQWloUXR3bGNyditTdGFkT1ovczViUkVkRmtaS2NRczA2dFZDcjFlemZ2NTkrQTU4akpKZllnUDM0ekdhenl6WDBwZUZEOGZIeFVlNkZGc3laaDlWcXBVdTNyaGlOUmo1ODUzMnNXT24vd2dEbE5RRUJBVHo1VEI4MmIveVZ0TlEwZ29LRDd0bDV6cS9pd2Q3NGVrbURyb2RaVkZRVVM1Y3VaZG15WlRSczJKQWVQWHJRcGswYk5tM2F4TUtGQzFtNWNtVys5dE8rZlh1NmQrOU80OGFOdVg3OU91UEdqZVAvL3UvL0FOdjM3ZXpac3pseTVBZ3pac3hnMnJScFRKbzBDWUFwVTZiUXVYTm41WHZiWXJFNFpjN24vTm5Pbm0zL3hodHZLRTFjN1grWHVZMXhkRHBkbnIwK0lEdWUwS3haTTE1OTlWVXFWS2hBU2tvS3YvenlDMisrK2FhU1ZiOWh3d2I2OXUzTFUwODl4WXN2dm9qRll1R0REejdndSsrK0EyeXh1NkZEaCtMdjc4L0tsU3Y1K09PUFhTWWlRa05EK2VxcnI1U2ZFeElTV0w5K2ZaN0hKeVJnWDJpVTlGY1JtVlhpS1RiWnlvMDBLd0dlOXo2ZzFxRkRCK3JXcll2SlpPTHZ2LzkyNmtidGp0VnFaZW5TcFd6ZnZwM2V2WHNyOWVUZGlZNk9wbXpac202ZlU2bFVHQXdHcDJXQjlrR0FXcTEyZXM1ZUs4eHhObkhQbmowVUsxWU1mMzkvNWJqc0xCWUxjK2JNSVNnb2lFY2ZmVlI1dmxPblR1emZ2NS9WcTFjelpJaXRPVTk2ZWpwNnZmNjJheEFialViUzB0S1U5ODhwSXlPREZTdFdzSEhqUmw1NjZTVmF0bXlKMFdqa3lTZWY1SnR2dm1IWHJsMjg5dHByVkt2bTNPanM3Tm16eWlSR1RzZVBIMWNDd3puRnhzWVNIUjFOelpvMVVhbFVjbjV1Y1g3czFHbzFpeFl0eWxlR3ZUc0pDUW1jT1hOR09ZLzJTU1hIeWFXYzdPY3lyMjBBRmkxYTVQU3pZNGF5U3FXaVdMRmlkOVYwOW5xYVZlbVZBVkRLWHdMMmhZV0h3WEJQQXZhRFh1aEgwYUpGM2RabmQrVG41NnNFeFIxVnFWS1JjV05mYzNxc1dyV3FqQjB6a25MbG5KZGcrL3I2TW56WVlNcVVkdjFiZS9xcFhpUW51OTdzTjIyYVhhWWlNRENBenAwN0tDVnoyclp0UmVQR0RmRDJkcTFMV3JsU1JTcFZyTURqM1IramV2VXdsNEZ0VUZBZ1R6NzVCTDE2ZFNjaTRpTG56bDl3ZWkrN2Z2MmVJaWd3Z05LbG5PdmVEbnJoT1VxWHRqM1dvVU1ibWpadFJLVktGVnhLREtsVXFqekw1aWpIcmxMaDUrZUx5V1J5eWRLM3ZVZGJXclJzU3FtU0pWMmVWNmxVNkExNkRBWURyNHg0S2Q4bGlQTEx3NUMvT3Y5QzNDK2RPN1NsUWQzYVpKcE03UDM3SUM4UEdwRG45bGFybFVWTFArZVA3YnQ0dXZjVDFLaWVlMjNrcU9nWXl1YzZqcldOVlQxekdjZDZPRHpuNFdZY2E5RHI4MXdKVUx4WVVTSXZYYUZiNTBkcDE3b2w1eU11RWhlZlFPT0c5WnpHWktmUG5xZG9rUkNuNDBoTHorRFZOeVp4OXZ3RmhyLzBBbWZPbm1mT3g1L2k0K05ObWRJbHFWdTdabDZuU0lqYlVxYVlIMm5wSm02bTVLOFpjazZabVpuMGVlYXBXemFkemN4MFgzcW5XNC91bE01S0VDaFhvVHpOV2pTblp1MWFTZzMyeVc5T0lTMDFEYXMxTzVoazhQQlF2aTlWS2hYdnpmekE1VjdIeDllSE92WHIwdlBKWGs3akNJUEJ3UHhQUHViNmpldGd0UklZRk9RMmVTWXpNOU5wbFZ0bXBpM0p3U3RIVXBTSHArMXYxM0hiSnMyYTBLU1pjOGxaZjM4L3ZIMThtUGIyZEtxR09TYzRBSFR1K2hoaDFjTHc5dkhHUDhBZi93Qi9QcGo5SWNXTDIxWWRmamo3STdmbno2NUV5UkwwZjM2QTIzS0pqcXUxQVlZTWZZbnpaODhwNS9qNUlZTXdtODB1MnozV3RRdU5HamNtT0d2UzhkODR6N254OXpaUXBwamZyVGNVRHdXcjFjcmV2WHZadTNjdndjSEI5T25UaCszYnQrZjc5UkVSRVpRclY0NVBQLzJVTld2V2tKYlZsTjdSMXExYlNVeE1kR3FzK3RaYmJ6RnQyclE4eTJUbVJxZlR1Ynh1OXV6WnhNZTdYOVcwY3VYS2ZOZUlQM2p3SUljT0hXTFJva1hzM3IzYkpYcytPanFhMmJObk0zZnVYR3JYcmszdDJyV2R5dXVjT25XSytQaDRwaytmenA5Ly91bjJQVTZmUHMzLy92Yy8wdExTT0gzNk5EdDI3TWgzVGZ5SG1RVHNDd2xmZzRvUy9pcXUzYlFGMUU3SFdtaGM5czV2eEIwSEFlZlBuMGVuMDZGV3F3a09EaVk0T0pqZHUzZVRsSlJFYUdnb1Y2NWN3V0t4a0ptWlNjV0tGWlhYSlNZbU1uLytmSGJ2M2szYnRtMFpNTUQ1cGlnNU9WbjUzODZkTzRtSmlhRmR1M2E0WTdWYWxhQndUaGFMSmMrczUvajRlUGJ0MjBmSGpoMEIrUEhISDdsNDhTSmdhOXF4Y3VWS0RodzRRTGx5NVpneFl3YXhzYkhFeE1Rb0RVbC8rdWtuT25ic1NKa3laWEp0Y3BvZjVjdVhaOEdDQlU2UG1Vd210bTNieHBkZmZvbkpaR0xxMUtsS0UxKzlYcy9UVHo5TnMyYk5tRGx6Sm1QSGpxVm56NTcwNjlkUENkN3UzYnRYT1dlcHFhbWNQSGtTc0EzeWR1M2E1YktpUWExV2MrUEdEZUxpNHBnMWF4YmZmdnN0S1NrcGNuN3lPRCtPazBSV3F6WGZHZmJ1Yk55NEVhdlZxblNSdDArTVdLMVcwdExTbEJwMk1URXhIRHQyalBUMDlEeS9xQ3dXUzY1ZjZJNHo4L2NpS0hjbU52dDlTdnFyOFpGeU9JV0dqNWNuaVNsM25zMW1WN2R1N1Z0dkJGVEpwU0dqdDdjMzVjdTdyc1lwWDk0MXdHVXc2S2xaTTl6dGZsUXFGYjYrZWZlZUtGMjZwQklrejM1LzkwM0VEQVk5enp4ejYydVhyY2w1QlNwVnF1RDJtRm8wZDkrZnBYYnQ3TEp4OXZJN2Q2TmxpNmEwYk5FMDErZHZWVysveTJPUDN2VXg1TWJINjg1WDhBaHhMem11empsN1BnS2RUb2RHclNZa09JaVE0Q0IyN3Q1SFVsSXlKVUtMY2ZuS1ZTd1dLOFpNSTVVclp2OTkzMHhNWXZiOHhlell2WmNPYlZzeGFFQmZwL2RJU2s0aE9UbVpwT1FVdHUvY1EzVE1QenphcnJYYjQ3RmFyZlFma3JOT2R0WVl3R0psMExCUnQvMFp6MGRjNUpFV1RWR3IxVHpXc1IyUGRiU05kekl5TWxqd3lYSisyZm83SDg5K3o2bEo3czdkK3dqUFdwMlVubTRMbUhwNmVEQjF3bWd1WGI1S293WjFTYmgrZzRFdnZrcHFXaG9MWnJsZjlTUEVuVktwb0ZMcEFJNWZpQ2M5NC9hVENUNzc4dk04eDdVaFJVSlkrZldYdVdhVjlub3krL3RlcDlPNURmeDczdUs3ekYxaWtxZW5wMU9HZTg3OTNXcWY3MzcwdnRNS25mb05HN2cwbkFVSXF4YkdpcSsrY0dwbTZVNVFjREJqSm96TmM1dnlGWjNITTdmVGFMZDRhQ2lkdSthZHdHSG40ZUZCZU0zc3NaQTlXejRubFVxbGxDcUNmK2M4dXowK2c1WktwUVB1cUFlZ2VQREZ4OGZuMlJ6Vm5ZaUlDTHAzZDk5bncxSE9iUG1jZ2ZEYllaL2tjOXpYNnRXcmM5MytkajVUV2xvYTc3Ly8vaTIzczFnc0hEeDRrSU1IRHpvOWZ1ellNZnIwNlhQTDEzLzBVZDRUaGNLVkJPd0xrY29oR3FJVFRWaXNjQ1BOU3VSMUMyVURieS9UK2RTcFUremN1Wk9qUjQraTErdVZ6dERnK3FYcDdlM05qQmt6QU5zZnA5Rm81SWNmZmdCc2djbFZxMWFSbEpSRXIxNjlHRGh3b01zTWZFeE1EQ05IamxSK0RnZ0lVSUxHT1puTlpwWXRXNmFVOStqYXRhc3lxV0F5bVp5eW51Mk5jQzBXQzJxMW11VGtaRXFWS2tXWExsMEF1SERoQW4vOTlSZjkrdlVqS0NpSTJyVnJzMlBIRHNMQ3dpaGZ2andsUzVha1pNbVNoSVNFRUJFUndkS2xTNVdnN1lBQkE1Um1xTGZEYkRZN2xZMjVkT2tTbXpkdjVzOC8vK1RHalJ1MGI5K2VBUU1HdU0wd0wxT21ETE5teldMWnNtVjg5OTEzR0F3Ryt2YnR5L256NTdsMDZSSTFhOW95bjJiTW1NR3hZOGVvVUtFQzI3WnR3MlF5T1RVdUJhaFpzeVpUcDA0RmJEMEpQRHc4aUltSmtmT1R4L2x4WkxGWWJwbGhuNUNRUVAvKy9WMytYcXhXSzJmUG5pVThQRno1UGJiL0R0dS8wTzMxNTM3OTlWZTJiZHVHWHE5WGxxcTVDOHpuek1aeFpISllxbnEzQWZ2SUJBczMwbXlCQmJVS0tvWGMzblZGM0Y5ZUhoNTRHZ3lrWmR4Wk5wc1ErZUZwTU9EbElZM2F4UDExOHRRWi90cTVoME5IajJQUTYvRXdlREI2L0pzQXFISTBiZmIyOW1MeUROc05xTlZpSmNObzVOY2Z2Z1pndzhiTnJGajFOWWxKU2ZUcDFaMGhBL3U1R2NmRzh2TEk3SUJZWUlBL2ozVnM3L2E0ekdZenE1WXRwSGpXaEZyN3JrOHFkZXN6VFNhV0w1cXRyTTY1Zk9VcXo3LzhtaktPZGFkV2plcDh2WFk5WDYvTmZibjRZeDNiT3dYclkyTC80YStkdXhuOTZsQk9uajdMMUxjK3lGckJxaWNqSXdPajBjaUN4Y3Y1L1k4ZGxDaFJuSXdNSXhPbnZVT1RSdlVwWDY0czFjT3E1TG5DUUlqODBtclVoSmNQNXV6bEd5VGVacWI5clZhY3FsU3FXMjVURUpVdDU1eThvTkZvM0k3ZjFXcTF5LzJKdUhQKzNnWXFsUTVBcTVGN0d5RkU0U01CKzBMRVF3ZGxnOVJjaUxjRjlrN0hXUERScTI2ckFXMUlTQWhidG15aFVxVktUSjQ4R2ExVzY5VG9OYjhxVnF4SVlHQWdyNy8rT28wYXVaWU9zRy9UclZzM1BEdzhxRkNoQWcwYU5IQzdkTTFpc2RDMmJWdW41M3IwNktIODNMVnJWM3g5c3h2RWVIbDUwYTVkTzh4bU0ycTFtckpseXpKMzdsemxwdWZGRjE5a3hJZ1J5aUNvVHAwNkxGMjZOTmRqZEp4TmZQTEpKOTF1ZDd0S2xDaEJYRndjalJzM3BtZlBucmsyNHJYVDZYUU1IVHFVeG8wYlU2dFdMZVhZSms2Y1NPWEt0aXlGbDE5K21jek1UQ3BWcWtSNmVqcmg0ZUV1QWU1Smt5WngrUEJoVENhVDBpeFl6azgyZCtmSDBhMldwOFhFeERCNDhHQThQRHdJQ25LdVQ2MVNxWmcrZlRweGNYSEtZODJiTjZkT25Ub1lEQVlNQm9QYk9uSW1rNG01YytlNnZmbFlzbVNKeS92WVZhdFdqYmZmZnZ1dWExTEhwMWc1N1pCZFh5NUlqVWZodXc5NjZCVU5DdVJ5VE93ZExiRVU0bGJVYWpWRjNaUkJFdUsvRmhJU3pDOWJmcWR5cGZKTW56d0dyVmJEajkvbXIrYXNvMG9WeXhNVUdNQ1kxNGZSMUtHSlk4NXRudWpXR1E4UEE1VXJsS2RoZzdwdXkxcFpMQlk2dEgwRVQ4L3NJTnVUUGJyaGxmWHo0MTA3NHVjd2p2WDI4dUxSZHEyVmNhdzdzOStmVG5KS1NxNTF1clVhamN1cUlvdkZRdHRXTFdqZXBCRmFyWWFhNGRWbzI3b2xSbU1tdzErZlFJYlJTTzJhNGJ3NmJEQ3RtamNoMDJUaTUxKzJzdVczUDlqNisxKzhPZW1OdkUrYUVMZEJxMUVUVmphSVN6R0pkMVhUWG9nN1ZUelltekxGL0NTenZoQUxEZzdPdGVTTEVJQlR3K3dIa2NycVdNeGEzSFB2VHAvQzlZUUVQcHEzOE5ZYjU0UEZDdnN2bTdtZWF2dlBwdE5BNDdJYXZQWHlUU1RFM2RxOGVUUE5temZQczhudTl1M2JxVjY5ZXE2QjlNSWt4V2hsVDZTWnpLeStWb0ZlS2hxVTFxQ1d5OGwvNXBNRmM0azRkNVlPblI2NzYzMTVlSGxUdkd4NTFOSVlWTnhEWnJPWm1NZ0xwS2VtRUJnWVJNTW11WmZyRVE4ZSt6WHFic2F4M1hvL1IxcFdTYmdmdjEyWlp5OEg4ZSs0ZWkyS29LQkFwOXIyanRMVE05RHJkYmZkbzhoUmFsb2EzWi9zRDlqSzhHeFl1K3FPOS9Vd0d6TnlPQjA2UGNham5idjhKKyszZWRQUGJQbGw0ejBaaCtSR1kvREdNNkFVR2tQdTQyc2g3aFZ6UmdwcE42NWd6c2g5b2tqR00vKytlM0Z0K2ZxYmJ6bHk5Tmc5UENyeG9HbFF2ejZMUC8zMGZoL0diVk81YXhEaWhtVFlGekpxRmRRcHFXSDNSUk5wbVpCcGhqMlJabXFYME54V3ByMFF3cFc5V1d4ZVdyUm84UjhjeWI4dlBzWEs0V3Zad1hwUG5lM2FJc0g2KzJQTEx4dnZ5WDRDZ29KNDVOSEhLRjdLZmNObElXNUg5SlhML0xGNUl6ZXltbFlGQnNrTnJyaDlJU0ZCWEw1eURZREl5TXRVQzZ0eW40L280Vk95Uk40ckdUMDg3cjZoZEdUa1plWGZJU0dGUDZuaFlYT3Z4aUc1VWFsVWhKYXRUTVh3UmhRdFVRYVZTa3FVaUh2SGFyVVFlKzBTNTQvdkpTcnlMTGZLU1pYeHpIL25icTR0UGdZZE9xM1dxVytORUhZNnJaWWlnUTkyTTJrSjJCZENlZzNVTGFWaFQ2UVpzOFVXdFAvN3NwbXF4ZFMzWGROZUNQSHdpVXl3Y0RyV2duMG9xMUhicmlsNlNjeit6MVdzVlBtdXMxZmRTVTFQSnprMWpmU01ERXhtTXhaWlRDZnlRYTFTb2RWbzhEQVk4UEh5cEZMcFVyUm9LamUwNHU3VURLK21CT3czYmZsZEF2WVBxRTFiZmxmK1hUTzgrbjA4RW5FN0h1M2M1VC9MNXJjem1TM2NTTXJnWmtvR3hrd3p4a3dMbVNZelpvdU1WY1N0YWRRcWRGb05lcDBhdlU2RHY3ZUJBRjhEMmhvbDRWRVpzeFFVOStyYUVoTVR3N3g1OHpodzRJQlQ2Vm54OEFvSkNhRmV2WHFNSERsUzZSMzRvSktBZlNIbGExRFJ1S3lHZzFmTXBHV0NGVGdWWXlFNjBVclZvbW9DUENWTlZnamg3SHFhbFRPeDJRMW13WlpaWDdlVUJsK0RYRE1lSkY0ZUh0SWdWQWhSSUR6U29oa2JmLzBOZ0UyYmY2UHRJODJwVTh1MWo0d292QTRkT2NhbXpiOHBQei9TUW9KbUluZGFqWnFRQUU5Q0FxUThsaEFpYjhXS0ZlUGRkOSs5MzRjaHhIMGg2ZGlGbUs5QlJaTnlXZ0s5c2dOdE45SnNOYWtQWGpFVG4ySkZraXFGZUxoWnJiYnlOd2V2bU5rYmFYWUsxZ2Q2MmE0aEVxd1hRZ2p4YjZsWHB5WTF3NnNCWUxWYWVXL21mQTRka1pxMEQ0cERSNDd4M3N6NVNnbUtXaldxVTY5T3pmdDhWRUlJSVlRUWhadGsyQmR5ZWcwMEtLMFdydk9BQUFBZ0FFbEVRVlRoWEp5RnlBUUw5cFdFc2NsV1lwUE42RFJReEZ0RnNMY2FEeDBZdEdEUXF0REtWSTBRRHh5VEJUSk1WakpNa0o0SjhTa1cva214S25YcTdkUXFLQmVrcG1LSVdtcldDeUdFK0ZlcFZDcEd2enFVRWFNbWtKeVNRbnpDZGNaTW1rSG5SOXZSdVVNYnlwWXRMWTFvQzVuVXREUWlJeSt6YWN2dmJOcjhteEtzOS9YeFp0UXJMNVBQWG1wQ0NDR0VFQ0lYRXJEL2oyemU5UE8vL3lZYVQxUkJsYkQ2bEZBZXlqVER0VVFyMXhMTmVieFFDUEd3VUNWZnc1cHdqZ3NSYVZ5NHhiYUJnZEtRU1FnaHhMMFp4M1ovdEJYcmZ2Nk5kS01ScTlYS3hsKzNzdkhYcmZmZzZFUkI0R0hRMDYxREswNGNPVURVWlJrL0NDR0VFRUxjRFFuWS8wZnVwanYyN2ZJSkRpVTByQW5GeXRmRXd6ZjRQM3RmSVVUQmxKYVlRT3pGSTBTZDNFMXlRbFMrWHhjWUpEZmNRZ2doN3QwNHRrSnhYeTdGSnBLY25ubFA5aWNLQmg4UEhXV0srbkx5eU4rY1BDTGpCeUdFRUVLSXV5VUIrMzlaWUZBdzF4TVMrR2pld3Z2eS9ra1pWbUtUckNTbVcwa3hndEZzeFd4QktaMGpoSGh3cUZXZ1VZTmVvOEpiRDM0ZUtvcjZxdkExRklWRzdZSDI5L3NRaFJCQ0ZDSVZLMVVtNHR6WmV6cU90VnF0SERoMGxEKzI3K0xvOFJQRXhTV1FscDUrei9Zdi9uMmVIaDZFaEFSUk03dzZqN1JvU3IwNk5hVU1qaEJDQ0NIRVBTUUIrd2VjcjBFbERTV0ZFRUlJSVVTQm9GS3BxRiszRnZYcjFycmZoeUtFRUVJSUlVU0JKSzFIaFJCQ0NDR0VFRUlJSVlRUVFvZ0NRQUwyUWdnaGhCQkNDQ0dFRUVJSUlVUUJJQUY3SVlRUVFnZ2hoQkJDQ0NHRUVLSUFrSUM5RUVJSUlZUVFRZ2doaEJCQ0NGRUFTTUJlQ0NHRUVFSUlJWVFRUWdnaGhDZ0FKR0F2aEJCQ0NDR0VFRUlJSVlRUVFoUUFFckFYUWdnaGhCQkNDQ0dFRUVJSUlRb0FDZGdMSVlRUVFnZ2hoQkJDQ0NHRUVBV0FCT3lGRUVJSUlZUVFRZ2doaEJCQ2lBSkFBdlpDQ0NHRUVFSUlJWVFRUWdnaFJBRWdBWHNoaEJCQ0NDR0VFRUlJSVlRUW9nQ1FnTDBRUWdnaGhCQkNDQ0dFRUVJSVVRQkl3RjRJSVlRUVFnZ2hoQkJDQ0NHRUtBQWtZQytFRUVJSUlZUVFRZ2doaEJCQ0ZBQVNzQmRDQ0NHRUVFSUlJWVFRUWdnaENnQUoyQXNoaEJCQ0NDR0VFRUlJSVlRUUJZQUU3SVVRUWdnaGhCQkNDQ0dFRUVLSUFrQUM5a0lJSVlRUVFnZ2hoQkJDQ0NGRUFTQUJleUdFRUVJSUlZUVFRZ2doaEJDaUFKQ0F2UkJDQ0NHRUVFSUlJWVFRUWdoUkFFakFYZ2doaEJCQ0NDR0VFRUlJSVlRb0FDUmdMNFFRUWdnaGhCQkNDQ0dFRUVJVUFCS3dGMElJSVlRUVFnZ2hoQkJDQ0NFS0FBbllDeUdFRUVJSUlZUVFRZ2doaEJBRmdBVHNoUkJDQ0NHRUVFSUlJWVFRUW9nQ1FBTDJRZ2doaEJCQ0NDR0VFRUlJSVVRQklBRjdJWVFRUWdnaGhCQkNDQ0dFRUtJQWtJQzlFRUlJSVlRUVFnZ2hoQkJDQ0ZFQVNNQmVDQ0dFRUVJSUlZUVFRZ2doaENnQUpHQXZoQkJDQ0NHRUVFSUlJWVFRUWhRQUVyQVhRZ2doaEJCQ0NDR0VFRUlJSVFvQTdmMCtBQ0dFRUVMY1c2bnA2U1NucHBHZWtZSEpiTVppdGQ3dlF4TGl0cWxWS3JRYURSNEdBejVlbm5oNWVOenZReEpDaUFlR3lXemhSbElHTjVNenlNZzBrMm15WURTWnNWZ0s5NWhCclZhaDEyclFhZFVZZEJyOGZRd0UrQnJRYWlSWFVRZ2hST0VoQVhzaGhCRGlBWkZwTWhHYmNKMjBqSXo3ZlNoQzNEV0wxWXJSWk1Kb01wR1lrb0tud1VEUm9FQjBXaG0rQ2lIRW5icWVsRTUwZkFwSnFVWWV4UGw4aThWS3V0RkV1aEdTZ0xpYmFhaFU0T3VscDNpd040RytNdmtyaEJDaTRKTTdIaUdFRU9JQmtKYVJRVlJjUEJhTDVYNGZpaEQvaXJTTURDN0h4QklhRW95bndYQy9EMGNJSVFxVnBGUWpsMk9TU0VvMTN1OUQrYzlaclpDWVlpUXh4WWl2bDU3U3hYeng5ZExmNzhNU1FnZ2hjaVhyd29RUVFvaENMdE5ra21DOWVDaFlMQmFpNHVMSk5KbnU5NkVJSVVTaFlMVkNaSFFpSnk3RVA1VEIrcHlTVW8yY3VCQlBaSFRpQTduQ1FBZ2h4SU5CQXZaQ0NDRkVJUmViY0YyQzllS2hZYkZZaUUyNGZyOFBRd2doQ2p5VDJjS3B5QVNpNDFQdTk2RVVPTkh4S1p5T1RNQmtsdkdURUVLSWdrY0M5a0lJSVVRaGxwcWVMalhyeFVNbkxTT0QxUFQwKzMwWVFnaFJZSm5NRm81ZmlDY3hSY1lJdWJtWmtzSHhDL0VTdEJkQ0NGSGdTQTM3QjF4U2hwWFlKQ3VKNlZaU2pHQTBXekZaa09WLzRqK2xVb0ZXRFhxTkNtODkrSG1vS09xcnd0ZWd1dCtISmtTaGw1eWFkcjhQUVlqN0lqazFEUzhQYVI1WTJGaXRWZzRjT3NvZjIzZHk5UGhKNHVJU1NKUEpsNGVTcDRjSElTRkIxQXl2eGlNdG1sR3ZUazFVS2hrYjNndFdLNXk5ZklQMERDa2ZkaXZwR1NiT1hiNUIxYkpCeUsrZkVFS0lna0lDOWcrZ3BBd3JWMjlhaVUyeWtKWjV2NDlHQ050TlE2WVpNczIyaWFQWVpDdm40c0JUQjBWOTFaVHlWK0Vqd1hzaDdraTZaTmVMaDVUODdoYytWNjVHTVd2K0p4dzlmdkorSDRvb0FOTFMwN2w4NVJxWHIxeGo0NisvVVRPOEdxTmZIVXFwa3FIMys5QUt2VXN4aVpKWmZ4dHVwbVJ3S1NhUnNzWDk3dmVoQ0NHRUVJQ1V4SG1ncEdmQzBTZ3pPeStZaVV5UVlMMG8rTkl5SVRMQndvNExabzVHbVVtWDMxa2hicHZKYkw3Zmh5REVmU0cvKzRYTDBlTW5HVEZxZ2dUclJhN2tkK1RlU0VvMVNzMzZPeEFkbnlKTmVZVVFRaFFZa21IL0FMQlk0VnljaGNnRUM1WWNwVzUwR2lqaW95TFlXNDJIRmp5MFlOQ3EwTWhVamZnUG1TMlFZYktTYm9KMEU4U25XUGduMlVxbVE2emwyazByMFlrbXlnYXBxUlNpUmkwSjkwTGtpMFZxbkltSGxQenVGeDVYcmtieC8reWRkM2dVMWR1Rzc5bWVTaG9KRUNDRTNvdDBFRUU2QW9vS0lvSUlLbFdVSXRJdFlBRUxYVHFJVWtSQlFZcUFvRDlGaXRKN2tWNUNTUTlwMjJlL1B6WTd5V1kzSkJRL2pKNzd1dENkT1dmT25wbnM3cHg1em51ZTkrMUpINU9lNFJRUkpVbWlROXRXZEdqek9GRlJwZkQxOFhuSVBSUThEREtOUnE1Y3VjYVc3Yit5WmRzdk9Cd08wak15ZUh2U3gzdytiYktJdEw5SHJzV21QZXd1RkZxdXhhWlJOVHIwWVhkRElCQUlCQUloMkJkMkxIWTRjdDFPY3FiN1EydTR2MFRwWUJVaHZwTHc0aE04ZE5RcThOVkorT3FjMnlVQzFUZ2NrSlRwNEdxeVRGeTY4L01yTytCU29reUswVUh0U0RVNjlVUHN0RUFnRUFnRWd2dkc0WEF3ZGRZOFJhd1BEUWxtN01nM3FGMnora1B1bWVCaDQrdmpRNVhLRmFsU3VTSXRtemRsOG1lelNFeEtKajBqZzZtejVqRnR5a1RoYVgrWEpLZVpSSlQ0ZlpDV2FTRTV6VVJ3Z01pUEloQUlCSUtIaTRpekxzU2ttUjM4ZWRubUp0WUgrVWcwakZKVHA2U2FVRDhoMWd2K3VVZ1NoUHBKMUNtcHBrR1VtaUNmN0E5cmNxYnpzNTFtRnRHVEFvRkFJQkFVWmc0ZE9hNVluRWlTeExpM2hncXhYdUJCN1pyVkdUdnlEVVdnUDM3eU5JZU9ISC9JdlNwOENDdWMrK2RXWXViRDdvSkFJQkFJQkVLd0w2eWttUjNzdldKWGZPb2xvSEtFaW9hNWhFK0JvREFRbkRYUlZEbENoZXZUYTdUQzNpdDJJZG9MQkFLQlFGQ0kyYkZyai9LNlE5dFcxS3BSN1NIMlJ2QlBwbmJONm5SbzIwclozckhyajRmWW04S0h6UzZMNlBvSFFGcW1HWnRkZnRqZEVBZ0VBc0YvSENIWUYwSXNkamdjWThjMWp0Q3FvVzRwTlZIQjRzOHBLTnhFQmF1b1cwcU5Oc3NLeHk0N1Arc1drVmRRSUJBSUJJSkNTYzRFb2gzYVBQNFFleUlvRE9UOGpCdy9lZW9oOXFUd2taSm1ScVQydUg4Y0R1ZTFGQWdFQW9IZ1lTSVUza0tHN0hCNjFyc2k2N1ZxYUJqbHRMOFJDUDROaFBvNW8rMWRvcjNSNnZ6TTUwNm9MQkFJSGl4bnpwemxxMldyU0V0UHYrKzJaUG52alV6YnNHRUwxNi9mSkRZMm5qbHpGbUcxMnU3WWwxV3J2dVBvMFJOZXk0OGNQYzV2TzNaaHRWcnpmZDhyVjY1aHMyVy9WMFpHSmlkUG5pbHd2NjFXRzdObUx5QStQc0ZyZVd4c0hIUG1MQ0k1T2VXTzdhU25aL0RSNUdsY3ZYck5iZitoUTBkWnRQZ3JFaE9UT0hqd0NGT25mVjdndjRYTlptUGF0TTg1ZlBpb3NpOHBLWmxKa3o0bU5mWCtFaGhtR28yY1BIa0dxOVZHYkd6Y2ZiVWxLSHdrSkNRcHI2T2lTajNFbmdnS0F6ay9JemsvTzRMOHVaMytZRVRtU3hjdnNYakJJb3laUnJmOVJxT1J0V3UrSnk0MjlwN2EvZXYwR2ZiczJ1UFI3aitSMnhsQ3NCY0lCQUxCdzBVSTlvV004d215NGxrdkFiVktxUEhUQ2JGZThPL0NUeWRScTRSYXNjZEp6blJ3SVVFc1RSVUkvazYyYk5tTzNXWWp3TjhmaDhPQkxNdlliRFkzZ2JvZ3BLV244ODY3SC9IcnJ6dmQ5cHZORm9hOC9oWXhNVGVVZmQ2RTlyTm56ek53MEhDUGYwYWpTYW56OHkrL2NTczJGcHZOeHZFVHAxQ3I4eDdPN05temx4Mi83K2J5bGFza0ppYVJtSmhFWEZ3OHFhbHB5TExNOTk5djROaXhrMmcwR3VVWW04MkdJMWVZWXNydDIweWZNWWMvLzl5UExNdklza3hpWWlLelAxK2diTXV5ak4xdXgydzJleFhLMVdvVnAwNmRVYTZwTE11WXpXWnNOanV5TEtOV3F6bCs0aFFxbFNwSFd4YnNkdmRsUmdhRGdhdFhyNkZXYTl6Mkh6OStrdVBIVCtIcjY0dVBydy9uemwxZzUwNVBTd2xabHJGYXJXN25xRmFyT1h2dUFwWWNFeGNxdFlvYk4yK2hWbWRuQUhjNEhCN0g1a2RpUWhLelAxOUFlbm82SDM4eWt4ODNieXZ3c1lMQ2o5R1UvZDMxOWZGNWlEMFJGQVp5ZmtaeWZuWUUrV08yUHBnbHFjbEpTZnl5N1dmc2R2ZDd0RnF0NXFmTlcxbjMzYnA3YXZmNDBlUE1uajRUczduZ2YxZUh3MEdQWjd2VHMxc1A1VitQWjd0ejdlbzF6R2F6UjVtcjNHSzVQMnNneXdPNmxnS0JRQ0FRM0N1YS9Lc0kvaW1ZckhBbEtWc0FxQlNoRXBIMWduOHRvWDRTbGNKVm5JbHpmdVl2SjhtVUNsSmgwRDdramdrRS8wSU9IanpDWDJmUEE3QnYveUczc2hiTkg2VmN1V2lXZkxIYzQ3ajMzaDFMc1dMaGJ2dldydDJJMFdpaVJvMnFpdkN0MVdyUjZiVFliRFpGR0Q5eTVEaHJ2dnVCWnMyYTBMNWR0bWV4VnV2OGtuLzR3ZHNBeE1jbk1HUG1QT1YxMGFKaHFOVXEvUDM5RlNGWnBWS3hmLzhoSkVuaWtVZHFvVkk1QmZ6azVCVFdydHVFd2FEbnA1OSs0ZWVmZjBXcjBXSzEyV2pmcmhVQkFRSEV4eWVRa0pESWEwTkdBazV4d09GdzhObW5IK0R2N3djNEJmekZpNWRoTXBsWnNYSTFLMWF1ZGp2bndhKzk2WEZ0eG80WjRSRk43T3FYSkRuL2YvSGlaVDZiT3R2ajJORmozblhiZm0zd3E5VEk0ZnV0MFRqUE82ZVFiaktaT0hUNEtIWHIxc2JIeDBEVktwV29VYjJxbXdEdjR0cTE2MHllTXMxalA4RFNwU3RadW5TbDI3NDNSNDczcVBmaEIyL2o1K2RMYW1xYVd6OWtXU1lnd0IrRHdhRHNVMnZVU0pKRWNIQVFmZnU4d0phdFA5T3ViVXUzU1JLQlFDQVEzQjlXMjRNSmJsRm4vVGE3N2xrdWREb2RyZHEyWnVNUEcramU4M21DZ29MdXNsM252Y0xQMzcvQXgwaVNoRWFqWWRyc0dSUU5Md3BBajJlN285ZnIwT2wwQUh3NjR6TktSRVlDY09QNmRkNThZNFF5bHJoWExGWVJLQ1FRQ0FTQ2g0dDRVaXBFbkV2SXRnVUo4cEdFWjczZ1gwOVVpSXBiYVE1U2pBNWtoM09GU2ZYaTRuTXZFRHhJVWxKdXMrcWI3MmpldkNtZE8zVmc3YnFOeE1YRjA3OWZIK3gyT3hxdGhndm5Md0V3WmZKN2FEUWFUcDMraXkrK1dJNU81LzVBdkgvL0lmYnVQY0RyUS9vVEZoYks1M01XNHV2cnk4dDlleUZKemdubWZmc09jdlRZY1ZKdnA5R3NXUk1hTmFybjFvYWtjdFlMRFEwQnNxUHd2MWk2QW9kRFpzaHIvVkdwVk9oeVBZenYzck9YbEpRVWF0ZXVnVXFsSWlNams3bHpGNlBScUhuM25mRjgvZlVhN0xLZGdRTmVCdUQyN1ZRbVR2cVlWaTJiMDdGVE94WXUvSkx3OERBNmQrcUExV3JGejg4WEFJdkZRbng4SXNXTFJkQy9YeC8wZXAzeW5yR3g4WHcwZVNveloweFI5amtjWUxmYjBHaTBXQ3dXUlZEd1Jwa3lVYnc5WVJTSmlZbFVxbFNCdExSMEpyejlBVk1tdjRlUGo0SGRlL1pTdVhKRndvdUc1V2pmb1Z4TGNHQTJXOURyZGV6ZXN4ZXoyVUtWeWhXNWRjdHBPOU9sU3lmVWFqVTNidHpFYkhiMkpUS3lPQ1ZLRk9lRDl5ZWcwV3BRWlUwZXlBNlpNV1BlbytjTDNhaFZxd1lBYVducHZQL0JKN3p6em1qOC9aeVRGNjZWRjhIQlFSdzVjcHlGaTc3ME9LLysvZnBRdGx3WnRCb3RhclVhVzlha2dkbHNwbUxGOGxTb1VBNmowWVNQajBHSTlnS0JRUENBc05qdUx5cmNiRGFqMCtsUVpkMWpaSWNEczlsTWVsbzZXcDBXQ1ltNjlldGhzVmd3R1kya3Fad0N2TmxpcGtpUklnVVd5ZS8yZC85dVZuUTlLS3ozZVMwRkFvRkFJTGhmeEZOU0lTSE43T0RHN2V6QlNxVndJVm9LL2h0VURGZXg3NHB6MEh6OXRreVpFQWwvdlZoWkloQThLS3hXSzlXclY2WFpvMDJ3V3ExWUxCYlVhalYydTlPbUpTTTlVNG15OC9QelE2dlY0R1BRQStRUWp1SFlzUk1zVzc2SzU3cDFvWExsaXBoTVpwby8xcFM1ODVaUXJGZzRUM1JvQzhEVmE5Zm8wTDROdFd2WFFLUFJlRnJINVBGY1hxMWFaYjcvZm4zV01uZkpMYW83TlRXTnMyZlA4M0xmWG1nMEdqSXlNdm5rMDVuRXh5Y3c5STJCK1BuNUVoMGR4YVlmZjhKbXM2TlNTU3hhL0JVYWpack9uZHRqTUJpb1VLRWN2LysrbStlN1Arc1dWZmp0Nm5YczN2MG5raVN4ZTg5ZWozNnBWQ3FHanhqbmZncFpVZm9OR3RUbDViNjlnR3doeEhXU3J0VUdOMi9lWXZXYWRVeWFPRjRwMStsMXhGeS93YnAxbTNqbjdWR0t1SEgyN0htbVRaK2p2TTk3RTUwVEJWT212TWZXclQ4ci9RV3cyKzJZVENiOC9IeHh5QTdzc3AxR0RldlRvMGRYdEZvTllXR2hTanRIamg2blZNbElHalNvUzhtU2tRUUdCZ0RPU1kxV0xac1RFaHlNSWV0dm5wT2FOYXN4YStiSGFMVmFCZzBld2J2dmpDWTBOQVNWU3NWYm85NTJzekVDR0Rwc2pOdjI2RkhEaUk2TzhtaFhJQkFJQkhlUGZCOEpuK3gyTzMxZTZPMjJyOTlMcjFDeVZFbGlyc1Y0MVA5eHd5YTM3UTgvbVV6WmNtVUJpSStMNStTSkUyZzBtcXo3cVhPc2NQWEtWUUQrMk8xcDFlYWlZdVdLaElXNVQxSURESHZ0RFdXZlNxWENZckZnc1ZpYzk1dGhJOTNhVUtsVW1NMW10NVZlZDR0ZEpNOFNDQVFDd1VOR0NQYUZoT3M1eFBwd2Y0a2dIeUZZQ3Y0YkJQdEloUHRMeEtVN3Z3TXh0eDFVRGhlZmY0SGdRYkYrdzJZT0hEak0zcjBIZ093STduSGpKeWtQeXE4TmZqWGZkdmJ0UDRUVmFtUGREei95N2VwMTZQVjZBZ0w4Q1FzTFpjT0dMVlNxV0FHQXJzOTJVV3gwWkZsbS9JVDNlYkZYZDZwV3JhenNBMGhNZENZYlRFbHhKbUN0VUw0c1ZxdU5TNWV1QU81TDlYL2Z1UWQvZnovcTFLa0pnSitmTCszYXRrUnYwRk9wVWdYV3J0MUlZR0FBenozM3RISnN4NDd0c050c3lnTjluVG8xS1Z1MmpJY0Z3QXM5dXRLcjUzTnVreE1Gd1pVSEFKeXJCSEtLMWU5Tm5FSzVjdEc4UG1RQXRXdlg0TXhmNXp6OGRuMThmT2pVcVIxaFlhR1l6V2IwZWozUjBWRjg5T0U3YURRYVJvMStoNUZ2dms1UVVCRzJiTmxPV3BveldmRFV6ejRBNFBTWnM4eWNPWStKNzQxVHJIMjhZYlBaV0xsaU5WRlJwWGp0dFg1dTUvbkhIL3ZZdWVzUDJyUjUzS3Rnbnp0S1VwSlV5cVRENUkvZVE2dDFpald4c2ZHOE4zRXk4K2ROVjY2TnpXWnptM1FSQ0FRQ3dmMmhVa24zTE5xcjFXcG16cHVOVnFQbHJ6Ti9NWFBxZEtiT21vWmViMEJ2MEtQWDZ6M3VqN0lzSzJPR25HVlhMbDloeVlMRmFMVmFKSlZLS1RObjVTUll1dmdMai9lMzIyd1lqVVpHalJ2dEp0aExrc1NLMVY5NzFKODNleTQrdmo0c1hma1ZPcDJPclQ5dXdjL2ZqMmJOSDd1bjgvZTRIaXJ4ckNFUUNBU0NoNHNRN0FzSmNXblpFWWlsaFJXTzREOUc2V0FWY2VuT0tQdTROQWVWdy9NNVFDQVFGSmkrZlhyeXlzc3ZJa2tTTVRFMytPRERUNmxidHpaZG51cElXRmdvTnB1ZGt5ZFBlejAyNXpMMWxvOC9SdTFhTllpTUxFNW9hSWdpM0pyTlp2YnMyVWU1Y3RHbzFXb3VYcnBNWUJGbkJQZXBrMmRJVGs1Qm4wTU1kaVZrSFQvaGZiZjNDZzRKSmpRMGhNeE1JK0FlM1gvbzBGR2FObTNrSmdBM2FkSlFlZjNyYnp0NTV1bk9OR25jQUlERGg0K3hZT0ZTRC9IQkZSbi93ZnNUbEFoMFY1dXVhMU1RWEpIanJtTTFHclZpUVRObXpIdThPV0lJUmNQRG1QVCt4eVFsSlFPd2ExZDJ4T0dJSEJINzY5WnRRcVZTTVhmT1ZMUmFMU0Vod1VxWnY3OC9DUW1KL1A3N0htclhxc0dSbzhmSk5EcXZqOFhzbkFBd0dvMUlrb1ROWnFOSWtVQ1B2dTdlc3hlYjNVYnYzajB3bWt6NEdBeElrb1RaYk9IUHZRZVUxUkl1bXgyQW9LQWlYZ1Y4ZHh3a0ppWVJudVU1bkJOSmtraE1UUGJJZnlBUUNBU0NlMGVuVVdPeTNGMmkrSnlFaHp0L2svMnlKbm1EZ29MdzlmUEQ0WEJ3OHNSSnFsU3Q0bmFmamJsNmpWblRadkx5Z0ZlcFZqMDd6MHE5QnZWWS9xMTdMaFNBQlhQbXMyL3ZQaFo5dWRpamJOZnZPNWt6ODNQOGMvbmJYNzF5RloxTzY1RmsvY0MrL1JTTkNPZDJ5bTBBNHVMaU9ML3JIQlVxVmdCSndtcTJVQ3FxOUQxZUNkQnF4SVN5UUNBUUNCNHVRckF2QktTWkhSaXpjc1pwMVJEaUsyYjhCZjh0UW53bHRHcXcyc0ZvZFpCbWRoQWdiSEVFZ2dlQzYrRTdQVDJEeFV1V1ViRkNPWktTa25uN25RK3BVcmtpN2RxMXdwcmxRZjc2RzIrNUhXdk5rZEMwYk5reVRKditPVFl2dnEvanhqcVRzajcyV0JPKy9ubzF5NWF0VXNycVBsS2JjbVdqbGUyS0Zjc3JrZGdEQncxM1MyejcvcVR4cUZRcVZxeGNyWGpkdTlxM1dNd2VmVk9ybmNsTzFXbzFLclVLV1pheDIyWEZoMzd1bktsdXg3Z3NaelJheitHUks5RnJUcjk2Ynd3ZE5zWkR6SllreWMyQ0ppQWdnS0FpUlJnemVqaHF0VHFybjk3YmsyV0gyM1hPVFdSa0NSNTl0REh0MnJia3lOSGpibUkvd052dmZLaThuajNyVTdRNXpzMWtNckY1OHphZTZOQ1d3TUFBbGkxYnhiVnIxeGt4WWdpN2QvOUpabVlteDQrZjVQanhrMjV0RGg3MENqVnJWc2R1dHhNWEY2LzRGaWVucENBN1pFb1VMOGFHalZzNGN1UTQ0OGRsSitSMStkYWZQdjBYc3o5ZlNQOStmYWhkdTBhZTV5WVFDQVNDZ3FQVnFEQlo4cTlYVUpLU2s5bTBmaE4xNmozQ2grKzl6Nmh4bzZsVDl4R2wvT0xGaTl5NGNZT1FrSkNDdFplWTZIWXZ6SWt4YTdMWkw4QmRzQi8zMWhoME9wMXpySkoxbzdSYUxKak5acTVjdXN5STE0ZGg4UEZSNnI4OVpvS1NhK1dyVmN2djZueHpvdE9LQURtQlFDQVFQRnlFWUY4SWlFdkxqbUFzNmkvbCtWQXZFUHhia1NRbzZpZHhJOVg1WFloTEU0SzlRUEFndVhyMUdnc1hmWVZhcldMQWdMNzQrZm14ZDk4QnZ2bm1lMjdldkVYanhnMzU4SU8zUFk0TENpcml0cTNUNm5qMm1RN1VySmtkYVRkK3d2dG90Um9zRmd2WFkyNHdZZnlvTzBaV1g3MTZqUjIvNzZISDg4OENZTEdZU1V0UHg5L1BENVZLeGNXTGx6R2J6ZmdZREppem9zaTMvL3dySGRxM2RtdG45dXdGbkQxM0FVbVNjRGdjZlBQTjkzejc3VnJxMWExTjQ2em8rNEdEaG52dGd5c1JhMDVjRXhHNWZkaTk0ZXBYZnFqVmF0NGNPVDdmZW1QSGpGQjg1WE95ZTgrZnhNYkdNM2pRSzZTbXBnSFpreEJuL2pySHJGbnorZVRqU2ZqNCtHQzFXdHpFZXJQWndoZExWK0xyNjB2TGxvOXg2MVljKy9ZZlpQRGdmc2l5ek5hZmZxWm16V29NSHBSdGh5VExNb05mZXhOOWxvMVFhbW9hRXlkOXJKVFBuRGxQV1EzUXFXTTc5dTQ5eVBvTm0yblIvRkVBOXU0N1FMV3FsVm55eFhLcVZxMUU5ZXBWQ25TZEJBS0JRSkEvZXEyYXRBZlFUa2E2MDJKdDNNZ3hQTmFpT2VVcmxDY3NMSXcvZHYvaEp0aGZPSCtCa3FWS1VyeEU4UUsxZS9YcU5TcFhxZXkxekpTVjh5UjNoSDF1TzV5amg0K3dhUDVDS2xTc1FQT1dqL1Bsa2k5bzJib2xiZHEzZGJQU3VWOTBXaEZoTHhBSUJJS0hpeERzQ3dHcHBtekJQdFR2d2N6Mlg3aHdnYTFidDlLM2IxOThmWDJWL1VhamtmWHIxOU9pUlF1S0ZTdDIxKzJlT25XS2hJUUU2dFdyNTlidVA0VXRXN1lnU1JLdFc3ZjI4Tjc5L3lRbEpZV05HemRTcDA0ZHFsZXYvdEQ2a1pDUXdJNGRPMmpjdURFbFNwUW84SEYydXgySHc2RmN3N1MwTkZhdVhFbnQyclZwMUtpUlVtL1RwazNVcWxXTFVxVkszWGRmUS8xVTNFaDFDbVk1dnhNQ2dlRCt1SFVybGs4K25VblJva1Y1NC9VQitQazVsOEkzYkZDUHN0RmxDQTRPUnFOUm85Zm5IMEVucWJ6Zm95UkpoVWFqNGV5NUM4Z09wOFdiTE10czNyS2QrdlhxRUJHUkxlQ25wcVd6ZS9lZjlIeWhHd0FmVFo0R3dHZWZmc0RoSThmNDdydjEyR3cyZkh4OEZHSDhmLy9id1kwYk4rbjlZZzlGbEg3OTlZRm9OR3EyYk4zT2hnMWI2TlN4SFdxMW12YnRXM1A2ekZrQXBrMzd5SzJmRjg1ZlpNNWM5Nlg2c2l4anRWb3BYanpDTGJwKzZMQXhqQnY3SmhFUlJkMWVBMmkxV213Mk81TEVIWDNhZFRwblpQcVV5ZS9oNCtNOU9kN1FZV09VRlFFT2g0T0xGeSt6Yi85QkFIYnMyRTNMeDV1NTFYZlovTGdzZzFRcUZWcXR4azJzQnpoNzdqekhqcDBBWU9SYkV6QWFUYlJ1M1lJcWxTdXlZTUZTTWpPTlBOMmxrOXN4Rm9zejB0L1ZuNkNnSXN5YzhURTZYWGJTV1Zla3BhK3ZMLzM3dlVTcDBpVlpzK1lIQUg3YzlCUGJ0djJQOHVYTDh1b3JMeW1yRmdTQ3UrWGNoWXY4dVBWbit2ZDlFVi9mN09qYVRLT1J0ZXQvcEZXTFpoUXZGbkhYN1o0NGRZYjRoRVFhMW52RXJkMy9MK0xpRTdCYXJVUVdVQUExbWt5a3AyY1FGaHJpWmhPV2xKVE15dFZyNmRTK0RkRmwzRzFCSEE0SEgzdzhuY2ViUDhxaldUWmhlWkdjY3BzVEowL1RwRkY5ajkreW1YTVgwZjNaTGhTTDhMUzlFandjaXZqclNiaHR2S2RqN1hZN1J3NGRadnRQMnpsMjVDZ0FvOGVQb1ZvTjUzTktnOFlOK2ZYbi8yRzFXcFZWVmFkUG5xYk9JM1VLMUg1Y2JDd3B5Y21VcjFEZWE3a3h5KzdPTlFZQnVIenBNcmR1M2lJNUtZbXJWNjV5NnNSSlRDWVRuWjdxVE1jbk82RlNxU2hiTHBybFh5NWo2S0RYaVNnV1FZbklTSUtDZzlEcjlUUm8xSkJLbFN2ZDAvVW80cGVmN1p0QUlCQUlCSDh2UXJBdkJHVGtDTlF6UEtDL1dHSmlJbHUyYktGMzc5NXUrOVZxTlJzM2JpUTJOcGFoUTRmZWRidUhEeDltMWFwVkxGdTJyTUNDdmNQaG9IUG56bTVld3JJc00yZk9IQ0lpSXVqYXRhdlhKRWRyMTY1VlBKSUJ1blRwb25nZnU1ZzJiUm9WSzFaVXRyZHUzWXJaYktaOSsvWjNmVzczeWpmZmZFUE5taldwV3JXcXNpOHpNNU52di8yV29rV0wzbEd3dDl2dEpDUWtlT3dQRFExRm85Rnc2ZElsTnc5cGdCSWxTaWhKRkFGbFdhaFdxL1ZJbXFqUmFGaTJiQm1abVptOCtPS0xibVVPaDBNUjVsMERjM0Q2UzcvLy92c1VLVktFRVNOR0FNN0I5ZDY5ZTRtTGkxTUUrOWpZV09iUG4wL1RwazBaTzNac2ZwY3BYd3paWFhEN1RnZ0VndnVqV0xFSUJnMThsZkxsb3hueDVuaGtXYjVqZ2xWWmx1blg3eVhxUGxMYmEvbTNxOWZ5N2VxMUh2dVYzM0dIZ3dNSERyUHB4NTlJU0VqQVlySHd6Tk9kbFhvdVVjaFYvNjIzM2lBd0lJQmx5MWR4K2ZKVmV2ZCtucFVyMTdqWnpvd1kvaHBUcDMzT2tpWExHRGp3WlFDMFdnMVdxNVdkTy85QWtpVE8vSFdPYytjdTRCL2dUMmhvbHFqczR5N0k2ZldlRCtqWHJsMW44cFJwU0pMa2NWMTBPcDF5ekpTUHB5djdYVjc0ZmZ2MnBHR0RlbDZ2VTJwcW1uSVBVNmxVRE05bFpRTXdhNllyZW1qMVRZY0FBQ0FBU1VSQlZOMzV2aHMzYm1YemxtMEVaRmtHdkRsaUNGRlI3aE9pcm1TOWFWa1I5OG5KS1JpTlJxdzJHOFdMUlNqblVLTjZWVVlNZjQyb3FOTHMyYk9YSGIvdjVxa25PMkt6MlFnS0trSzdkcTN3OGZGaDc3NER5amxZYlU3QlhxdHgvaUJMa3FTSTk4NXRsZHQycFVvVk9INzhKSC84c1ErQTZMSmxTRXRMWTBEL3ZuZWR4RmNneUVsQ1loS2J0bXpuNWQ0OTNQYXIxV3JXYmR6Q3JkaDRSZzRkZE5mdEhqeDhsT1dydm1QMXNvVUZGdXdkRGdkdE9qL25NWTVkUEdjcXhTSWk2TlMxbDlkeDdJOXJWNkxQTVk0RitPMzNQU3hjdXB5eEk5K2dtcGRJNU5DUUlMY3gyYTg3ZGpOdDlueTJyUHZhYmYvcHMrZFl2MmtyVDdScjVkRkdVbklLTzNiOVFkdldMZkk5dDJQSFQvTCt4OU5aTVB0VHlrV1hjU3ZiOXZOdmRPclFCaENDL1QrRm9BQTlrZ1NPZTRock1adE1MSnEva0pLbFN0SGp4UmY0ZXRsS29uUFkxVFZvMUpETkczL2srTkZqUEZLdkxyZFRiblBqK25YNnZOcTNRTzN2M3JVYmdIb042bnN0ejhqTVFLdlZ1azBNcGFXbXNuenBWeFNQTEVINUN1VjVkV0EvS2xXcDdMUzV5L3BPUlJRcnhzZ3hvMGhPVHViazhSTmN1WFNGK1BnNE10SXo2TnE5MjkxZkNKd3JlNE1DaEdBdkVBZ0Vnb2VMRU93TEFSWjc5cWpyUVFuMnJzam8zQThRT3AyT0RoMDY4TjEzMzlHN2QyK0NnNE85SFo0bnJrRlc3dVdNZDBLU0pEUWFEUXNXTENBaXdoa04xYWxUSi9SNnZTS0V6SjA3bDVJbFN3SVFFeFBEd0lFRDNSNU13Qm5SMktOSEQxcTBhQUhBSzYrODRpYStPQndPYnR5NDhmOHExaHVOUms2ZVBNbktsU3RwMWFvVnI3NzZLdjcrL3NpeU04STB2OGp6K1BoNFhuMzFWWS85TTJmT3BGeTVjZ3diTmd5NzNkMHZldnIwNlZTb1VFSFp2bkRoQXNPSGU3ZDljUEh0dDkveTdiZmZlaTNyMnJVcmZmcjBVYlkxR2cwUkVSRnMzcnlaYXRXcTBhNWRPMVFxRmExYXRXTE5taldrcEtRUUZCVEV6ei8vakY2dlo4Q0FBWGQ4NzRLaXovSFp6L21kRUFnRTkwKzFhazVoU0t2VjByYnQ0enpSb2EzWGVvbUpTWXlmOEQ2NlhMKy9PWG4xbGQ3VXE1Y2RjWmZiZG1iZS9DOG9VNlkwVDNSb1E0MGExZktNTEhmaDUrdEgwYUpoQkFVVllkUmJRN2w4K1NxbFM1ZDBxMU84ZURFR0RualpRM0RmdkdVN0ljSEJtRXdtNnRkN2hESlJwVmk5ZWgzUGQzL0dhOSs4VWFwVUpET21UMGFuMDduZE0zTWYrODdib3hXckg0ZkRnY1ZpOVlocWQ3RnQrLzg0ZVBBSTQ4WTZKejNWYWpXeUxDdCsvYmR1eGZIZXhNa2VFYTB0V2p5SzNxRGo4UmJOZUdQb2FLOFRETG1UOVg3NDBXZks2OXdlOWhVcmx1Znc0YU5zMkxpWjRjTUdrNUtTUWxKeUN0MjZkVUdsVXZIcnJ6djU3dnYxUkpZb1FjbVNKYkJablpQaUJZMk1qNDlQWU9uU2xUUnIxb1NkTy9md2RKZU9mUGpSVkU2Zi9vdXFWYjNiSWdnRUJVR2J4emhXcjlQUnFVTWJ2djF1UFMvMzdrRkljTkJkdGF2SlNteDVMK1BZTHhmTVVxTE5XM2ZxbGpXT2RRcnlTK1pPbzFUSlNBQ3V4VnluNzhCaFhuOUhkKy9kVDNTWjBsU3BWSkZlcnd6MktKODM4Mk1xbEN1cmJCdXlmZ05jNC9yekZ5NmgxK3ZadVhzdkZTdVV3MkF3Y1AzbUxRTDgvWERJRGdJREE3aCs0eWFTSkZFOXg0U0ExV3BGcFZKNS9PYjh1ZjhRdFdwVTh4RHJ3Zm03cFZHTFI4bC9FaHExaWdCZkhhbjNFTm5pNitmSEJ4OS9SRmhZR01lUEhmY29yMWlwSXY0QkFlejlZeStQMUt2TDhXUEhNQmdNVkttYXY3Vlpaa1lHbXpkdXBscjFha1Rrc2ZJbFBTMGQvMXorOVRWcTFlVHpoWE41b2V2em5EeCtndlZyZjFES1BwbitHYVZLbCtLbEhpOTZQQXNCZkxWcXVWdGcxOTBRNEt0SG94WWU5Z0tCUUNCNHVJaFJWaUhBSm1lLzFtdnVMeUxOWkRLaDErdVZ5RFpabGpHWlRLU25weXNSMkEwYk5zUnNObU0wR3BXQnU5bHNKaWdveUVNa3o0dUMxbnVRcUZRcUFnTURGZEVmbkE4VDU4K2ZSNmZURVJjWGg5Rm9KRHc4bkppWUdJQ3NCSVIyb3FPekkwaHUzcnpKUng5OWhGNnY5M2dReklrc3l4aU5Sb3hHSTU5Ly9yblhGUVUrUGo2OC8vNzcvUHp6enl4WXNJQ0RCdzh5ZGVwVVJiRFBieFdDYTZDNWFkTW1aVituVHAyVTY2dlZhcGt3WVFMMTY5ZFh5bklQVHN1VUtjT1NKVXZRNlhSSWtxU2NVLy8rL2VuZXZUdXRXclhpeG8wYmpCdzVrc21USnhNVkZhVkVoOXBzTnErQ1VQLysvVGx6NWd5N2QrK21YYnQyQUR6MjJHTkt1YzFtWSt2V3JYVG8wS0hBaWFqeUkrZG4zeTdmb2FKQUlMaG5WQ29WR3pac1ljT0dMZm5VeTF1d1hieGtHWXVYTE11ei9MWEIvZTdvWVo4WEwvUndSc3A5djNZRDFhcDVDZ1RseTVkMTJ6NXg0aFJidC83TWtOZjZzM2pKVndBODlWUW5LbFFvanpiTGlpWjNBdGx6NXkveStlY0wzZmFwVkNxV0xGbk84Uk9uN3RpLzl5Wk9kdHV1WExraXczSkUrRm9zRnZiczJRdkEvdjBIcVYrL3J2SmJubGV3ZWU0bzlNREFBTnExOVl5WXpZa3JZZS9wTTJlWk9YTWVuMzM2QVg1K3ZsazJCdTdEdm05WHIrWFhYM2VpVnF1WlBHVTZCb09lRWlXSzg5YklOd0I0L1BGbTdONnpsKysrWDgrd29ZT1U1TGQ1V2NvNUhESW5UNTRoTURDQWdBQi9ac3ljUjVXcWxXalZzams3ZCs2aGVQRml0R256T0lzWEwyUGtXMjlRb3ZqZFcrOEovdHVZVEdiMGVoMVNWcDRKaCt6QVpITG11ZEJwdFNCSk5HbFlENHZaZ3RGbzVIYU9jV3h3VUpHN0dNZmU3U1BTL1FjUzNMZ1p5Nm5UZnpIdXJhSDRaazFrL3J4cGpWTGV1bE0zREhvOWY1MDd6MnZEeDdKaHpUSWwrYmJydDJMZzBGRkszZzVKa3VnN1lDaXlMUE44MXk1ODg5MFBidS8zVlBlWDNMWm5mUEkrMVhOTXBKbk5abmIvc1krQnI3NkUyV0pCazVVZzI0V2trbENwM0grakNtSUZKdmg3S1JicWQwK0NQWEJIRDNoSmtxaFZ1eGFIRGh4RWxtV09IajVDalZvMUMyUXh1bWorUWpMUzArbldvM3VlZFc3ZnZrMlJJa1U4OXJzU3gwK1o5b25Tdjc0OVgxS2VkL1I2UFJNbXZxUDQ2Tis4Y1pOeGI0MjVyMmZSWXFIL1BGdFhnVUFnRVB6M0VJSjlJU0Ruc3NiN21leTMyKzEwN2RyVmJWK1BIajBvWGJvMFY2OWU5YWkvYnQwNnQrMmNrZHV4c2JFY08zWU1qVWFEU3FWU0hoU3VYTGtDd002ZE8vUHNSNVVxVlNoYU5IdjVyRXNjN3Rldm43SlBwVkpoc1Zpd1dDeW9WQ29HRDNhUE1sS3BWSmpOWmpmcmw3eDQ4ODAzcy95RWJVaVN4SW9WSzFpeFlvVnlUWFE2SFY5L25aM1F5R3ExY3UzYU5UUWFUYjRQSEhhN0hhdlY2bUZMQTVDYW1rcEFRSURpbVYrdFdqVjI3ZHBGZUhnNEZ5NWNBUEtmMk1qTE1zQWx1cXZWYW84NnVmdXMxV3FKaUlnZ05qYVdNV1BHTUdMRUNHclVxQUU0QjdtQmdZSGN2bjBiY0U0Z3BLYW1NbkhpUko1NTVoazZkT2pnMXRhVksxZkl5TWhBbzlIUW8wY1BRa0pDT0hmdW5GTGVzR0ZENHVQaitlV1hYMGhPVHFaNjllcWNPM2RPOFlDK0g3OStUWTdQdml3QzdBV0N2d1ZKa3VqNFJGdmF0bTNwdFR3cEtka3R5YWczdWovM2pFZlMyVHV4ZU1reW1qUnU0QkZ4blpMMXU3UjZ6VG95TXpJWk0yWTQxNi9mNE9USk16emYvVm12YmMyZHQ1Z25PclFsSkNTWWhZdStvbTdkMnNycUFYQkdodGVzV1UzeHNNODlJZWt0NHRWbXMvSGlpOCtqVXFsUTViZ0pqOGhsWVRObXpIREN3NTMzTm9mc1FIWTQ3Y2cwR2sxV2N0WXBtRXhtV2o3K0dPM2J0eVl3TUFCclZzUzZ6V1pIcFZJeDZmM3NhNnRTcVR4czN1NFZWd1N3eFdKeG05U3QrMGh0QWdNQ0tGZStMSkVsaXJsNUI3dU9lL3JwVHFTbHB1RndPSlQrNWhSb0hBNEg1ODlmQk9DenFiUHg5ZldsUmZOSCtXM0hMdlI2UGIxZjdFRnljb3BTditNVDdUaHo1aXd6WnN6bGpkY0hVckprd2ZPbkNQN2IyTzEyT25YdDViYnY2UjU5S1ZPNkZKZXZYdk9vdjJiZFJyZnR1ZE9uVUxGQ09RQnV4Y1p6NU5oeGozSHN4U3ZPOGZCdk8vZmsyWTlxVlNvUlhqUmIySFNPWTZGM3Z5SEtQcFZLaFRuSE9QYVZ3U1BjMmxDcFZKaXlrbWU3MkxSMUd3NkhnOGVhTmlJOUl4TndUbENzK09ZN091Vlk5V1RRTzQveDhUSUczdnJES3E3RjNLRC82eVA1ZXVrOGlvYUY0bkE0a0dXWnJsMDZvZFByK0dMWkttSmlidkR1K0pGSy95MW1DMzUrN2lMbEw3L3RKTk5vcEhyVnlreWJOWjlmZnZNYzIvY2RPTXhqM3dmdmpLRlJnN3A1WGovQjMwdHdnSUVBWHgxcG1RL2VQN0pGcThlcFdic21OcHVOSTRlTzBLdlBpM2VzNzNBNFdMYjBLLzdjOHlkUFB2M1VIZjNrNDJKaktWVzZ0TmN5bFVxRlhxZDNlKzV6UFF1cFZFNHJObGVaYTFYTHZkcXVCZmpxQ0E3SS8vbFNJQkFJQklLL0d5SFlGd0p5ZWhIYTVYc1g3ZFZxTlV1V0xFR3IxWExxMUNtbVRKbkMvUG56TVJnTTZQWE9RWkEzajAyWEdKMVRDTDUwNlJKejVzenhpTm8ybTgwQXpKczN6K1A5YlRZYlJxT1JkOTk5MTAyd2x5U0o5ZXZYZTlTZlBuMDZ2cjYrZlBmZGQraDBPalpzMklDL3Z6OHRXM29Ya2dEbXpKbkRuRGx6M1BhNTJoNDZkQ2hGaWhSaDBxUkpkN3hPcFV1WDVvY2ZmcmhqbmZ3d204Mk1HalVLdlY1UHYzNzlxRjY5T3NXTEY2ZGJ0MjVLT1ZDZ0NRZHdSczU3dzl2eVpXL2N2bjJiZDk5OWwyclZxaW1pdWQxdVY1YVF1djR2eXpLUmtaRTBiOTZjdVhQbmN2cjBhWVlNR2FJSVBGOS8vVFc3ZCs4dVVKOEJQdmpnQTdmdG5Dc0Y3cGFjSzAxVXd2cFlJRkJRU1JMeXZSaldlc1dCeFdJaFBUM0RhMmxHbG9pVTU5R3lURUFPajNoWFJMWUxTWkpJU0V4VUl1emo0eE00ZVBBSTVjdEZVN1ZxWlZKVDA5aTM5d0FBWThkT0pDd3NsT0xGSTZoZXZTb1pHUmtzV3Z3VkxSOXZScEVpZ1ZudE9kczFHazJrcHFaeTdOaEo2ajVTbXpKbFN2TmN0eTZLTlkvRDRjQ1JJd0xXZFYvTHl4SW41eVRzeXBXcitlUFAvWGM4YjRBcFU2Wjc3S3RhdFRKdnZENkF3TUFBbm5xeUk1VXFWVkFTMDJhOUUrQzhQMzcyMlFjZXgxdVU2NWZkSDVQSmhORm84cWpyU3VhYis1eEd2alhCYlh2dW5LbktQYnQ4K2JLVUxWdUdoSVJFenA0OXo3VnJON2g4K1FxUDFLM05vMDJkK1VpcTUxak5rSjdoL0Z5NEJQdkV4Q1NtZkR3ZGs4bk1vMDBiMGJScEk2S2pvN2h3OFJLKyszM285K3BMYnA3MnptUFZET2pmbDA4K25jbnExV3Q1NDQxQjk1eDhWaVY4OFA5VHFOVnFWaXlaZzFhcjVjU3BNN3cvWlJwTDU4L0FZREJnME9zeEdEeFhSc3F5ak94d0lDR2h6akdBdm5qcE1qUG1MRUtuMDZLU1ZNcHhKclB6dXpWNzNoS1A5N2ZaYkdRYWpYejQ3bGczd1Y2U0pINWEvNDFIL1UrbXo4SFgxNGVOM3kxSHI5T3hic05tL1AzOWFkUHlNWSs2NlJrWi9MajFaK1U4WFdnMEdyNzU3Z2NhMW45RTJhZktGVldmRTQxR3c4Ky8vazc5dXJYSnlNaGcvYWF0OU9uVkhZMUdRMUNRTTNvNUp1WUdaYU9qM0FULzNQazhIQTRIYTladHlub2ZlT1dsRitqZDh6blVLaldIang3bjgvbExrRlFTT3EyT2RxMWI4RlNuRHNvMXVsc2JJc0dEcDFSRUFLY3VKZDd6OGZZY2s4V1hMbDVDcTNWT2JJV0VCQk1TRXN5QmZRZElUMDhub2xneGJseS9qdXh3WUxWWTNUenYwMUxUV0RodkFRZjI3YWRaODhkNHZxZDd2b21NOUF3eU10TEpTTTlnMzk1OXhNZkY4MWlMNWw3NzQzQTRHUGJhRys3N3N1Nkxzc1BCVzhORzN2TzU1cVpVUk1BRGEwc2dFQWdFZ3Z0QkNQYUZBSTBLckZuV2ZHYWJBMS9kdlQrZ3V1eGlYTjZjd2NIQitQbjU0WEE0T0hic0dOV3FWWE9Mbkx0eTVRcWZmUElKZ3djUHBtYk5tc3IrUm8wYWVSVzFaODZjeVo0OWUxaTFhcFZIMmErLy9zclVxVk1KQ0hBZkNGMitmQm1kVHVmcG0vbm5uMFJFUkpDY25BdzRvL3AvLy8xM0tsZXVqQ1JKbU0xbXlwUXA0M2JNaXkrKzZPWmg3K0xNbVROY3VIQ0JDUk1tS011RS8wNWMzdTBMRnk1a3pKZ3h0R2pSZ243OStpbExQVE95UkkvYzF5SXZsaXpKZm5ETWVWNnlMT2NyMk1mR3h2TGVlKzhSSGg3T3NHSERsSE8zV3ExWUxNN29HMWNVcDJzVlFxOWV2WWlNakdUR2pCbkV4OGZ6MFVjZklVa1Nnd1lOWXNDQUFXaTFXbFFxRmNlUEgyZktsQ24wN05tVFJvMGFjZjM2ZGFwV3JjcTRjZVB3OC9OandvUUpTcFNvNjczdUZiTXRXN0FTdHBJQ1FUWWF0UnJMQTRyRXR0dGx0di84Rzl0Ly91Mk85V1RaMHk4V3dKYkRSL2JpeGN1c1dQRXRraVFweVJzclZpenZZVGtUR2hwQ2c0Yk9wS1lCQWY1Y3ZYYmRUZndGcHpEODJkVFBDUXdJb0ZPbjdKVS9RVUZCK1BuNU1ueUVNN0YxWUdBQU5iS2kreDk5dEhHTy9qcVFjM2hwdVNZcHAwMzd5SzB2Rjg1ZlpNN2N4VzUrdU4yNmRlSFpaNTl5aTY2WDdiS0hFRDU2MURBaWNsajlPR1FIT1lYMnh4NXI0bm05Yk03M0dUZit6aFBKMWh4LzMva0xsbkxtekZrQ0F3TUlDY2tXeGx6bjk4bkgzdHR5clhSeUNaUEp5U25NbURtUHhNUkViRFk3Zm42K1JKZUpJam82aWdybHk3a2QrOHN2TzRoUFNPVDA2VE1FQlBncmY4L1EwQkRhdDI5TmcvcDFsVVM0QU9YS1JqTjJqRE9pK09iTlc1dzRlY2J0dmhzVVZJU1JiNzZPdjcvZlBZdjE0UHpzQy81YkZJdHdmc2NDL0oyclFZS0RnL0RQR3NjZU9YYUNHdFdxdW4ybUxsKzV4Z2VmVEdmbzRIN1VycG05eXE5Sm8vcHMvY0Z6clByWnpIbnMyck9YdGF1KzhDajcrZGZmbVRKMXR0dG5IZURpNVN2b2RUclV1ZnpjZC8rNWoySVI0U1FuTzFjTDNZcU40OVR2dTZsYXVRSklFaGF6aGVneXpvamlsZDk4Ny9WOFhlZVNXMURQaTB5amtjM2JmbUhNaU5lSmpVL2dtKzkrb08rTHoyTzFXcmwwNVJvK0JqMFhyMXlsUnZXcVhJdTVyaHhudDl1eFdLeEVsUzZKWHEvbjF4Mjd1WGtyVmluUE9VRngvdUlsS2xlcXdQbUxsNmhUcXpySFRweG13Q3U5QzlRL3dmOFBBYjQ2aW9YNmNTdlIrK1I3WHB3N2U0NTlmKzdsMUltVHpxVHFCZ1B2dnpNUjhKd2c4dlgxNWRPUG5LdkNuSGxiTEt4WTdWeXh2UDJuYmF4ZXRacjB0RFE2UC9Va1BWNTh3ZVA0K1BoNHhvNGNyV3dYQ1NwQ3l6YmVMZC9zZGpzejU4Nm1hTllxdGg3UGRzZWVkZiswMjJ4OE91TXpTa1E2YzBUY3VINmROOThZZ1N6TGQ3UTI5VWF4VUQ4Q2ZPL045MTRnRUFnRWdnZU5FT3dMQVRxMWhEVXJ5YWJKQmc5eUhKR1ltTWphdFd1cFg3OCs0OGVQNTkxMzMxWDgwQUhPbno5UFRFd01vYUdoQldvdklTSEJMWG8rSjBhakVmQk01RFYwNkZCME9wM2JSSUhWYXNWa01uSHg0a1VHREJpQVQ0NEhsVGZmZkZNUkh0YXVYZXZXVm00UGV4ZkxseThuTWpLU2hnMGJNbnIwYU9yVnE4ZHp6ejFYb0hPNlYrclVxY1BzMmJOWnZYbzEyN1p0YzRzMFRVOVBkdzZFdmZqRDU4UVY1ZW50bk1BNWdNM1BWc2RxdFZLblRoMGVmL3h4WW1KaUZCdWRtVE5ub2xLcGlJbUp3V0F3TUdmT0hOUnF0ZUx2MzdScFV3d0dBMEZCUWNvZ095Z29XeHphdFdzWDA2Wk5vM0hqeG5UdDJwVmZmLzJWYWRPbXNXN2RPZ1lOR3NUWXNXTlp0R2dScjcvK3VvZk53cjFnenFGSDZ0UWlxbElnY0dIUTZ4K1lZRyt6V1hueXlRNzVKcDExV2FQa3BsM2JscFFvNGZRbEwxMjZKUFhxMTZGSzVVb0VCam9uSjRjUEc0ekpaSEpiRVdESWtTOUVraVRHajN2VDR5SGJ6OCtQNnRXcjBQR0pkbTVpbkY2djQ4TVAzdWIyN1ZRY0RxY1FiREI0L3E3YWJEYTN5UVJiMXU5eGJoSE05WnVjVTdEM2xtdkVaclBScFVzblJianIwcVVUb2FFaEJSYlZYR2cwR2w3cTNZUDY5ZXZtS1Z3ZlAzNlMwSkRzQlBDdFc3ZWdTWk9HVks5VzJjM2VScXZUMHJMbFk4cTF6by9nNENEcTFLNUJZSkZBcWxhcFJFUkVlSjZUMlhxRG5yTm56MU9wVWdWYU5IL1VyVjZybHQ0aklsMWN2MzZUNzc5ZlQ4T3NTUmtYSVNGM2w5VGVHNFo4N3FHQ2Z6K0ppY21zV2J1QlJ2WHI4dGI0U1h6NDdsaTNhUFN6NXk5eUxlWUdZUVVleHlhNmlkTTVjYTFzQ2NnMWpoMDBkTFJUc05lb2tYQitOeXhXQ3lhVG1Rc1hMOU5ud0J0dXZ3MUQzaHlITE12WXJEWitYTHVTVEtPUkgzLzZtYTVkT3JIczZ6WGtScEtrQWlmUG5MZm9Td0w4L1doUXJ3NkhqamdUaDZyVmFwSlRiak5zbERPSXdtUXlzM3J0ZWxhdnpWN2RLdHRsTEZZckMyWi9TbkJRRUF1K1dNYVRUN1JsN1liTmJ1MmJUR2IrdDJNWEwvWHN6dm1MbDJqWjRsSGUrL0F6VHY5MWppcVZLaFNvajRML0gwcEhCR0kwMmJpZFlTN3dNU0VoSWZ6MnY5K0lMaHZOaU5FalVhdlZmTEhpeTd0KzcraXlaUWtLS3NLZ0lZTjRwSjUzZTZReTBXVm85MFI3REhvRFpjcVdvVmFkMm03UGV5NWtXYVpaODhmY1ZpVjNmTEtUa3JDK2JmdDIrT2NJZ1BMMTllV3hGczJ4MisxM0pkZ1g4ZE5UT2lLd3dQVUZBb0ZBSVBpN0VZSjlJY0JQQjY3Y1FhWUhvOG1RbHBZR3dMQmh3Mmpac2lXVktsV2lhTkdpN055NTAwMndQM2Z1SEtWTGx5WXlLMm9oUDY1Y3VVSzFhdFc4bHJrRSs5eFI1Ym50Y0E0ZVBNanMyYk9wVktrU2JkcTBZZjc4K2JScjE0Nk9IVHZtT1JuZ3dpWDA1MlRYcmwwY1BYcVVVYU5HRVJNVHc2bFRwMmpTeERQUzhVR1NsSlNFWHE5SHJWYnp6RFBQMEw1OWUzeDlmWlcrSlNZbUVoZ1k2TlpYaDhPUkZlRmtJVGc0R0VtUzNFUWpiMWdzbG54dGRVcVdMRW4vL3YwWk0yWU01OCtmUjZQUjVMdkNJQzB0alZtelp0RzRjV09Qc29TRUJKWXRXOGIvL3ZjL21qWnR5dkRodzVFa1NaazQwR2cwVktsU2hjR0RCek5uemh6T25qMUw5KzdkYWRTb2tkZUJlRUV4NVhEVzhCUEJMd0tCZ3IrdkQ2a1pkeGRGbHhmVHAwMXhzNDNJVFVoSU1MTm5mWnFudU55eFl6dmx0VWFqOFNyODUvZWI1ZTBCMjJEUTgrd3pUM3F0YnpBWThtMXozTmczRlJzZGdGcTFhbmdrbkFXblJjek1HVlB5RmNjMEdnM3QyMlZIQXVaOGZUZG90Um9hTjI1d3h6bzFhcmpmVTZ0N1NiZ0xUaEh4dVc1UDM5WDdkK25pM1c0dE40ODJiYVJZNU53dGp6eFNpOG5sM2lYNGI3REo4UGU5OTN1S29IQ1RscFlPd0tCaG8yalRzam1WSzFVZ3ZHZ1l2KzNjN1NiWS8zWHVQR1ZLbDZKa1pQRUN0WHZ4eWxWcTVQRWR5OHdheHdibWlyRFBiWWV6LytBUnBzMmVUNVZLRlduZjVuRStuNytFSjlxMTRzbU83YnhPQnZqNitEQngvRnVVakN6aElkamJiRFljRG9lSHRaUTNaRm5tOTkxL2twR1JTWnZPMlVFcHJUdDFvMW5UUm14ZSt6V2JmL3FGWlYrdjVwdXZGdVRaVG1wYUd0RmxvbmlwWjNjUHdYN3RoaCt4MisyMGZyd1pTNWV2b25USlNCbzNxTXY4eFY4eDQ1UDMvL1lWcklLQ0kwbFF2bFFRSnk4bFlqSVg3QUV5TkN5VVJWOHV2dS8zTGwraFBKL09tSnB2dlQ2djlNMjNqa3FsWXREcjdybk1lcjJVN1ozL1F1K2VibVZCd2NFZTlmUERvTmRRdmxSUW5nbmdCUUtCUUNCNEdBakJ2aEFRYUpDSVMzZEdJeVpteUpRSXZMY2w0SGE3blFNSERyQjU4MllPSFRvRXdMdnZ2a3V0V3JVQVowUzFLeExjSmI0ZVAzNmNldlhxNWRsbVRtN2R1a1ZTVWhJVksxYjBXcDZaNmZRK3pobHRmZUhDQlc3ZXZFbGlZaUtYTDEvbTJMRmptRXdtbm5ubUdaNSsrbWxVS2hYbHk1ZG44ZUxGdlBMS0t4UXZYcHlTSlVzU0VoS0NYcStuU1pNbVZLMWFWVG0vaFFzWHNuQmh0dDFDUWtJQ2MrZk9wV3JWcWpScjFvd2xTNVlRSGg2ZXB5ZjhnNkozNzRJdERjNmRCTmpGOHVYTENRNE9WcXhxdlBYWFpESWh5N0xYNkU5dlRKa3loY3pNVEs4SmNuUFR2WHQzajhqOXpNeE1aczZjeWQ2OWU1V2tzNnRXcmZMd3RPL2N1YlB5dW43OSttUm1aakoxNmxUMGVqMExGeTRzOEdxTjNDUm1aTnRaQkJyRWlGb2djT0ZyTU9DajEyTTBGenlLTGkrMDJqc1BDNXlUYzRWdjZKQTdzYWt6U1oxbmRIWmUrd1gzamtxbCtsdkVlaCs5SHQ4QzVvRVIvRHV3Miszc1BYQ1lqWnQvNHNDaG93QjgrTzQ0NnRSeVd0MDBhOXFJTGR0K2NSdkhIajEraW9aWnVTenk0K2F0V0pLU2txbGNzYnpYY20vajJQTVhMbkg5NWkwU0VwTzRkUGtxUjQ2ZHdHZ3k4ZHd6VDlMdDZjNm9WQ29xbGkvTHZNVmYwZXVWMXloUlBJTFNKU01KQ1FsR3I5ZlRyRWxEcWxldFRKMWFOVWpLa1p4WmxwMWpudVFVcDUyT0srQkJsaDJLaDMxdVZDb1ZMWnMvU3NrU3hhbGFwUkxYWXE3enlmUTVMSjAvUThtSGNlRFFrVHduSkZ3RUJnUXdlZUk0RC9IOThwV3JyUHptZTNyMTZJcC9qbXZRLytYZURIaDlKRXVXZmMyckwvWE0zWnpnSWFKUnE2Z1dIY3E1YXltazNrV2svWCtKSW41NnlwY0tRaVA4TmdVQ2dVRHdENlB3UFhYL0J3a1BrRGlmNEh3ZG4rN0E0ZUNlSWdCTUpoT3paODhtS2lxS1BuMzZzSFRwVXNxWHozNG9hZEtrQ1QvODhBT0hEeCttUVlNR3BLU2tFQk1UdzhDQkF3dlUvbzRkT3dDbnY3MDNNakl5UEt4dlVsTlRXYlJvRVNWTGxxUml4WW9NR1RLRWF0V3FvVmFybFNqTDRzV0w4L2JiYjVPVWxNVFJvMGU1ZVBFaWNYRnhwS2VuMDdPbjg4SEFZckZnTXBsNDdiWFhhTnEwS1FBdnZQQUMxNjg3L1RtSERCbUMwV2hrKy9idHZQamlpMmcwR2s2ZVBFblZxbFgvbG1pZzBhTkhLNzc4dWR0UFQwL25zODgrbzNQbnp0U3RtNzFNMU9Gd0lNc3lack5aZVJpMFdxM29kRHEzSkw0dUQvdjBkR2QwV1c2TG9Udng4c3N2SzhmbFIyN1BlVjlmWHhvM2Jvd2tTZlR0MjVld3NEQmF0V3FGUnVOTVJMVi8vMzVtejU3Tjh1WExsZFVDT3AyT0lrV0tjUFRvVWVMajQrOVpySGM0SUQ0amU2SWhQRUFJOWdKQlRzSkRncmtXRzZlSVBBTEJ2eG1WU2tYNEE3RFVFUlF1akNZVDAyZlBwMHhVS2ZyMTZjWENwY3VwVUQ0N3lXV3pKZzM1L29kTkhEaDhsTVlONnBHY2NwdHJNZGQ1ZmVETEJXci9menVjQVFoTkczbGY5Wktla1lsT3AzVmJZWFE3TlkxNWk3NmtWTWtTVks1WWdlRkRCbEM5V21VME9jYXhKWW9YNC8yM1I1T1lsTXpob3llNGNQRVN0K0xpU1UvUDRLV2UzdTBaWFFFYlY2N0ZvTmZwOFBkekJtZTR4b1dBMXdDTW9ZUDdaVit2ckJVQnBVcEdLdldQbmpoRldsbzZPM2I5b2RTVFpabUk4S0tzL0dLdXNzL0Riendoa2ZFVHB4QVZWWXB1VDd1dmRpb1pXWnpYQnJ6TXRObnpzZHZzOU92YjY2Njl3d1YvSHhxMWlzcFJJVnlOVGIxclQvdC9POFZDL1NnZEVTZ2k2d1VDZ1VEd2owUUk5b1dBQUwyRWp4YU1WbWZ5MmFSTUI2Ritkeit5OFBQelkvcjA2UlF0V3BRalI0NTRsRmVwVW9XQWdBQjI3OTVOZ3dZTk9IejRNQWFEZ2VyVnEzdHB6WjJNakF4KytPRUhhdGFzU2ZIaTNwY2RwNldsZVlqTGRlclU0Y3N2djZSejU4NGNQWHFVTld1eWx3TFBtVE9IcUtnb25uMzJXZVhCSlNkcjE2NVZIbHB1M2JvRlFPblNwUWtNekdsN1VJdm16WnZqNysvUE45OThnMTZ2cDIzYnRwdy9mNTdSbzBjelpNZ1EycmR2bisvNTNTM05talhMczJ6aHdvVUVCQVFva3cxMzhuZlB6TXdrTkRUVXE0ZDlRa0lDV3EzMnJ2emh6V1l6VTZaTUlUbzZPdCs2M3V4cldyUm9vU1QxQlNoV3JKanlPbWNpNDl5NFZuSGNLMG1aRGlYeHNvOVdJa0F2UnRhQ2Z4ZmJ0dng0MzIwWWZQMG9GaFdOU2lUaUZQeUxzZHZ0M0xoNG52UEhEaE1jSEVMOVJwN1diWUovSi81K2ZzeVpQb1h3b21FY09uTE1vN3hhbFVvRUJnU3djL2RlR2plb3g4SERSL0V4R0toWnZXcStiYWRuWlBEOUQ1dW9YYk02SllwN3p4dVVscGJ1NFY5ZnQwNU5WbjA1bnphZG4rUHcwUk9zV3JOT0tWczhaeXBsb2tyVDhkbWVTb0xwblB5NGRpWDZQT3kzZkh3TURPclhoeU5IVDFDNlZFa2s5cXNIMWdBQUlBQkpSRUZVU2VLdFlhOVJOQ3lVaEtRa3dKa2t2Q0RzK21NZnFhbHBQTkd1RmQrdlhPSldObS94VjJ6YXZJMVhlcitRNS9Fbno1emx5K1ZPMjUveGJ3MEZIRzZUQmJJczArcnhaaVFsSi9QbGltKzVHUnZIZStOR0ZxaHZBdTlzMzdvNS8wcjNnRnJ2aDA5UVNkVDYrODh0VlppeG16TXdwc1R3MTlVTS9ycERQVW1TZUtSZUEwTER2T2UxRUFnRUFvSGc3MFFJOW9XRThBQVZWNUtjQS9PcnlUS2hmdmNteU56SkExNlNKT3JXcmN1K2ZmdVFaWm1EQnc5U3AwNGR0NGo0dkpnOWV6YnA2ZW4wNnRVcnp6b3BLU2xleFZ4Smt0Qm9OTXlhTll2dzhIREFhUlhqRXVQMWVqMVRwMDVWZlBTdlg3L08wS0ZEM1N4YnpwOC9Eemo5Mm5QajcrOVBjbkl5YTlldXBXL2Z2dWgwT3NxWEwwKzlldlZZdm53NXpabzFleUJKVVF2QzVzMmIyYmh4STZOR2plTDY5ZXVNSFR1V3pwMDc4OElMTDNqMVRFNU1UTXd6S3YzYXRXdDVKcVAxUmxwYUdsYXJsVEZqeGhUNG1HWExsaEVTRXVLMjcvYnQyeVFtSnFMVmF0MGlzQklURXdHVXBMVXVyRllycWFtcDl5WGFYMDNPZmlnVjBmV0NmeU1QNnVFOEtDU0U1bTJmb0ZqSlVnK2tQWUhnbjhTdG1HdnMyTGFabEN6Qk1qaEVDUGIvTmZKS0NBdk84V1M5dXJYNFk5OEJaRmxtLzhFajFLMVRzMERqMk9tekY1Q1duazZmWHQzenJKT2NrdUxWM3NrNWpsV3pZTlpuaEljNys5ZTU2NHZvZEU1N0xiMWV6K3lwNzFJeTBtbk5GWFA5Qm9PR2prYVh5M293Si81K2ZqemR1UU85K3cyaFRxMGFUSnM5bjVkNmRxZElrVURTTXpOcDFhS1p4NHFxcEtSa0prK2RUV3BxR2ltM2IzTTdOUldBdGV0L3BFSzVhR1JaNWxyTURhSktPOGZLcTcvZndLWXQyNWs4YWZ3ZEp6VTBhalVoSWNHTWZmTU4xcXpieUtZdDI1V3l2Z09IQVZDbWRDa1d6NTFHMGJBdzZqMXlmMEVhQWlkL2wyZ3ZTUkxGb3lwUXJsb0R3a3VVUnBMK0c2c2hIQTZadUJ0WHVYQnlIemV2bkN1UVJTZzRQZkdGWUM4UUNBU0NoNEVRN0FzSmtVVWtyamlmVDRsTGQ1QmlkQkRrOCtDRnl6WnQybENuVGgxc05oc0hEeDVVN0ZmeXd1RndzR2pSSW5idDJrWFhybDBWUDNsdjNMcDFpNmlvS0s5bGtpU2gxK3ZkRWdlNmx0TzZQSVZkWlM1LzRaeGk4ZDY5ZTRtSWlLQklrU0pLdjF6SXNzejA2ZE1KQ1FtaGJkdTJTbm43OXUwNWNPQUFYMy85TmYzNk9aY1FUNTQ4R1oxT2Q5ZExlVzAyR3lhVGliZmZmdHRydWRsc1p1blNwV3pldkprQkF3YlFyRmt6TEJZTDNicDFZL1hxMWZ6eHh4OE1HemFNS2xYY2ZVWFBuVHVuVEdMazV1VEprNVFxNVYyVWk0dUw0OWF0VzlTb1VVTzVUcjYrdml4WnNzUnIvZHhzMzc2ZGI3NzV4cXZkenY3OSs1a3hZMGFleDNxelVBb0tDbUxGaWhVRmV1L2NKQnNkU2c0SGdKSkZoR0F2K1BmUXRrTkgybmJvK01EYnpUU1pTTTgwWWpLYnNkbnR5QVY4TUJVSS9rbW9KQW1OV28xQnI4ZmYxNGZ5cFVyeXFKZGs2QUtCaXc1dFdsS3ZUaTJzTmh2N0RoNW00Q3N2M2JHK3crRmc3cUl2MmJIckQ1N3Yyb1hxVlN2bldmZm1yVmlpOHh6SE9zZXFQbm1NWXcwNXlneGV4ckhlK04rT1hkeUtqYWRkNjhlWi92a0N4aytjekt4UFB5U3llREhHam56RG8zNXdjQkJsbzZPSUtoVkpaSW5peE1Vbjh2RzAyVXliTWhGd1J0cC84UEUwbWpTc1Q4VUs1Vmk2L0JzbWpuOHIzeFVJbFNxVVkrNTBaNUx1bnQyZjVkbW5PcUpXYXhqdytrZ21UbmlMWWhFUk9IRGVZOXExYm5ISHRnVDU4K25NT2Y5djcyV3p5NlNrbWJtZFljWml0V094eWxodGR1eHk0UjR6cUZVU1dvMGFuVmFGVHF1bWlKK2VvQUE5bXVxUjBGYmNRd1FDZ1VCUU9CQ0NmU0VoUUM5Um9vakVqZHZPQWRSZmNUSU5vKzdkOWlDbnhjeUZDeGZRYXJXb1ZDcENRME1KRFEzbHp6Ly9KQzB0amVMRml4TVRFNE1zeTFpdFZzcVZLNmNjbDVxYXlxeFpzL2p6eno5cDJiSWxMNzNrL2xDVW5wNnUvTnV6WncreHNiRzBhdFhLYTM4Y0RvY2ltdWRHbG1VR0R4NmM1N2trSmlheWYvOSsyclZyQjhDR0RSdTRmUGt5NEJTcGx5MWJ4cUZEaHloVHBneVRKazBpTGk2TzJOaFlKV0hycGsyYmFOZXVIYVZMbDJidjNyMks5L3pkSU11eTEwZ05tODNHYjcvOXhvb1ZLN0RaYkx6enpqdEtFbCtkVHNmenp6OVBreVpOK095enp4ZzFhaFRQUFBNTXZYcjFVbFlQN051M1Q3bG1tWm1abkQ1OUduQkdyZi94eHg4ZUt4cFVLaFVwS1Nra0pDUXdkZXBVMXF4Wm8weDBxTlhxQWtma1c2MVdRa0pDdkViOVAvcm9velJ1M0JoZlgxKzNoODFkdTNZeFpjb1VObTNhNUhGdGN2dmgzdzFuNDdJanlDS0xxUEFYZGpnQ1FiNzRHZ3dpSWFkQUlQalhZczB4amoxMzRTSmFyUmExU2tWWWFBaGhvU0hzK1hNL2FXbnBsQ2dld2JXWTY4aXlBNHZWUW9WeVpaWGpicWVtTVczV2ZIYi91WTgyTFIvamxaZmNiV0hTMGpOSVQwOG5MVDJEWFh2MmNpczJucmF0V25qdGo4UGhvSGUvSWJuM092OHJPM2hsOEloOHo4azFqblE0SEtTbXByRnc2UXJxUFZLYjZsVXJNK2JOMTNsdCtGam1MUHlDNFVNR0tNZVljeVFibHlTSlFhOW1qOFgzSHp5aXRDZEpFbzgyYnNDWEMyYXg1S3V2V2ZMVjExU3FVSTdxMWZLZW9NanVUL2Erb21IdXF6NURnb1B5dEJBUy9QUFJxRlZJdGd5U1lzNVJ2NkVRc2dVQ2dVQWcrQ2NoQlB0Q1JJVXdOYmRTYmNnT1NERTZ1SklzRXhWOGQ1SGdaODZjWWMrZVBSdy9maHlkVG9kZXIxY3NVbkpIbGZ2NStURnAwaVFnVzNSZHYzNDk0TFIyV2I1OE9XbHBhVHo3N0xQMDZkUEhJMUlvTmphV29VT0hLdHRCUVVHS3FKNGJ1OTNPNHNXTEZVRzVVNmRPeXFTQ3pXWmo3dHk1aXQyTkt4R3VMTXVvVkNyUzA5TXBXYklrSFRzNm8xUXZYYnJFenAwNzZkV3JGeUVoSWRTcVZZdmR1M2RUdVhKbG9xT2ppWXlNSkRJeWtyQ3dNQzVldk1paVJZc1VVZnVISDM2NHErdVpGMWV2WG1YYnRtMzgvdnZ2cEtTazBMcDFhMTU2NlNWbEJVQk9TcGN1emRTcFUxbThlREhmZi84OWVyMmVGMTU0Z1FzWExuRDE2bFZxMUtnQndLUkpremh4NGdSbHk1Ymx0OTkrdzJhejhkaGpqN20xVmFOR0RkNTU1eDNBbVpQQVVFREJMaU1qZzhURVJFd21FM0Z4Y2Z6NjY2L0t4RUp1OG1yVHRUVGI5WGR4b1ZLcEN0eVAzRnhKa2treE9wOFVWUktVRC90dkxOc1ZDQVFDZ1VEZ3lla3paOW01Wnk5SGpwOUVyOU5oMEJ0NGM4eDdBRWdxOTNHb241OHZFeVk1SThNZHNnT3p4Y0pQNjUxZTdCczNiMlBwOG05SVRVdmp1V2VmcEYrZlhsN0dzWEVNSERwSzJRNE9Lc0lUN1ZwNzdaZmRibWY1NGprVWkzQmFUN2J1MUUzeHJiZmFiQ3laTzAxSi9ub3Q1anA5Qnc3ekdDL1o3Yzc2UnBPSmR6LzhsTlRVVkFhOC9DSUFGY3FWNVlsMnJiaHc4VEpHazRuWXVIZ21mdlFaY2ZHSmhPYVJnTmxxdFNydHVteUJpa1dFTTM3VU1Eby8wWmJwbnkva3BmNXZNR3I0YXpTczk0aVg0N1BHNFhiUFBGS3U4N0pZdlpjSkNnK0hEdXhqMjVZZmhXQXZFQWdFQXNFL0RDSFlGeUlNV29nS1VYRXAwU21NL2hVcjQ2K1Q3aW9CYlZoWUdOdTNiNmQ4K2ZKTW1EQUJqVWJqbHVpMW9KUXJWNDdnNEdDR0R4OU9nd1lOOHF6VHVYTm5EQVlEWmN1V3BWNjllbDRUbWNxeVRNdVdMZDNLbm43NmFXVzdVNmRPQkFRRUtHVyt2cjYwYXRVS3U5Mk9TcVVpS2lxS0dUTm1LQTg5L2Z2M1o4aVFJVXFVZk8zYXRWbTBhRkdlZlp3eVpjcGRuMzkrbENoUmdvU0VCQm8yYk1nenp6eVRaeUplRjFxdGxrR0RCdEd3WVVOcTFxeXA5RzNjdUhGVXFGQUJjRnJOV0sxV3lwY3ZqOGxrb2xxMWFoNFRBT1BIaitmbzBhUFliTFlDSlF0Mkljc3l3NGNQeCtGd1VLSkVDWm8xYThienp6OS9WK2ZzZWpDMFdxMktiZEg5a0pqaDRLOGMwZlZsUWxRWThyWjdGUWdFQW9GQThDOG5MQ3lVcmR0L3BVTDVhQ1pPZUF1TlJzMkdOY3Z1dXAzeTVhSUpDUTdpcmVHRGFkekFlNEJDK1hMUmRPbmNBWU5CVDRXeTBkU3ZWd2ZmUE1heGJWbzJ4OGNuT3ppaDI5T2Q4YzNhZnFwVE93SnpqR1A5ZkgxcDI2cUZNbzUxb1ZhcnFmZEliZFJxTmEvMjZVbk1qWnRFbHltdGxML2FweWMrQmdOcXRab3lwVXRSdldwbElrc1VwMFd6cGw3N1g2SjRCRDI3UCtPMXJHYjFxaXlZOVNuTHZsNU55UkxleDZpU0JJUDY5U0U0eU5PM0g2QjcxNmNJRHZJTVJCRVVMZ3JxNVM0UUNBUUNnZUQvRjhraDd0Si9LL05teitEaStYTVB6STlRZHNDQmEzYVNNNTEvTnEwYUdrYXA4ZE1KbXhEQi9XRTJtKzlMYUU5UFR5Y3hNWkZTcFVyZGRRNkEzR1JZSE95OVlzZnFERFlqMkZlaVhpazFLdkV4RndnRUFvSGcvNDF0VzM1ays5Yk45eldPN2R6MVJZd21Fd0FiMWl6ektub0xCQzR5alVhZTdOWWJBQitEZ1kzZkxYL0lQZnAzOHlDKzR3S0JRQ0FRQ0FxT2xGOGlveXlFdjBRaFF5VkI3VWcxUGxtUnhsWTc3TDFpSnpGRHpMc0k3by83allyMzkvY25LaXJxdnNYNnhBeDNzZDVINi96TUM3RmVJQkFJQklMQ1IxaFlpUEw2eXBWckQ3RW5nc0pBenM5SXpzK09RQ0FRQ0FULzE5NmR4MGRWMy9zZmY1OVprMHlHckNTc0NRcUliQ0xJcGloYVVLa1ZlbSt2M0o5RldrVXRkYW1LdU5TMXRkYWxWRVdLRkVXaDFZcDFwYWl0SW9MV3ExVUxLTEtKUzBFdzdFbElBcGxNTXVzNXZ6K0dEQm1TUUFLQlRQRDFmRHg4T0hPKzMzUE9keGFGZVovditYeUI3eElDK3piSVpaY0dkckhMdnUvVEMwZWxsVnVqS3Fvd0Q3NGprT1NLeWsydDNMby9yTGZiWXQ5MTErR3Zyd3dBQUZwUi83Njk0NC9mV3ZwZUs0NEViVUhkNzBqL3ZuMWFjU1FBQUFDdGg4QytqZks2RFEwcjNEL1QzcEwwVmJHcDVVWFIrQ0tkUUZ0UlVST2JWZjlWaWFuYWIyK3FNMWJ1eWV0bWFqMEFBRzNWMldlZUVYLzgxcEozdFhydDU2MDRHaVN6MVdzLzExdEwzbzAvUC90TUZrSUZBQURmVFFUMmJaalhiV2g0TjRleTB2WUhtbnYyQlorcnRzWEs1TEJDQVpLVlpjWEszNnphRnRXS0F5NDBaYVhGdnR1RTlRQUF0RzJEVHUwZm4yVnZXWlorOThoamhQYW9aL1hhei9XN1J4NkxMNEo2U3I4K0duUnEvMVllRlFBQVFPdHd0UFlBY0dSY2RtbHdWN3MyN2paVlZHN0szSmQ1bGxSWktxbUt5bW1YMm5zTTVYaHNTbkZLYm9ma2RoaHljS2tHeDFERWxJSVJTOEdJRkFoTFpYNVRwWDRyWHZxbWxzMlF1bVhiMUQzWFJzMTZBQUNPQTRaaDZPWWJydEYxTjkyaEtyOWZaZVVWdXZXdTMrcUM4MGZyZ3ZPK3A4TENyaXhFK3gxVlhWT2pvcUt0ZW12cGUzcHJ5YnZ4c042Yjd0Rk4xMSt0SnE3SkJnQUFjTndoc0Q5R2xyejE1dEUvaVQxVlJuWVBXZW1kNHB2Q1VXbEhwYVVkbGRHRDdBaTBQcU5xaDZ6eWpkcThxVWFiRDlFM0t5dGJRNFp6bXpRQUFNZENTL3c5OW9mbmo5VENOOTlWSUJTU1pWbGE5UFk3V3ZUMk95MHdPaHhQVXR3dWpUdHZwTDVZKzVsMmJ1WHZld0FBNEx1SndQNFlXYnA0MFRFN1YzcE9SM1U4ZWJqeVQraXZGRy9PTVRzdjBGdzFsZVVxK1hhdGRuNjVURlhsTzV1OFgxWTJQK0FBQURoV1d1cnZzU2QyOEdwTFNhV3FBdUVXT1I2T0wra3BUaFhrZWZYbDJwWDZjaTEvM3dNQUFOOWRCUFpIV2ZjZVBiVnA0d1k5UEhOMnE1emZGN1JVNHJOVUdiRGtEMG1ocUtXb3FYanBIT0JZc0JtUzNTYTU3SVk4THFsZGlxRThyeUd2TzA4YWVxNmtjMXQ3aUFBQTRBRG5YM0NoenIvZ3doWTlwbVZaK216MU9yMy80YisxYnYwWDJyMjdYRFdCUUl1ZUEyMURha3FLY25PejFiOXZINTE5NXVrYWRHcC95dUFBQUFDSXdQNjQ1M1ViTE53SkFBQ0FwR0FZaGs0YmVJcE9HM2hLYXc4RkFBQUFTRW9zUFFvQUFBQUFBQUFBUUJJZ3NBY0FBQUFBQUFBQUlBa1EyQU1BQUFBQUFBQUFrQVFJN0FFQUFBQUFBQUFBU0FJRTlnQUFBQUFBQUFBQUpBRUNld0FBQUFBQUFBQUFrZ0NCUFFBQUFBQUFBQUFBU1lEQUhnQUFBQUFBQUFDQUpFQmdEd0FBQUFBQUFBQkFFaUN3QndBQUFBQUFBQUFnQ1JEWUF3QUFBQUFBQUFDUUJBanNBUUFBQUFBQUFBQklBZ1QyQUFBQUFBQUFBQUFrQVFKN0FBQUFBQUFBQUFDU0FJRTlBQUFBQUFBQUFBQkpnTUFlQUFBQUFBQUFBSUFrUUdBUEFBQUFBQUFBQUVBU0lMQUhBQUFBQUFBQUFDQUpFTmdEQUFBQUFBQUFBSkFFQ093QkFBQUFBQUFBQUVnQ0JQWUFBQUFBQUFBQUFDUUJBbnNBQUFBQUFBQUFBSktBbzdVSEFBQUFBQUFBam4rUnFLazl2cUQyVmdVVkRFY1ZqcGdLUmFJeVRhdTFoM1pjc2RrTXVSeDJPUjAydVoxMlphUzdsZWwxeTJGbnppWUF0QVVFOWdBQUFBQUE0S2lwOEFXMHE4d3ZYM1ZJRnRuOFVXZWFsZ0toaUFJaHlTZHA5OTRhR1lia1RYT3BRNDVIV2Q2VTFoNGlBT0FnQ093QkFBQUFBRUNMODFXSHRMWFlKMTkxcUxXSDhwMW5XVktsUDZSS2YwamVOSmU2NW52bFRYTzE5ckFBQUEwZ3NBY0FBQUFBQUMzR3NxUXR4WlhhVmVadjdhR2dBYjdxa0w3WVhLWU9PUjRWNUxlVFliVDJpQUFBZFJIWUF3QUFBQUNBRmhHSm10cXdkWThxL2NIV0hnb09ZVmVaWHpXQmlIcDB6YVMrUFFBa0VmNlBEQUFBQUFBQWpsZ2thbXI5NWpMQytqWmtyeitvOVp2TEZJbWFyVDBVQU1BK0JQWUFBQUFBQU9DSVdKYTBZZXNlQllLUjFoNEttaWtRakdqajFqMHNDQXdBU1lMQUhnQUFBQUFBSEpFdHhaWE1yRy9EOXZxRDJsSmMyZHJEQUFDSXdCNEFBQUFBQUJ3QlgzV0lCV2FQQTd2Sy9QSlZoMXA3R0FEd25VZGdEd0FBQUFBQUR0dldZbDlyRHdFdGhNOFNBRm9mZ1QwQUFBQUFBRGdzRmI0QXM3S1BJNzdxa0NwOGdkWWVCZ0I4cHhIWUF3QUFBQUNBdzBJcG5PUFByckxxMWg0Q0FIeW5FZGdEQUFBQUFJQm1pMFJOWnRjZmgzelZRVVdpWm1zUEF3Qytzd2pzQVFBQUFBQkFzKzN4QldWWnJUMEt0RFRMaW4yMkFJRFdRV0FQQUFBQUFBQ2FiVzlWeTRTNm16ZHQxcnduNTZxbXVpWmhlMDFOalJhKzhqZVZGQmNmMW5HLy92SXJmZnpoeC9XT2V5d0VnMEhkK0lzYnRMVm9TM3hiS0JSU2VWbFpvLzlFSXBIRE9sZTEzNi8vZlAwZkxWMjhSRS9NbXExRi8zanppTWUvMTA5Z0R3Q3R4ZEhhQThEUjVRdGFLdkZacWd4WThvZWtVTlJTeEJTeklKS1VZVWdPbStTeUcvSzRwSFlwaHZLOGhyeHVvN1dIQmdBQUFBQUpndUZvaXh5bm9yeGM3eTU1UnorKzVNY0oyKzEydTk1ZXRGaWxKYVc2NmhkWE4vdTQ2OWFzMDk5ZVdhQW41czFSYWxwcWsvYXhMRXVYalAreGJMYjk4eHROMDlSRE14NVJYbjZlSmwxeWFVSmJiZnRmWHBndmw4c1YzK1owT2xXOHExaUdmWC9mMVordDFveUhwemQ2N3Q4OThudDFPNkZiL1BsUC90OGxpa1lUMytNSEgvcWRjdHUzMTUrZW1xZlNraEtWbHBiS1YrbFRlbnE2T25mdG9nNGRPalRwZFI1S3FJVStXd0JBOHhIWUg0ZDhRVXZiOTFvcThabXFDYmYyYU5BY2xpV0ZvMUk0R3J2QVVsSmxhZU51S2RVcDVYbHQ2cEpoS0ozd0hnQUFBRUFTQ0VkYXBzNjUzUkdMSmc0TXdsMHVsMGFmZjY3KzhkcmZkZkhFSHlzek03T1p4N1ZMa2p6cDZVM2V4ekFNT1J3T1BUcnJEMnFmMTE2U05PR2lpK1YydStLQi9NTi9lRVNkT25lV0pPM1l2bDAzMzNDVG5FNW53bkZxWDR2TjJQLzdyWGIvcC8vNmwzcm52WHppWlhJNEV5TWF0OXV0TysrNVd4MDd4a0w0S3krOVFnNm5VOTUyWHZYcjMwL3RNdHFwUzBGWDNYejlWTjM3NEcvalkyb0pvVEExN0FHZ3RSRFlIMGNDWVduRDdxaDI3R1g2L1BHbUppd1ZsWnNxS3BjNlpSanFtV3RYaXZQUSt3RUFBQURBMFJLS0hOa3M3R0F3S0pmTEZRKzFUY3RTTUJoVWxhOUtUcGRUaGd5ZE5tU3dRcUdRQWpVMTh0bGlBWHd3RkZSR1JrYTlrTHd4RGtmem9nL3JDRzVKTjAxVGtVZ2tQamJMa3NMaHNPeDJ1Mno3WnR0ZlB2R3lCdmV0Rys1THNkQS9OVFZGYVI1UGZKdGhNMVM1ZDY5R2pEeFRScDMrd1dCSWdVQWdOb1o5cy9Mcjd0ZGM0U1A4YkFFQWg0L0EvamhnV3RMRzNhYUt5azJaQi95OXdtbVgycWNieXZIWWxPS1FVaHlTMjJISXp1b0ZTU2xxU3NHSXBVQkVDa1NrTXIrcDBpcExkZTlHM0xIWDBxN0tpQXF6YmVxUmE1T05DZmNBQUFBQVdvRjU0QS9RWm9oR281cDB5YVVKMnlaZmRxVzZkTzJpYlZ1MzFldi81dC9mU0hqK3dFTy8wNG5kVDVRa2xaYVVhdjNubjh2aGNPeWIyUjc3a2JSbFgvMzRmMy8wNzBiSGNkTEpKeWszTnpmK3ZEYXN2L0VYTjhTMzJXdzJoVUloaFVJaDJXdzIzWHJqTFFuSHNObHNDZ2FEU2tsSjBkYWlMYnI5bHR2aWJiZE11VW1TZE9jOWQ2djJwOXYweHg2dE40NmJiN2lwM2piVHJEL0x2ZHBmclR0dXZrMU9wek1oc0wvdjEvZkduNXVtcWJQT0dha3JKbC9aNk9zK2xPZ1JmTFlBZ0NORFlOL0doYUxTNnUxUlZWUW4vbUdhbDI2b0lNdW03RFJEQm9GdW0yRzNTV2t1UTJuN1NoOTJhbWVYWlVubDFaYTJWSmdxcVlwOXpxWWxiUzR6dGFmRzBxbWQ3WExaVzNIUUFBQUFBTDZUYkRianNFTjd1OTJ1bVUvTWt0UGgxTmRmZmEyWjAyZG8rbU9QeXUxT2tUdkZMYmZiM1dDdGVNdXlaQmhHUWx2UnQwWDYwNVB6WWlHMnpSWnZDKzZiY2Y3MHZEL1hPMzgwRWxGTlRZMStlZWR0Q1lHOVlSaDY3dVhuNi9WL1l0YmpTazFMMWROLy9ZdGNMcGNXdi9tV1BPa2VuWFgyeUlSK25icDAxcXduWjh2bGRPcXFLMzZ1ZXgrOFR6azVPVXIzcHV2TDlWOUtrcnplZGcyK0orWUJNL3VEd1dDOUlEOHRMVlh6WC9wcndyWUpGMTJzKzMvL1FJdVd4TEV6TXd3QVdnMkJmUnZtQzFwYXRTMmFVS2MrTTlWUXJ6eWJNbFA1dy9WNFlSaFNqc2RRanNldWlocEwveW1KQmZXU1ZGRnRhZG0zRVEzc1ltZGhXZ0FBQUFESGxNdGhWeUFVT2V6OTgvTHlKRW1lOUZqcGxzek1US1Y1UExJc1Mrcy9YNi9lZlhyTGJ0OC9PMm5ibHExNjdOR1p1dUtxbjZsdnY3N3g3WU9IRHE0WFlrdlNrN1BuYU1YeUZacjd6THg2YlI5KzhDL05udmxIcFI5UTMzNUwwUmE1WEU3WjdZbHh5YWNyUGxINy9EenQzYk5Ya2xSU1VxS05IMjVRejVONlNvYWhjRENrcm9VRmNqcWRDUmNBMHRNOXlzbk5rU1NGUWtGSjBzOHYvMW1ENzBja25QaGVQdlgwWEVuUzd0MWx1dTJtVy9XblovK3MxTFEwbFpTVWFPb3ZwaVQwUFhEVy83eG4vNnpVMUtZdHROc1FwNE5aWVFEUVdnanMyeWhmME5MeW9xaWkrKzZRTXlUMXlyZXBNSXRhTjhlenJGUkR3d3J0S3FvdzlYV3hLVXV4K3ZiTGk2SWFWa2hvRHdBQUFPRFljVHBzQ29SYTduamxGUlY2NC9VM05IRHdJRDN3bS92MHl6dHYwOERUQnNYYk4yM2FwQjA3ZGlnN083dHB4eXNyVSs2K3NQeEFOVFUxa2lTUE56R3d2L1BXMitWeXVXSVhDdmJkcmg0T2hSUU1CbFcwK1Z2ZGRQMk5TcWtUaFAvcTlydmpkZXYvOHNMOGV1Y0poeU5hdTJhdGV2ZnByUUVEVDlXZm4zc21vWlJOWFE2SFE2RlFLTDQ0YlcwTitsUi9kY0p6bDhzbDB6VDF3dDlla2hTYllWKzdFRzVwU2FsdXVPYTYrREVPbDh0SnRnQUFyWVhBdmcwS1JhVlYyL2FIOVU2N05LQ1RYVGtld3RydmlzSXNtOUpkaHRic2lDb2NqZFcrWDdVdHF1SGRISlRIQVFBQUFIQk11SjEyK1ZyZ09QNnFLa25TbmJmY3JwSG5uSzBlUFhzb056ZFgvLzdvM3dtQi9UY2J2MUdYcmwzVXNWUEhKaDEzeTVhdE9ybjN5UTIyQldwaTVYSU9uR0YvWURtY05hdFdhKzZjcDlUenBKNDZlOVQzOU15Zi9xeFI1NDdTZWQ4L1AyRW0vWUVxeWlza1NiKzU2OWM2ZGRCQXJWNjVTbSs5dWVpUVkrN2R0NDkrL2R0N0pFbS92dU51WFgzZE5YSTZZK0Y3VFhXTmdzR0FiUHZ1T3JqKzZ1dmkrOTMvbS90a3R6dmlDODdXdlRQaGNMaWMvTEFFZ05aQ1lOL0dtRmFzWm4xdEdSeW5YUnBXYUpmSFJWai9YWlBqaWMyMlgxNFVDKzFyd3JIdnh1Q3VkaGFpQlFBQUFIRFVaYVM3dFh0dnpXSHRHNDFHdGZxelZWcjY5bEt0WGIxR2tuVGJYYmVyYi85K2txU2hwdy9UZSsvOFUrRndXRTZuVTVMMDVmb3ZOWERRd0NZZHY2UzRXSHNxS3RTalo0OEcyMnVxOTgydzN6ZHJYWksrM2Z5dGR1M2NwWXJ5Y20wcDJxSXZQbCt2UUNDZ3NmODFUaGYrY0t4c05wdE83SDZDNWovenJLWmNjNzN5TytTclUrZk95c3pLbE52dDF0RGh3K1J5T3JWNDBXTDkrNk9QSlVrVEwvMkp6aDF6bmlvckszWGhEOGZHRjhZdEt5dlRIYmZjcHRsem41RFQ0ZHozbmtSVXQ0ejk5dTA3RXVyYVgvSFRTWEk2blhwc3poOGxTYlAyL1h2Q1JSZnI3dC84S21HR3ZXbWE5ZFlBYUk0TWovdXc5d1VBSEJrQyt6Wm00MjR6dnNDc29kak1lc0w2N3k2UHk5Q0FUbmF0M0JxVnBWaE4rMjkybStyWm50c1hBUUFBQUJ4ZG1WNjNERU95RG1QZDJXQWdvTGx6bmxLWHJsMDE0YWVYNlBsbi82b1RUandoM2o1MCtEQXQrc2ViV3JkbXJRWU5QazE3OSt6Vmp1M2JOZWxubHpmcCtCOTkrSkVrYWZEUUlRMjIrNnY5Y2pxZENUUFJmWldWbXYvMFg5U3hjeWYxNk5sRFA3dDZzbnIxUGxsMnV6MGVmdWQzNktCYmJ2K2xLaW9xdEg3ZDV5cmFYS1RTMGhMNXEvd2FmL0gvYXYyNjlmcmcvOTdYZWQ4L1gwc1hMMUdmZm4wa1NlM2F0ZFBtVFp2MTdhYk5PdU9zRWZFTEJWNnZOMzVCNGtBMm0wMjJPdVZ6YWt2Z2xCUVhTNUltL3UrRWVOdUJOZXlEd2VCaDE3QTNqTmhuQ3dCb0hRVDJiVWdnTEJXVm0vSG52Zkp0bE1HQmNqeXhoWWEvS29sOU43NHROOVUxMDZhVWh2L09Cd0FBQUFBdHdtRzN5WnZtVXFXLytZWHMwendlM2YvN0I1V2JtNnQxYTlmVmF6K3AxMGxLOTNxMS9OL0xOV2p3YVZxM2RxMVNVbExVdTAvdlF4NjcydS9Yb244c1V0OStmWlhmSWIvQlBsVytLcVVmVUwrKy80QlQ5TWVuSHRjbDQzK3M5ZXMrMStzTFg0dTNQVFRqRVhVdDZLckxKdnhVMFgxbForcjZ5d3Z6NVhLNTFIOUFmMTAvOVFhZGNlWUlMVjI4SktIUDVtODJhZDZUY3pWaytORDR0cDA3ZHNwdXR5c1NpYWg5Kzl4NG5mcUR5Y3ZQajRmM1VtSU4rNWJnVFhQTFlXY1NHQUMwRmdMN05tVEQ3cWpNZlRNWE1sTU5GcGhGWEdHMlRidDhsdmJVV0RLdDJKMFkvVHJ5L1FBQUFBQndkSFhJOFJ4V1lDL3BvRFhnRGNQUWdGTUg2TE5QVjhvMFRhMVp0VnI5QjV3aWgrUFFNY2JjT1UvSlgxV2wvNTF3Y2FOOTl1N2RxNHlNakFiUGE3ZmJOZTNSaCtManUzemlaZkZGWE4xdXQrNis5OWZ4T3ZvN2QrelVuYmZlSHA4bDczYTdkY2FaSXhvODU3cTE2NVNmbjYvMDlQUjRTWjc3N3ZtdExNdFVKQnpSbEp0dlRLalozNUFxbjArcGFXa0hyVkVmaVVTYTlENDFwa05PMm1IdkN3QTRjZ1QyYllRdmFHbkgzdjMzR2ZiS0k0eEZvcFB5YkZwUkZKdnBzWDJ2cVc3Wmh0TGQzSUVCQUFBQTRPako4cWJJbSthU3IvcndRdnVET1dmMDkzVEtxYWNvRW9sbzlXZXI5Wk5KUHoxb2Y4dXk5T3pUZjlHeWo1ZnBoei82TC9VNnVWZWpmVXVLaTlXMW9LREJOcHZOSnJmTHJaU1VsSVJ0OFRhM0s5N21kc2VDZk1NNCtHK3ZpdklLcmZ6a1U3WExhQmRma0ZhU0hwLzdSS01sY1dLdlNTcmVWd0xuZC9jOXFHMWJ0cXB6bDg3NjZzdXY1SGE3NHd2UTNuTlhiS0hhVURDb2pwMDdhZG9qdnovb2VCcmpUWE1weTV0eTZJNEFnS09Hd0w2TjJGNG5yTTlMTjVTWlNoQ0xSRm1waHZMU0RaVlV4YjRyMi9aYU9qbVA3d2tBQUFDQW82dHJ2bGRmYkM0NzdQMmprVWo4OGVaTm0rVjB4aFptemM3T1VuWjJsajVkOGFtcXFxcVUzNkdEZG16Zkx0T3lGQTZGRTJySXVVcStBQUFYZUVsRVFWVGUreXA5ZXVxSkovWHBpazkwMXRrajllT0pFeExPNGEveXkrK3Zrci9LcnhYTFY2aTBwRlFqenptN3dmRllscVViZjNGRDRqYkZmbWVabGxXdlhueERxdjMraE9QTmUzS3VMTXRTajU0OWRldlVtelZrYUt3c1RuRnhzZHA1dlpLa1lEQ2ttcG9hRlJRV2FNM3FOUW9HQXJyN3RqdGxHSVpPR3pKWS9RZjAxeVUvdVVRZE9uV1V5K1dLWHlTWWNOSEZ1dmVCZTlXcGMyZFpscVZ3T0t4Z01DaTN1L2wxNkx2bWU1dTlEd0NnWlJIWXR4RWx2djIxNndzb2hZTkdGR1RaVkZJVm0yVmY0ck4wY2w0ckR3Z0FBQURBY2MrYjVsS0hISTkybGZrUDNibU9EZi9ab0JYTGx1dUx6OWZMNVhMSm5aS2krMzU5cjZUNk05YlQwdEwwOElPeFdlT1daU2tVQ3VtNWw1K1hKQzE5ZTRsZWZ1RmxWZmw4R3ZkZlA5U0VuMTVTYi8vUzBsTGRjY3R0OGVjWm1Sa2FkZDdvQnNjVmpVWTE4L0ZaYXAvWFhsSXNFSTlHWXIrem9wRklRcjM0SGR1MzYrWWJicEpwbXZGWitQT2ZlVlp2TDFvc3A5TXBsOXV0Ung5NlJLdFdmcWJKVi85YzN6dDNsRllzVzZIWC9yWlFrblRybEpzVHpuM09xTy9wcWw5Y3JleXNMQTA3ZmJqT09QTU05VHVsZjN3Vy9xOXV2MHNiTjJ5c04rYWJiN2dwNFhsdSsvYWFOZWVQRGI2K3huVEk4Y2liNW1yV1BnQ0Fsa2RnM3diNGdwWnF3ckhIVHJ1VW5jYXNhVFFzTzgyUTB5NkZvMUpOMkpJdmFNbExXUndBQUFBQVIxbEJmanZWQkNMYTZ3ODJlWi9zN0d6OTN6Ly9UeWVjZUlKdXV1MFcyZTEyL2ZtNVo1cDk3aE5PUEZHWm1SbTY1cnByTkdqd2FRMzI2WFpDTjQzNXdmZVY0azVSdHhPN2FjREFVNVdhbWxxdm4ybWFPdXZza1FubGNDNzg0VmlscHNhZW4vLzlNVXIzN3ArRm5wYVdwcEhubksxb05Cb1A3SWNPSDZiVWxGU2ROdVEwWldkbnE5dUpKK2pNa1dkcDJPbkQ5N1VQMWREaFExVlpXYW15MHQwS0JBSXlUVk9tWmFsemw5aUZnSzZGQmZyRmxPdnFqZS9XTzM0cHc3REpmcEJGWVUzVFZLU0JoWEVQSnNQalZrRit1MmJ0QXdBNE9nekxzcXhEZDhQaFd2TFdtMXE2ZUpFZW5qbjdzSS94elc1VEczZkhadGgzeWpEVXYyUGppOHNBNjNaRXRhTXk5cDkxajF5YnV1ZHlSd1lBQUFDQVJDM3hXL1ZBa2FpcDladkxGQWhHRHQwWlNTUEY3VkRmRTNMa09NaEZBQURBa1RNT3RlREpQdnpmdUEyb0RPeS9wcExqYVptUDdKdHZ2dEhzMmJOVlhWMmRzTDJtcGtZdnZ2aWlkdTNhZFZqSC9lS0xML1RCQngvVU8rNnhVbHBhcWgwN2RqUzVmeUFRME83ZHUzVzBybHRGbzFGRjZ0Umo5UGw4bWpObmpwWXRXNWJRNzQwMzN0RFdyVnRiNUp4MXZ5TjF2enNBQUFBQWNEUTU3RGIxUFNGSDdUek5yNTJPMXBIaGNSUFdBMENTb1NST0crQVA3WCtjMGtLZldGbFptZDU2NnkxZGV1bWxDZHZ0ZHJ2KzhZOS9xTGk0V0ZPbVRHbjJjVmV0V3FVWFhuaEJ6ejc3ck5MUzBwcTBqMlZaR2pkdVhQejJRU2wyQzkvczJiT1ZuNSt2OGVQSEo3VFZ0aTljdUZBdVYySjl2UTgrK0VCUFAvMjBicm5sRnZYdTNidmV1Ykt6cytPMS95VHAvZmZmMTZ4WnMvVHFxNi9HdDFkVlZhbWtwRVFPaDZQZWVSc2FlelFhVlhwNnVuSnpjeFBhSXBHSTdydnZQbVZrWk9pbW0yTDFCRDBlajVZdlg2NlNraElOSHg2N0hiSzR1Rmh6NXN6UmlCRWpkTWNkZHh6cTdUcWtsUDB2TCtHN0F3QUFBQUJIbThOdTA4bUYyZHBTWE5uc212WTR0anJrZUZTUTMwNU5tKzhKQURoV0NPemJnRkIwL3l6cGxncnNIWTdZZ1E0TXBGMHVseTY0NEFJdFdMQkFsMTU2cWJLeXNwcDFYTHM5VnE0blBUMjl5ZnNZaGlHSHc2RW5uM3hTK2ZuNWtxU3hZOGZLN1hiSFY3Vi8vUEhIMWFWTEYwblN0bTNiZFBYVlZ5Y0U3N1dXTDErdWJ0MjZxVmV2WHJyeXlpdnJ0YytjT1ZQZHUzZVBQNjg5ZnUzN0lVbWZmLzY1cGsyYkpxZlRtZkQraE1OaGhVSWhlVHllK0RiVE5CV05SdldESC94QVAvdlp6eExPNVhBNGxKK2ZyMFdMRnFsdjM3NGFNMmFNYkRhYlJvOGVyVmRlZVVWNzl1eFJabWFtM25ubkhibmRibDExMVZWTmZzOE94bDNuTzFMM3V3TUFBQUFBQjFyeTFwdEg3ZGgydDBlcG1WMWtkM3NPM1JuSFREVG9WODJlYmZwNmkxOWZOOUluS3l0YlE0YWZma3pIQlFDSUliQnZBeUxtL3NkdXg1RmQrZzRFQW5LNzNhb3RtV1NhcGdLQmdLcXFxdVIwT21VWWhvWU5HNlpnTUtpYW1wcDRBQjhNQnBXWm1kbGdTTjZRcHZaclNUdDM3dFNYWDM2cFcyKzlOYjU0MEJ0dnZCRnZyNzBJc0dIREJrMmRPbFd2dlBKS1BKQ3ZXMEpxK1BEaGV1MjExeFFLaFJKbThMLzQ0b3Q2N3JubjlOSkxMOFczaFVJaFZWWlcxcHRkWCt2blAvKzV2dnJxSzMzMDBVY2FNMmFNSkdua3lKSHg5a2drb3NXTEYrdUNDeTVRZG5aMkM3d0xpZCtScUhtUWpnQUFBQUMrODVZdVhuUlVqMjhZaGpvVzlsVDN2a09WMTZsQWhrSHBsZFpnV2FaS2RtelJOK3RYYUdmUmhrT1doYzNLSnJBSGdOWkNZTjhHMVAxejlFakt5a1dqVVkwZlB6NWgyNFFKRTFSUVVLQXRXN2JVNi8vcXE2OG1QSjh4WTRaNjl1d3BLVmJHWmUzYXRmR3lNYldCZDFGUmtTVHBYLy82VjZQajZOMjd0OXEzYng5L2JsbVdMTXZTNU1tVDQ5dHNOcHRDb1pCQ29aQnNOcHV1dmZiYWhHUFliRFlGZzBHbHBLVEV0eTFldkZpV1pXbkVpQkh5KzJPM1hnWUNBYjM0NG91NjRJSUw0djFxWjlYWDNmZEFDeFlzMEx2dnZxdUhIbnBJWHErMzBYNnZ2dnFxWG43NVpjMllNVU1GQlFYeDdVVkZSZkw3L1hJNEhKb3dZWUt5czdPMVljT0dlUHV3WWNOVVdscXFkOTk5VnhVVkZlclhyNTgyYk5nZzB6UVZEb2ZWcjErL1JzOTVLSTQ2M3hHVENmWUFBQUFBR25EK0JSZnEvQXN1UEtibmpFUk43ZkVGdGRjZlZDZ2NWU2hzS2h5Sktzb1BseFpsdHhseU91eHlPVzF5T2UzSzhMaVY2WFhMMGEremRENGhQQUFrT3dMN05zQXc5b2YyVWZQd1EzdTczYTQvL2VsUGNqcWQrdUtMTHpSdDJqVE5tVE5IS1NrcGNydmRTa2xKYWJCV2ZPMlY5OXJaOXBLMGVmTm16WjQ5V3k2WFM0Wmh4UGNMQm9PU3BDZWVlS0xlK1NPUmlHcHFhblRQUGZja0JQYUdZZWoxMTErdjEzL0dqQmxLUzB2VGdnVUw1SEs1OVBlLy8xM3A2ZWthTldwVXZiNSt2MStMRnkrdU4wNkh3NkVGQ3hab3lKQWg4VzBOemFvLzBOQ2hRL1h5eXkvcmdRY2UwUDMzMzU5UU1xZlcxcTFiOWRKTEwrbk1NODlNQ09zbDZmbm5uOWRISDMzVTZQRVBkUC85OXljOHIzdG5RSFBWdlNQRFJpMUNBQUFBQUVuQ1liY3BOek5WdVptcHJUMFVBQUNTRm9GOUcrQ3dTZUZvN0hFd1lpbk5kZmdwYkcyTitOb2E4MWxaV2ZKNFBMSXNTMnZYcmxYZnZuMFR3dW1pb2lJOTlOQkR1dmJhYTNYS0thZkV0OWVXalRuUXpKa3o5ZkhISCt1RkYxNm8xL2JlZSs5cCt2VHA5V2FzZi92dHQzSzVYQWxCdXlRdFc3Wk0rZm41cXFpb2tCU2IxZi9CQngvbzVKTlBsbUVZQ2dhRDZ0YXRtNlJZdVpxRzFMNlcyaEk1VFZWUVVLQ2JicnBKOTk5L3YrYk5tNmVycjc0Nm9UMFFDR2phdEduS3k4dXJOL3Rma3E2NTVocGRkZFZWOFRyNDY5YXQwN1JwMHpSeDRrUU5IejVjMjdkdlY1OCtmWFRublhmSzQvSG83cnZ2bHMxbVV5UVNVU2gwWkN2RkJpUDdaNmNjeVIwWkFBQUFBQUFBQUk0dEF2czJ3R1UzRk42M2VHZ2dJcVc1RHJGRE01U1ZsV25od29VYU1tU0k3cnJyTHQxenp6MEpzOUUzYnR5b2JkdTJLU2NucDBuSDI3MTdkOExzK2JwcWFtb2sxVitRZHNxVUtYSzVYQWtYQ3NMaHNBS0JnRFp0MnFTcnJyb3FJWEMvK2VhYjQ2VmpGaTVjcUpxYUdyMzk5dHY2Ny8vK2J6My8vUFAxem1zWVJrSXQrcVlhUG55NFJvNGNLWi9QcDJnMG10RDJ6anZ2cUtTa1JOT25UMit3dEU1bVptYjg4WWNmZnFoSEgzMVVwNTkrdXNhUEg2LzMzbnRQano3NnFGNTk5VlZkYzgwMXV1T09PelIzN2x4ZGYvMzFDUXZhSHE1Z1pQOWpsNTBwOWdBQUFBQUFBRUJiUVdEZkJuaGNrbi9mcE90QTVPQjltOHJuODBtU2JyenhSbzBhTlVxOWV2VlMrL2J0OWE5Ly9Tc2hzTit3WVlNS0NnclV1WFBuSmgyM3FLaElmZnYyYmJDdE5yQS9jSWI5Z2VWd1ZxNWNxVm16WnFsWHIxNDY3N3p6TkdmT0hJMFpNMFlYWG5oaGd4Y0RVbE5UZGRkZGQ2bHo1ODcxQXZ0SUpDTExzdUoxNnc4bEZBckY2L0pMMHRTcFV4dGNRSGZzMkxFYU1XS0Vzckt5Sk1YcThJZkQ0ZmpDdlZMczRzV3p6ejZyZi83em54b3hZb1NtVHAwcXd6RGl4M000SE9yZHU3ZXV2Zlphelo0OVcvLzV6MzkwOGNVWGEvanc0YzIrSTZDdVFIai9ZMDhMWHR3QkFBQUFBQUFBY0hRUjJMY0I3VklNbFZURlp0aVgrVTExYW1jL3hCNE5pMGFqK3ZUVFQ3Vm8wU0o5OXRsbmtxUjc3cmxIQXdZTWtDU05HREZDUzVZc2lRZlBrclJ1M1RvTkhqeTRTY2ZmdFd1WHlzdkxkZEpKSnpYWVhsMWRMVWtKczhpLytlWWI3ZHk1VTJWbFpmcjIyMisxZHUxYUJRSUIvYy8vL0k5KzlLTWZ5V2F6cVVlUEhwbzNiNTZ1dlBKS2RlellVVjI2ZEZGMmRyYmNicmZPT09NTTllblRSd01HRElpWHpwRml0ZmNsYWMrZVBaTDJsOFF4VGJOZW5mNjY3ci8vL3ZoNzA1aXhZOGMyMmpaNzlteTFiOTllTTJmTzFQTGx5K09MenI3d3dndjFhdHFQR3pjdS9uaklrQ0dxcnE3VzlPblQ1WGE3OWRSVFR6WDVyb1lEbGZuM0Y3RnZsOElNZXdBQUFBQUFBS0N0SUxCdkEvSzhoamJ1amowdXJiSmtXYkdGYUpzckVBaG8xcXhaS2l3czFLUkprL1QwMDArclI0OGU4Zll6empoRHI3MzJtbGF0V3FXaFE0ZHF6NTQ5MnJadFc3MzY3WTE1Ly8zM0pjVkt5VFRFNy9mWEszMVRXVm1wdVhQbnFrdVhManJwcEpOMDNYWFhxVy9mdnJMYjdmRmd2V1BIanZyVnIzNmw4dkp5clZtelJwczJiVkpKU1ltcXFxbzBjZUxFQnM4VmljUnVSZGk2ZGF0Y0xsZjhJa0U0SEk2WHg2bGRUTGV1RzIrOFVhWnAxcXVuTDhYdUJGaXdZSUhtejU5ZnI2MjJSRTl1YnE0Y0RvZE9QLzEwR1lhaHl5Ky9YTG01dVJvOWVuUjg1djRubjN5aVdiTm1hZjc4K2JJc1M5Rm9WQzZYU3hrWkdWcXpabzFLUzBzUE82eTNMS25Vdi85MTVYa0o3QUVBQUFBQUFJQzJnc0MrRGZDNkRhVTZwWnB3YlBIWjhtcExPWjdtQjdFZWowY3pac3hRKy9idHRYcjE2bnJ0dlh2M2x0ZnIxVWNmZmFTaFE0ZHExYXBWU2tsSlViOSsvUTU1YkwvZnI5ZGVlMDJubkhLS09uYnMyR0Fmbjg5WHIzNzl3SUVEOWN3enoyamN1SEZhczJhTlhubmxsWGpiN05telZWaFlxSXN1dWlnZXdOZTFjT0hDUm12VHA2YW1hdkxreVZxelpvMjZkdTBxd3pCMDQ0MDNLamMzVitYbDVaSlVyeTY5SkdWblp6ZjZHbXRyMWRlV3dUbVljODQ1UitlY2MwNzhlWWNPSGVLUDZ5NzRlNkRhdXgwT1YzbTFGVitnT05WcHlPc21zQWNBQUFBQUFBRGFDZ0w3TmlMUGExTlJlYXpVeVpZS1V6bWV3eXVMMDlpQ3NGSnNjZGJUVGp0TksxYXNrR21hV3JseXBRWU9ISmd3STc0eHMyYk5VbFZWbFg3eWs1ODAybWZQbmowTmh0U0dZY2poY09peHh4NVRYbDZlSkduOCtQSHhNTjd0ZG12NjlPbnhPdnJidDIvWGxDbFRHcXd0WDh2ajhXamN1SEdhUEhteUJnd1lvRm16Wm1uaXhJbkt5TWhRZFhXMXpqbm5uSGpabktObDc5NjlLaXNyUzZockw4VVcrcFdrYmR1MkpmUVBoOE9xckt3OG90QitTOFgrMThUc2VnQUFBQUFBQUtCdEliQnZJenBuR0NxS1RReFhTWldsUFRXV01sTmJQcEE5Nzd6ek5IRGdRRVVpRWExY3VWSlhYbm5sUWZ0YmxxVzVjK2Zxd3c4LzFQang0OVduVDU5RysrN2F0VXVGaFlVTnRobUdJYmZiSFovRkxpbGVFc2Rtc3lXMDFTNGdheHlpTHRENzc3K3Y0dUppblh2dXVmcmpILytvZSsrOVZ3OC8vTEE2ZHV5b1cyNjU1YUQ3dG9SUFB2bEVmL2pESHhwdGI2alVVR1ptcHA1NzdybkRPbDlGalJWZjYwQ1N1bVFRMkFNQUFBQUFBQUJ0Q1lGOUcrRjFHK3FVWVdqSDNsZ2crM1dKcVdHRmh6ZkxYbEpDaVpsdnZ2bEdUcWRUTnB0Tk9UazV5c25KMGJKbHkrVHorZFN4WTBkdDI3WXRYcU85ZS9mdThmMHFLeXYxMkdPUGFkbXlaUm8xYXBRdXUreXloSE5VVlZYRi8vbjQ0NDlWWEZ5czBhTkhOemdleTdJMGVmTGtCdHRNMDlTMTExNTd5TmRVVzVQZXNpeFZWbGJxNmFlZjFxQkJnOVNuVHgvZGZQUE5tanAxcXA1NjZpbGRkOTExOFgyQ3dlQWhqMXQzSExYSFA5VEZBa2s2ODh3emRmcnBweXN0TFMyaC80Y2ZmcWhwMDZicGpUZmVxSGY4VUNqVTVQRWM2RDhsKzJmWGQ4NndLWjF5T0FBQUFBQUFBRUNiUW1EZmh2VE10V3RYWlVTbUplMnBzVlJVWWFvd3k5YXNZM3oxMVZmNitPT1B0VzdkT3JsY0xybmRidDErKysyUzlzOW9yK1h4ZVBUYjMvNVcwdjR3K2ZYWFg1Y2tMVnEwU1BQbno1ZlA1OU5GRjEya1NaTW0xUXV4aTR1TE5XWEtsUGp6ek14TWpSa3pwc0Z4UmFOUnpaczNUL241K1pLa3NXUEh4aThxUkNJUlBmNzQ0K3JTcFlza3hSZkNOVTB6WWN5MU5la0RnWUFlZU9BQlZWWlc2b29ycnBBa2RlL2VYV1BHak5HbVRac1VDQVJVVWxLaUJ4OThVS1dscFFldFcxOVhPQnlPLzd1eDJ2bDExYjFib0s3YTRQL0E4ZHRzdGtiM09aU2ljbE43YW1JWExHeUcxQ08zZWQ4TEFBQUFBQUFBQUsyUHdMNE5TWEZLaGRrMmJTNkxCYjVmRjV0S2R4bk5Xb0EyTnpkWFM1Y3VWWThlUFhUMzNYZkw0WEFrTFBUYVZOMjdkMWRXVnBhbVRwMnFvVU9ITnRwbjNMaHhTa2xKMFlrbm5xakJnd2NyTlRXMVhqL1RORFZxMUtpRXRoLzk2RWZ4NTJQSGpwWFg2NDIzcGFXbGFmVG8wWXBHb3dtQnQ5MXUxNkJCZzJTMzJ6VnAwaVR0MkxGRDNicDFpN2RQbWpSSktTa3BzdHZ0S2lnb1VKOCtmZFNwVXllZGRkWlpUWHJObzBlUFZyOSsvV1MzSC82ZERWSmk4RjliM3VkSWxQa3RmVjFuZG4yM2JKdFNHaS92RHdBQUFBQUFBQ0JKR1ZadEhSRWNGVXZlZWxOTEZ5L1N3ek5udDhqeFRFdjZkR3RVRmRXeGo4MXBsNFlWMnVWeFVmNmtyYWlxcWxKWldabTZkdTFhNzY2RzV2S0hMQzB2aWlvY3U3bEFXV21HQm5lMXk4YlhBUUFBQUFBQUFFZ2FSbE5xYkV1aWJrWWJZek9rVXp2YmxicHZCblU0S2kwdmlxck16M1dYdGlJOVBWMkZoWVZISE5hWCtSUEQrbFJuN0x0QldBOEFBQUFBQUFDMFRRVDJiWkRMTGczc1lwZDkzNmNYamtvcnQwWlZWR0VlZkVjY040cktUYTNjdWorc3Q5dGkzd25Ya1ZYckFRQUFBQUFBQU5DS0NPemJLSy9iMExEQy9UUHRMVWxmRlp0YVhoU05MejZLNDA5RlRXeFcvVmNscG1vLzVWUm5yQ3lTMTgzVWVnQUFBQUFBQUtBdFk5SFpOc3pyTmpTOG0wT3J0Kyt2YWI5blg2Q2JsMjZvSU11bTdEUkRUYXVPaEdSbFdWSjV0YVV0RmFaS3FoSXZ4bVNsR1RxMU16UHJBUUFBQUFBQWdPTUJnWDBiNTdKTGc3dmF0WEczcWFKeVUrYStQTGVreWxKSlZWUk91OVRlWXlqSFkxT0tVM0k3SkxmRGtJTjdLNUpTeEpTQ0VVdkJpQlFJUzJWK1U2VitLMTc2cHBiTmtMcGwyOVE5MTBiTmVnQUFBQUFBQU9BNFFXQi9qQ3g1NjgyamZ4Sjdxb3pzSHJMU084VTNoYVBTamtwTE95cWpCOWtSYllsUnRVTlcrVVp0M2xTanpZZm9tNVdWclNIRFR6OG00d0lBQUFBQUFBQndaQWpzajVHbGl4Y2RzM09sNTNSVXg1T0hLLytFL2tyeDVoeXo4K0xvcWFrc1Y4bTNhN1h6eTJXcUt0L1o1UDJ5c2duc0FRQUFBQUFBZ0xiQ3NDeUxGVXFQWTc2Z3BSS2ZwY3FBSlg5SUNrVXRSVTNGUytjZ3VkZ015VzZUWEhaREhwZlVMc1ZRbnRkZ1FWa0FBQUFBQUFDZ0RUT01wcTAwU21BUEFBQUFBQUFBQU1CUjFOVEFucVZIQVFBQUFBQUFBQUJJQWdUMkFBQUFBQUFBQUFBa0FRSjdBQUFBQUFBQUFBQ1NBSUU5QUFBQUFBQUFBQUJKZ01BZUFBQUFBQUFBQUlBa1FHQVBBQUFBQUFBQUFFQVNJTEFIQUFBQUFBQUFBQ0FKRU5nREFBQUFBQUFBQUpBRUNPd0JBQUFBQUFBQUFFZ0NCUFlBQUFBQUFBQUFBQ1FCQW5zQUFBQUFBQUFBQUpJQWdUMEFBQUFBQUFBQUFFbUF3QjRBQUFBQUFBQUFnQ1JBWUE4QUFBQUFBQUFBUUJJZ3NBY0FBQUFBQUFBQUlBa1EyQU1BQUFBQUFBQUFrQVFJN0FFQUFBQUFBQUFBU0FJRTlnQUFBQUFBQUFBQUpBRUNld0FBQUFBQUFBQUFrZ0NCUFFBQUFBQUFBQUFBU1lEQUhnQUFBQUFBQUFDQUpFQmdEd0FBQUFBQUFBQkFFaUN3QndBQUFBQUFBQUFnQ1JEWUF3QUFBQUFBQUFDUUJBanNBUUFBQUFBQUFBQklBZ1QyQUFBQUFBQUFBQUFrQVFKN0FBQUFBQUFBQUFDU0FJRTlBQUFBQUFBQUFBQkpnTUFlQUFBQUFBQUFBSUFrUUdBUEFBQUFBQUFBQUVBU0lMQUhBQUFBQUFBQUFDQUpFTmdEQUFBQUFBQUFBSkFFQ093QkFBQUFBQUFBQUVnQ0JQWUFBQUFBQUFBQUFDUUJBbnNBQUFBQUFBQUFBSklBZ1QwQUFBQUFBQUFBQUVtQXdCNEFBQUFBQUFBQWdDUkFZQThBQUFBQUFBQUFRQklnc0FjQUFBQUFBQUFBSUFrUTJBTUFBQUFBQUFBQWtBUUk3QUVBQUFBQUFBQUFTQUlFOWdBQUFBQUFBQUFBSkFFQ2V3QUFBQUFBQUFBQUFBQUFBQUFBQUFBQUFBQUFBQUFBQUFBQUFBQUFBQUFBQUFCQXJmOFBKMGNjVXFRdCtNQUFBQUFBU1VWT1JLNUNZSUk9IiwKCSJUaGVtZSIgOiAiIiwKCSJUeXBlIiA6ICJtaW5kIiwKCSJWZXJzaW9uIiA6ICI0MCIKfQo="/>
    </extobj>
    <extobj name="C9F754DE-2CAD-44b6-B708-469DEB6407EB-10">
      <extobjdata type="C9F754DE-2CAD-44b6-B708-469DEB6407EB" data="ewoJIkZpbGVJZCIgOiAiMTU1NzIzMzkyNDE5IiwKCSJHcm91cElkIiA6ICIyNjY1ODY2OTIiLAoJIkltYWdlIiA6ICJpVkJPUncwS0dnb0FBQUFOU1VoRVVnQUFBa3dBQUFKeUNBWUFBQUEyRko4ZUFBQUFDWEJJV1hNQUFBc1RBQUFMRXdFQW1wd1lBQUFnQUVsRVFWUjRuT3pkZDV3VTVmMEg4TS9NYkx1OVhyaER1aUFkQVNtQ05TcGlyMGlNc1VRc1A4VmVveWFhYUl4R0pSWTBvbEZqTkphb0lMRVJlNHVDQW9vQ0lyMGZCeHh3Y1AyMlRQbjk4ZHhzMzV2YnV6MzJkdS96ZnIzdXhlM3U3T3l6eDg1M3YwK1hETU13UUVSRVJFUmhKRW1Tek4vbFZCYUVpSWlJS0Iwd1lTSWlJaUt5d0lTSmlJaUl5QUlUSmlJaUlpSUxUSmlJaUlpSUxEQmhJaUlpSXJMQWhJbUlpSWpJQWhNbUlpSWlJZ3RNbUlpSWlJZ3NNR0VpSWlJaXNzQ0VpWWlJaU1nQ0V5WWlJaUlpQzB5WWlJaUlpQ3d3WVNJaUlpS3l3SVNKaUlpSXlBSVRKaUlpSWlJTFRKaUlpSWlJTERCaElpSWlJckxBaEltSWlJaklBaE1tSWlJaUlndE1tSWlJaUlnc01HRWlJaUlpc3NDRWlZaUlpTWdDRXlZaUlpSWlDMHlZaUlpSWlDd3dZU0lpSWlLeXdJU0ppSWlJeUFJVEppSWlJaUlMVEppSWlJaUlMREJoSWlJaUlyTEFoSW1JaUlqSUFoTW1JaUlpSWd0TW1JaUlpSWdzTUdFaUlpSWlzc0NFaVlpSWlNZ0NFeVlpSWlJaUMweVlpSWlJaUN3d1lTSWlJaUt5d0lTSmlJaUl5QUlUSmlJaUlpSUxUSmlJaUlpSUxEQmhJaUlpSXJMQWhJbUlpSWpJQWhNbUlpSWlJZ3RNbUlpSWlJZ3MyRkpkQUNLS1pnQllWYW5qdTIwYTF1M1JzYS9KZ0ZkTmRha28yWncyb0RCTHdzQVNHZU43S1JoYUprTktkYUdJS0NiSk1Bd2oxWVVnb3FES09nTXZMdkZqM1I0OTFVV2gvV3hnaVl4cFkrMG95MlhhUk5RWlNKSVV1QmlaTUJGMUl1djI2UGpiQWg4YS9ha3VDYVdLMnc1Y2Q0UURBMHM0WW9JbzFVSVRKbDZSUkoxRVpaM0JaSW5RNkFmK3RzQ0h5anJXWllrNkV5Wk1SSjJBQWVERkpYNG1Td1JBSkUwdkx2R0RLUk5SNThHRWlhZ1RXRldwYzh3U2hWbTNSOGVxU240bWlEb0xKa3hFbmNCMzI3UlVGNEU2b2UvNXVTRHFOSmd3RVhVQ2JGMmlXTmJ5YzBIVWFUQmhJdW9FOWpWeHRBcEY0K2VDcVBOZ3drVFVDWEJSU29xRm53dWl6b01KRXhFUkVaRUZKa3hFUkVSRUZwZ3dFUkVSRVZsZ3drUkVSRVJrZ1FrVEVSRVJrUVVtVEVSRVJFUVdtREFSRVJFUldXRENSRVJFUkdTQkNSTVJFUkdSQlNaTVJOUXFVanNmMzUrY051RGc3dkhEMitnZU1oektmaXdRRWFVOVc2b0xRRVFkNzllajdSalVUY2FNTDcxbzhpZitmSWNDL0dHU0UxOXVWREYvc3hhMlpVZU9VOEo1bzJ5bzl3S3ZMMnY5eWZOZEVqeXFFWGY3ajdFOUZWUTFHdGk4TC9FTmFLK2E2TUR3TWhsLy9aOHZhZ1Bia213SjF4em13TWE5T2g3NjBnZTloZTNhampxdzdWblZ0MXMwcU53N2x5aGpNR0VpeWpDU0JCZ1JTVUNCQytpZEw0VjlnYnRzUUpaZGF0VUdyME5MWlJ5UUorSFlBVFo4c1VFTGU2ekpiNkJQZ1l6dXVSSysycVJpZTIzck5vdzlkb0NDeVFOdGVPa0hQeFp0MWFJZXYreFFPeFp1MWJCNVNlSlp4K3ZML0xobnNoT1hqcmZqcm8rOFllLzcrSU5zTUFDODhvTy94V1FKQUM0YVk0ZmN4cWF6aFRIZUV4R2xMeVpNUkJubWdrUHM2SjRqWWM1eUZWdXFSYWFnTlNjR29ZbkR3QklaMXgvaHdBZHJWUHhuUmN1N3ZJN3JKVnBhUGx5alJpVVptZzY4c2N5UG00NXk0TnlSZHN5YzcydFZPVWMwZDVuOXZETjJRdVRYREdnV3VaSXNBUzY3Qko5cVFET0NpZUxPT2dOdkxQTmplNjBSOXA3elhSS083cTlnL2lZTjVUVkcySGtjQ3VEWEVmYWFxZzZzMjZQanNhOWI5NTRBNFBKRDdaallSNEhLZklrb296QmhJc293dzh0a3VHeEFSVzN3bTk5TWNrSmJuZ1oza3lGSndOTHRMV2NsV1haZ2JDOEZUWDVnY2JuSUFvYVZ5dkNvd2ZNMitJQUZtelVzTHRmUXJ6Qjg3SkRUQnF6WkhmNGEzWElrOUN1VThiK05HdXA5c1p0NWRBT1dDZE1CdVJMK2RJS3o1WU5pT0xxL2dxUDdSM2UzUGZxVkR5dDNCVi9VNnZWYkpBRm9YV01iRWFVQkpreEVHYVJYdm9SdTJSSStXMjg5Zm1ac1R3WGJhdzFzM052eWdVY2RhSU5EQWI3WnBzSFgzR3B5ODlHT21NY2UwUzg2Q1ZGMVlQcC9QR0gzSGQxODNOZWJOT1M1Sk9RN0FkVUlUK2drQ1hBN2dPNjU0WDFpaWdRMHFjRGVSZ043bXd3OCtwVVBEWDdSSW1YVnhSYUxKQUUyV1VLMkE2aW9pVDdCOERJWi81anFTdmk4ZGhtQnZ4Y1JwVDhtVEVRWjVQQytJaEVwekFJVU9YNEx5ZUJ1TXJybGlQRkxQZk1rVk1RWmQyU1RnY2tEeFRucnZjRmpabnpwZzA4TGR2WEZJd093UmVSUVRodHdWSFByenVaOU9vN3ByK0RDTWZhNDc4ZDhUNkUrWHF0aTluSVZUWDZFdFFnbDZzQWlHZDJ5SmZ4UUVUdkJOQXdEUzdjYmVQT24ySVBaQjNXVFVlQ0svWHcvQjN3VFpSUW1URVFad21VVHJVSDFYZ05qZWlxNGFxS0VweGY2WWlaTmt3ZmFBbC93dHgvandNejUvcGd0VGNjT3NLRXdLM3JVYytUTXMxQU9CUmhTS21OamxSR3p1KzBYL1czSWNRVFBPWCt6aGdWYk5LaWE2TUU2WjRRTmt3YmE0TmNNK0RXZ0lFdkNyZi8xb3JwNWNMb2lJK1pBN0dlbXVLREVXVWxnd1dZTkwzenZSNVlkY0NnU2FqMEdESWlFN05nQkNxNStLM1pUa0E2Z3dXZGdaMTNzelBDY2cyVWMwa1BCaDJ0VXRpWVJaVGl1dzBTVUlZNGZhRU9XSFhoeGlSOXZyVkF4dW9lTWFXT2pXMjU2RjhnWTFVUEcxNXMwUFBDRkQ0MSswY1Uyb0RnOEhPUTZKWncrVk1IdWh1aGtRWmFBMzR5eDQ4cUowZWZ2a1NjR2s5OTNrZ1AyaU1haExEdHd5aEFsck90TTFRRy9GaHp1TTZxSGdnMVZPalFkV0wxYmgyNEFZM3NHeTZZMUh4L0pxeGxZdGtQSFhSOTV3MzZBWU5mWXVTUHRlT1EwSnh6TlZVVi9jeE5aclBNQmdDSkpnYkllMmx2QnJMTmNPTEFvV0JaellMZVpmRHB0d0t5elhMandrTmd0WmtTVXZwZ3dFV1dBd2l3Skp3KzJZZk0rSFV1MzYvanZhaFUvVkdnNHJLK0N3MEs2dENRQTU0KzJRZE9CRDlhbzJOdG80Skd2ZlZBMUF6Y2U2VUNSV3dvY04yMmNIVzZIaERlWFI4K2cwdzNnZ0R3Slkzc3FZYTFGQU5DN1FOeitZWnNlbFlpY044b090MTJLdVl3QUFBd29sdEVqVDhLU0N2RjR2UmY0dVZMSHNRTnNrQ3ltOSt1NldPSmdaMTM0ajFsZUlKZ1lSYllHeGV0WnRDdkJZelZESkVTaFhXL204MExQNzdTaFRXT3BpS2h6WThKRWxPWWtBSmVNdDhOaEEvNzlZekM1ZVcycGlvL1dxdml1UEpnZEhONVB3Y0FTR2UrdkZza1NBT3l1Ti9EMFFqL20vdVFQM0lmbXRaeFdWdXFCNUNYU3QxczF5SkpZTlR0VW53SnhlK21POE9kbE95UU03aWJqMDNVcXRzZnA0anB6dUExTmZtRGhsdUJ6UDE2cm9udXVoQ05qRENnUHBSdGlYYW51dWVFL1FIQXdlYXpaZ3ZFNEZER0d5OWZjQ2hVNFIwZzJGSmtZbWNjd1h5TEtQQnpEUkpUbURBQnpsdmt4cEZRSkc0ZTByOG5BbklqV29RV2JOZmcxNEllSUpHak5iaDFyZG9lYzB3RCt0Y1FQVndzUjRzY0tIUmNkQW96cHFXRCs1dUQ1K2hTSUJUSWpseEpvOEJtWU9kK0h2WTBHSmcyTVB2SEVQZ3FHbGNwNGE0VUtUMGl4ViszU3NYeUhqbCtPdEdIMWJoMjc2K09uSTZNT2tESHFnTVNYR1lnbHp5VTFsMXZjTnNkSHhWckdJSElXblkxVlVhS013NFNKS0FPVTF4allWcXNpeXk2NmhVSVhjWXkwT0tURlNVeXBGNjFVa2QxVWRWNERkZDc0cjFubk5iQytTc2ZRVXJFdm0wOFRZNXQ2RjhqWVVLWEgzUElrM3VEcHZnVXlMaHBqUjBXdGdZL1dSai94NVIvOHVIdXlBemNlNmNBalgvbUNMV0VSRm03VjhJL0Y0VFBhMnJJa0FBQVVOM2RQMW5yRWEyMnQxdkd2SmVIblB1cEFCZjJMNUtqN0srTzhUeUpLWDB5WWlESkVnVXZDWDA5dHVYVWxYdkx3WGJtR1p4WWx2c25jaXAwNkJwYklHTnhOeGs4N2RmUXVFTWxUWk90U1N3WVV5N2p1Q0R0MEEvajdRbC9NNmYzN21ndzg5WTFZVGZ6TzR4ejQ1M2QrL0Z3WmZhQWlBKzRramJjdXl4RUowOTdtMlhtVmRRWXE2OEt6eXNIZFpQUXZFdXRKRVZGbVk4SkVsQ0VhZkFiKytaMGZmazJNclFrZFgzUDhRQVdEdThtWTlVMTRVaVJMSXNtbzhiU3RSZVRuU2gxbmp3Q0dsWW1FYVZDSjZJdGEzY3Exa1k3dXIrRDgwU0paZW1LQkQyNjdoTjc1b29WTURsbTQwaVlEMVI0RFR5enc0WnJESFpnMnpvNkh2dlJoVDhRTXZ2RzlGSXp2Rlgrc2s3a2NRYXo5OWlLWks1YWJlK1BkY3JRRG0vYnFsdHZJWk5tQiswOTBZbEc1aGplV3RYd3NFYVVQSmt4RUdjS25BZDlzaWQzU01iYVgrUEwvY1h0eVcwSzJWdXRvOUJ1d0t5SVRHZFJOZ2wrRDVlcmhwaDhyZEF6cHB1R3o5UnEyVnV0NCt1endGckRRaFN1WGJ0Zng1RGMrL09WekwzUURVY2tTQUN5cDBNSUd2Z1BBSTZjRlc5M01aUTRjQ21KMkdZWWEzRTFHbmRjSWRNbjFLNVRSR0djYmwxQitUWXgvc3JWMTExNGk2cFNZTUJGUml5Sy85czFOYW8zbVZxemIvdXVGUnhXdE4wTzZpWUhub2QxcU5qbTZ4Y3RVNXpYd2JFaFg0SFh2ZUFKanNCNDl6WW5GNVRwZVgrWVhMV0hOQmRrZVoxVnlRQ1FyTGJXV3pmbEp4YnNyclJlWjdKMHZvU3hYQ3B0aHFCdUc1Y3JtUUhEMTgzYnRRMGRFblE0VEpxSU0wTDlJaG1ZQW1tN0U3R3B5MjBXMjBUTXZkcXVITEFGMlJjS2V4bUNMaWlsMC9TTnpZY2FXRE80V3ZmZmFRMS82c0M1a2RYQnpFbG5rL3JSTklUMkdrdFQ4dUNHU0VLdTJzVmd6MHlKWC9tNzBHV2dNdVcyMmpFV2FQRWlFeGg5Q05pYVdKSkgwU1JMZ1ZBQ25UWUxMSnA0L3NFU00zWExhSkRoYVh2MkFpTklVRXlhaURIRDlrZmFvQlNSamlUVWxQdFFMMy91eFlITjRhbUltQUlvc2lRVXZWNnZ3NjYxZm5ORXVpMEhib1dUWlBDZmliaEpzbDZXRXB1YzdiT0h2ZjlvNE80YVdpaE40MVBEWG45Qkh3Wm5EYkNoMlMxRXRVaTZiR0loZTd6T3dOS1FMMHk1TG1OQmJ3Y1ErMFJuUmJiOXd3S2VKTlp2TXhUSGpiZE5DUk9tSkNSTlJCcGo1dFQvUXd0U1dWYVpsU2V5eFZoVmp1cjY3T1JGektDSzVtV3N4NkxrMXZLcFlNTk91eEUrWS9BbThGNmROZE8rWmF5WUJZdEZOdHgzNGJMMkJyemVGbDNuNURnM2plc240Y2J1QnhWdkRDK0JSZ1Q5KzdNV0JoWExZU3VVejU0c05oLzJhQWE4bXV2OThxZ0dmRnYwZTdqdlIyYXJ4VGtTVVBpVERhTTJhdDBUVWtTNS8wNVBxSXNTbHlHTHJGWThLMUhzWkx2YTN0cTRqUlVUdEowbkJRUWxzWVNLaUZtbDY3QmxwUkVSZENYdlppWWlJaUN3d1lTSWlJaUt5d0lTSmlJaUl5QUlUSnFKT3dNblJoQlFEUHhkRW5RY1RKcUpPb0RDTDIyaFFOSDR1aURvUEpreEVuY0RBRWw2S0ZHMFFQeGRFblFhdlJxSk9ZSHd2N3FkQjBjYnhjMEhVYVRCaEl1b0VocGJKYkdXaU1JTktaQXd0NDJlQ3FMUGcxVWpVQ1VnQXBvMjF3MjFQZFVtb00zQTdKRnc4MWc2T1lDTHFQSmd3RVhVU1pia1NyanZDd2FTcGkzTTdKRngzdUIxbHVVeVhpRG9UN2lWSDFNbFUxaGw0Y1lrZjYvYkUyWldXTXRiQUVoblR4akpaSXVvc1F2ZVNZOEpFMUFrWkFGWlY2dmgrbTRhMWUzVHNhekxnVlZOZEtrbzJwMDBzSFRDb1JNYTRYZ3FHbHNuc2hpUHFSSmd3RVZHbjlkc2JYa1AvZzBweDFYV1RVbDBVSXVyaVFoTW1qbUVpSWlJaXNzQ0VpWWlJaU1nQ0V5WWlJaUlpQzB5WWlJaUlpQ3d3WVNJaUlpS3l3SVNKaUlpSXlBSVRKaUlpSWlJTFRKaUlpSWlJTERCaElpSWlJckxBaEltSWlJaklBaE1tSWlJaUlndE1tSWlJaUlnc01HRWlJaUlpc3NDRWlZaUlpTWdDRXlZaUlpSWlDMHlZaUlpSWlDd3dZU0lpSWlLeXdJU0ppSWlJeUFJVEppSWlJaUlMVEppSWlJaUlMREJoSWlJaUlyTEFoSW1JaUlqSUFoTW1JaUlpSWd1U1lSaEdxZ3RCaWZ2dERhK2x1Z2hFUkozT1h4Ly9kYXFMUUJsRWtpVEovTjJXeW9KUSswMCthVVNxaTBDVVZCdlc3MEpSVVRZS2k3SlRYUlJLSTU5OHVDTFZSYUFNeDRRcGpVMCthUVJPT1BuZ1ZCZURpS2hUWU5KRUhZbGptSWlJaUlnc01HRWlJaUlpc3NDRWlZaUlpTWdDRXlZaUlpSWlDMHlZaUlpSWlDd3dZU0lpSWlLeXdJU0ppSWlJeUFJVEppSWlJaUlMVEppSWlJaUlMREJoSWlJaUlyTEFoSW1JaUlqSUFoTW1JaUlpSWd0TW1JaUlpSWdzTUdFaUlpSWlzc0NFaVlpSWlNZ0NFeVlpSWlJaUMweVlpSWlJaUN3d1lTSWlJaUt5d0lTSmlJaUl5QUlUSmlJaUlpSUxUSmlJaUlpSUxEQmhJaUlpSXJMQWhJbUlpSWpJQWhNbUlpSWlJZ3RNbUlpSWlJZ3NNR0VpSWlJaXNzQ0VpWWlJaU1nQ0V5WWlJaUlpQzB5WWlJaUlpQ3d3WVNJaUlpS3l3SVNKaUlpSXlBSVRKaUlpSWlJTGttRVlScW9Ma1JTR0FTei9HZmhtRWJCcURiQjNIK0R4cExwVTFCNHVGMUJVQ0F3ZERCdytBUmc1SEpDa1ZKZUtTR0RNSVFxWGdURmJrb0p2SURNU3B1MDdnYWYvSVlJV1phNmhnNEdyTGdkNmRFOTFTYWlyWTh3aHNwWUJNVHV6RXFaVmE0QUhId1VhR2xOZEV0b2ZzdDNBSFRlTEM1RW9GUmh6aUZvdnpXTjJhTUtVM21PWXR1OWs0T3BxR2hyRi8vbjJuYWt1Q1hWRmpEbEVpY21nbUoyK0NaTmhpQ1p4QnE2dXA2RlIvTituZWVNb3BSbkdIS0syeVpDWW5iNEowL0tmT1g2Z0sxdTFSbndHaVBZWHhoeWl0c3VBbUoyK0NkTTNpMUpkQWtxMWJ4ZW51Z1RVbFREbUVMVlBtc2ZzOUUyWVdOT2psYXRUWFFMcVNoaHppTm9ueldOMitpWk1lL2VsdWdTVWF2d00wUDdFenh0Uis2VDVOWlMrQ1JNWGlDTitCbWgvNHVlTnFIM1MvQnBLMzRTSmlJaUlhRDlod2tSRVJFUmtnUWtURVJFUmtRVW1URVJFUkVRV21EQVJFUkVSV1dEQ0ZJL2JEUlRrQThGOTl5Z1dtdzF3dVZKZENpTHFyT3cyWU5CQmlUMUhVVVQ4ZFRvNnBrenRsYzdmQzR6WmJXWkxkUUU2clVzdUJJNDlDcmpnY3NEcmJkMXplaHdRZlNGdDN3SFlGTUNWQmRUVmlVU3NzQ0Q2dWJ0MkEzNS83UE1lTkFEd2VRRk5iMTA1L0Q1ZzE1N1lqdzA2Q1BqVG5jQ014NEFmbDdmdWZDMDUvNWZBR2FjQUYxMEJORFhGUHVhY000RVRKd0hYMzViMjAwcUpPb1RUQVR3L0M5aFdBZHh4VCt1ZjExRXhwelZ5YzRHK3ZZR0JBMFM1di9zaDluRUQrZ1AzL1FGNGZTN3c1dHV0TzNlUDdzQmpEd0xQL0JQNDVJdkV5aFJMZlgzMFBtYUtBdlR1Q1hoOXNmYzRxOXdsN2ovL2x5TEIrT2ZMNG42N0hYaDhCakQvRytEZmMySy9IbU4yUm1MQ0ZJK1pKQ1VTVUI3OWk4amVRMTM0ZjhDZmZnOXMyUW84OVE5Zy9DSEFkZE9qbjN2clhjRG1MYkhQKytBOXJTOERBR3plQ3R4NlorekgvSDVSNC9PcjBZK1ZGSXZncTJtQUh1TkNiMndDZkw3dys4eS9VK2o5c2d5Y2RTcncvWS9BMW0waU1CVVZ0aTg0RTJVeXIwOThFZXNKYms3YUVUR25JRi9FZ2l5WFNCVGNibkg5RmhVQ3hVWGlwM3Nwa0owZGZFNTFEYkJtSFZCYkYzMis4V05FNHJGNENmRG15N0hmeDB1dkFlKytIN3h0eGdwZlNNeXcyNERYWG9qOS9DdXVGNHNpUHYra2lEK1JZaVVIdVRuQVEvZUtXR2UzQTQzTm15ckxzbmpmWm1XNXVnYTQ5QXp4L2hZc0JNYU1Ba3BMZ0txOXNjc0NNR1puS0NaTThaZ2Z2bGdmd25pOFB1Q1dPNEdLN1VEUEhzRGpENGtQNWJJVndQSEhpQSsyR1FCK05VMTh5QlVGZU9QRmxqK1kwMjhVZ2NqdkZ4Znl5T0hBb3UrRGo0OGREVng0SGxCU0JIenhOZkRWTitIUGx5VEE1UlN2YmI0ZlRSUDNLNG9JRmsxTndJMVhBME1HeFMvSDQwOERYMGVjMnd6d29YK243bVhBK2VjQzlRM2k0dE8xNEdzU1VXeXFtdmhLeUIwUmM2YWNBWnh5Z2pqVzV4TmZ1ZzBOSWdiVjFJb3RZcjVaSk1xNmR4K3dieDlRWFJ0TU9FTEpNbkRVNFdMVDFmSnQ0cjUvL1J2NFlWbndtTWNmRWwvaVdTN2d4bXVBejc0TUpuS2hMVDkrVmR4K2F4N3d2L25pdm5HSEFCZWRGM3lQZmhWNCtUWGdwNVhpOWduSEFhZWVHUHU5VnRlSXY4bXhSd0hYWEFGY2RxMDRic2dnMFNKbVB1ZURUNEt0YUFEd2l5UEY3eTIxZkRGbVp5UW1UUEhFYXFLMUVpdTUwblZnK1FwZ3l1bEE3MTdCRDJCK25uak1yQTIxOU1IY1V4WDgvY2pEZ0N1bUFSOStDaXorSHZqVk9hSlplZDVId0g4L2loMjAzRm5BdjU0SnYrL1BkNFhmbm5vUmNOOWZSVGswRFpoNnBtaVcvZFUwOGZpVEQ0ZlhTTnh1Y2NFYXplOTU0bmhSMjNudkE5Rk1Ed0FyNCt5OXBTaUF3dzQwc2FtWEtFaUtmZjIycENOaWp0bkZaMTc3N1RIdUVORlM4ZHFiSXFicXVraXk2dXBFZDFWRGd6ak9NQUJWRTRuRWtoL2puMC9WZ05wYWtTQUN3SUFEbTkrTEd2eTNhbS93OGJybUZxOVk3MVdTV283emhpRmFvUlJGZE1mcHVraEt4eDBDUFBjaWtKY3JFcHBZLzJlTTJSbUpDUk1nbXJSMTNibzFLZHNOTkNRWTBBQmczWHBSSTFORGFqblBQbUg5dktKQzBUenU5d2RyQlN0WGl4cmF4ZWNESjA4R2xpd0Y3bjlZbEt1d0lIeXNRbTB0VUZjdmFvalgzQ0pxY1FkMEZ4ZmVBNDhDR3phSzRPbXdpK05EKzZvVkpYenNsdmszTWwxOXViZ0FWNjRTdDh1NkFlZWNCWHo2QmRDdmo3aHY1b1BoN3llME9WN1hnWE12dHY0YkVIVVZOaVc4QzZvOTJocHpnTmhkV20xMXhpbmkzOGl1dXFNT0YrTkViN29qZUYrZ0pTV0JWbjJUbWZjWVJ1eHV6VmlKMFN2UEFVNW44UFpyL3d4L2ZNNUx3SGRMZ1BGam81OTc1YVhpNTlYWndGdnZCZTluek01b1RKZ0FZTUk0OFdGKytmWG81a3ZUWVllS0Q5enYvd1NVVjhRL1YybTM4SDhCMFd6KzZKUGk5MTQ5eGIrUnplT3hISHMwY000Wm9wazU5SU12SVZnTEhEc2FHRDRrdkgvYjVSUk50bmZjSXk0K3d3Q3FxNXRyZE0wSlgwT0RhRjYzMjRQblB1WW8wVFE3OTIwZ0t3dndoRng4ZG50NExhMjBHN0JwYy9EMmwvT0JDMzRsYWkzRGh3SnIxNHVhQ3lEdU8ySWk4TWpmeE8zUUM1Nm9xeGcyUkh4aE5qYUpMN1pZZzVDSERCU0pST1Q5TmtWY2s5OHNDdS9hQVpJYmN3RHhXb0Jvc1VpRW9nRDdxb0dQUHhlM1J4MGN2N3ZJL0tLdmIwanNOUUJnMmdYaUp4YmRDSFluV2JubkFmSC9NR0U4Y083Wklua3pBUFR2Qjl4d0ZmRGJ1NERkVllENmQ5RnlOWG9rY1B0TndOVTNpZmVwMktJcjJZelpHWTBKRXlBRzhSVVZBanNyNHg5VHNWM1VSaTQ4RDNqZ2tmakgzWGxyK08zY0hDQXZUL3krZlVmODV5bEs5SDF6M3hFL0pra1N6Y0cvT2tmVVJOLzREM0RWWmNDekx3SmZMUWdlOThoZlJBMW4vWWJnZmRkTkZ4ZUI2YjQvQkgrZjlhem9SeDh6Q2hoOU1QRDZtNkxjb2JWQ3UwMk1zVERMMGFNN01QL2I0RVZVWFNPQ2VYNGVNSGdnOE1JcndMZUx4V005RHhEL21yZUp1cUxDQW1ETWFIRWRSWDdSbWhQZGV2VUVpb3VqSDVObDhRVzRZVlAwZVpNWmMwTHZQL1drK00rTkpEVS9iLzFHa1REWjdjQ2xGNHJCekdiclJTaTErWXZjMDhvWnlLSCs4MTcwR0NhVExBZlBiV1ZkYzN3Y1BWSWtidHVhdS9GeWM4Uy9tN2VHSjdWbWk1R21pMlFuMWlCc3h1eU14b1JKVVVUR3YzMW44QUtLWmVzMjRQUC9BY2NmQ3d3ZExBWSt4bkxEN2VFRE1FK2NCSnczVlR4MndXWEI0eUpyZVBZV3N2ZnVwZUxDT2Y1WTBlZjgwV2ZBN0xkRUYyR2tMQmZ3MDgvUjVmdjNIREdsdDF1SnFDVTkvclNZUldPekEzdWFwN01XNUFlbnRoWVhBYnREcHJuYTdjRkFWTlpOREdUY1ZpRnFZNmJIWm9rcHE0WWhMa1FpQ2xxd1VQekUwcjhmTU9QUElnN2QvTHZFenB2c21HTzNpeGFxUzY1S3JCeWhpZ3ZGRi9IZm5nRitkMHYwNDJaclMrUU1MaXV5RkhzTVUrQnh1ZlV6dTdMZFFGbVpHTC9UMENqK2ZvQ0lrZWE1M0c0eFZzbDhUd0JRVmlwYWM1d09rWkRHR3RmRG1KMlJtRENOSEFIazVBRHpQclErOXMxM2dGOGNCZng2S3ZESCsxdDMvamZmQWI3OXJubjJTc2lGZk5NZDRYM3RrV3RkRkJXS210TkIvVVVmdHNjam1sRGYrMENzRDNMbEphSzJDb1FQR216eUFDKytHbDBPczZacDFteDM3eEZKWUtqU2JzRWFiTThlNFJlUUxhUzJNcUMvK0hmejF2Q0xEeENCOXFzRm92WkNSSzB6YklqNHQwOHY0TUMrd0tZNFM0eTBSbHRqanNubENnNldicXVkdTRBNy95eldlb3JGNlJDeEtORlpXRmJqcXh6MjFxK2IxNit2V0g3QjlQaEQwZWM2N1VReGtEclV2U0hULysvNk03QjZyZmlkTVR2ak1XRTY3bWlSWFljMmo4YXpwMHBNZVQzcGVHREVNR0RGeXNSZUs3UjVkKzgrNFArbUFYUGVGdjM4WjU0Sy9QRys0SWQyN3o3Umw3MXJOL0QyUE9DYnhlSHJpS3pmQ0pTVUFPOS9iTDJZV1Y2dU9OYnZDNDV6eUhhSExQSm1pSnBlY1pGbzZpNHVFclZEc3hhbktLSkdhTlpXRml3VUYybXNLZEJ6M3hIbkhqTXFPUERSZk0zaFE4Vy9Oa1ZjcEdhZ0llcnFqamxTZkJubVpBTlR6d0wrK25oeXpwdEl6REhsNXdXdjdZdk9FOGUxeG8yM0I3dTFBQkUvSWx1eHpKYWx2THp3ZUNhMVlxQzVKSW1mdkx4Z2ExRG9nR2xGaVI3NDNKS2ZWNG5wLzA4K0REejlmTENiTDlSLzNoVUpxS3FLWk9kM053TlgzaUQrWmc1N2VFTEttSjN4dW5iQ1ZGd0VIRHBXWERqeFZsbU45TjRIb3NuNzdOT2pFeVpaaXE2bHhDTXJZc3J2M1hlSW9QTHNDK0dCUzVhQjErWUUxK0dJSENDNmJnTncxZVhBTnd1amEybVNKSjd2ZElxYXpOalJZcDJSVUtITjVENmZtSkd4Nkh2UkxEeHl1TGgvL1VieHJ4bjAxSkErKzViR2UzVXZBMzUvYS9UOW9iVzVsYXRiMzBwSGxNbkdqeEd0SGMrOElHTEkvMDBEUm8wUWF5bFpTV2JNTVhVckVWMUVRTEI3NjRiYjQ1OTN3bGl4aG8vVkREL3pTeHdBZXZVSVgvalJIdkpWRkcvYkVYTnMxWlRUeFU4a2Q1YjR0ekhPNnRXUkpFbk1kUE42UlZlWG1ZU1pLbmVKSkNFV1RRT2FJdUl1WTNiRzY5b0owNW1uaW9zd2thWDNLM2VKTFFBT0hTc0dhSnFMbVFHaVgvdXhXYUxaczdSYjlHRE1VSTJOWXRuL1c2OFhMVmZmUjZ3OTBxYzM4UEI5MXVXNTVvcm9DeXZVMUl1QXI3OFZUYlYrVlFTcVJ4OElOaVZmZnJHWUpiaXZHbmk0ZWRyeG5iZUtyUVRNcGw0em1La3hCam5Hc3JWY3pDVHgrY1VBeWROUEZnSHVrcXZGNHpZbGZsQWs2a3FjVGpGRGQwOFY4T1ZYNG5xWmZCd3cvVEt4SUtYVnVrekpqRG1BYU1ISXp3dkdOYk03cUdKNzlMR21mUVBDajQxSGxrVExTOFYyWU9qNTRnc1lFS3Q4cjE0WDdHNVQ0clEybVN1YW13T2VBZURvSTREcm0xY3hOd2U2TjdSeTV0MkZ2d0lPR1NrU200ZGpKQUxUYnd4ZlQ4a0tZM2JHNjdvSlUwRytDRXg3OXdFTHYwdnN1Wi85VC9SWGgyNWdXSkF2THZnMTYxcSt5TEthYTBGLytyMllJanJqY2VDK3UwU0EvTnZmZzhkVlZZbHREWHkrOE5wS1NiRzQwRDFlMFl5cWFhS0c5TUlyd1JrbmdkcEs4OGFWcWdyRXUyNnlYT0ZCdVZjUE1XdmtvOCtDcjJuV1Zsbzczc0N2aHJmWStackwxZDV4RVVTWjVvcHBvbmIvd0tQQldWZXpuZ1VlL0pPWTJqNWpadnpyTHRreEJ4RExHZ0RBbXZYaTMwUzJhckZhN05ldkFxKzhJZlpHS3lvVUxmdkhIQ1hHaitwNmNLc1ZSNXdOZDNPYUg0LzNYb3NLeEhpZ1dMUFhJdlhwTFpZQW1QZWg2QTZkOTZIb2VnT0NnK2NMQzRDL3o0eCs3ak1oM2FVN2R3SFhOcmY4TUdabnZLNmJNRlhYQUxmZEJaU1dKajd3OEllbDRpYzBRQXc0VURUZnRyUy9FQkJzT3EydUVlcytWZTRTLzU1M2pwajJ1WDJuZUx5dVhzektDelYwTUhEcFJTSmdQUHNpOElmYmdEbHZBYWVjQ0p4Mk12REUwOENXOHRhOUIwa1NnYlMwVy9oaW5CZGZJTjdYK3g4SDc3TWxXRnNob3BiSnNtZ3ArTVdSNGxvTFhkMTYweGF4ME9HbEZ3RTNYd3ZNZkNyMnpLOWt4eHdBT0hTY2VLMDE2NXJ2YU1PT0IxYk1yVW84WHBFVTl1OG5WdEp1YUJDdEs0RFlxL1RJY1NzQUFDQUFTVVJCVkMxU1VmTXN0ZDF4RXFidTNVWFMwaHBieTRGYmZpLytKc2NjR2Z1WXFyM0FIWGNIdTlpR0RRYXV1QVM0K3k4aThaVGw0SElRQUdOMkY5QjFFeVpBTEVEWjBpS1U4Y1NxU1kwYkkvckJXNnBsbFJRRDczMG9tbFZEdXdITlFZQ2hnU3RVY1pHWXFUSDVXTkZmL2NqZmd0TlRkKzRTL2NxL3Z4WDQ2MzJpR2ZlTHIwVnpkMHZUYSswMjRJa1pvaGIxMlpmaXZxTU9GMDNVSDMwV3ZuNkxJMFovT0JHMVRZOER4Q0s0UXdhSmRXNys5ZS9vWTk3L1dHeWZNZms0c2NyenpGbmlXZytWN0poVGtBOGNPVkhzODJaTzl6Y0hZOGRLWUV6bVFPUllYVGFSOXcwZUNCdytRYnorMTkrSXY4RXBKNGk0WnJYbVQ3OCtJbkdKMThJMHNILzAzeWlVMHlrcXgyWWMyMWNkTEdOdWJuQU1rem5nMmE4R3h3UUJZamtCUUl3RnNrcFNHYk16VXRkT21GcGk3cnZVR3RsdUVRVG1mU2d1dmlNbWlvdmJNTVE2SHBkY0tKbzI3NzFMTExXLy9HZHhjVlpYaTFxVzB5bWFZb2NNQ3M1Q1VCUlI4eGszSmpoNzRaVTN4S0J6WFE4dXJpYkxZcnpCYis4VWk2Tk5QazdzWGFScDRnTDh5eU94TDBLZlgweGxyVzhRQXp6NzlSRzFwOTE3eEhML2dCaUkycThQY1BCdzhWNWlyVGRpQmxSelh5WXpLR2xhL0VCdWJpQ3B5UEVIVlJKbG11NmxvbFZoOHJIaTgvL2ZqOFQ0blhndDNNKytLSzd2U2NlSU1UYXozeElid2ZyOXlZODVraVM2Nk94MjRNTlBnbVdRbXhPZXB4NnpmbisyR0Y4bm9lT1NjbktBRzY0V01lZk50OFg5TC8xYkxMdzQvVkpSanVvYXNhekM0T2F1d2RBWU1uS0VTUEJDa3dDenUxR1NSTGVVbVVoRWtpVFIzWGpqMWFLRktIUjZ2aVNKVnE5VFQ0d29lMFN5WnpXRWh6RTc0ekZoQ3FVb1l2RzQ3bVVpbUVTdWVSSFB4RU5Gdi9KWEM4UUhidndZRWN3Ky9oeTQ5Z3F4MC9XdHpRTTRwNXdCWFA2YjRPSm9vVjZkSFV5WU5BMDRzQjl3OERBUkpOK2VGejZqeFp3eFl2N2IwQ2lhdGVlK0k0TG5JU09CNzVkR1gzaG1BSlBsNENKNkF3ZUlHUmcybTloT3dld2ZWMVZSZmtDc0VCdHJrVGx6Z0thaWlPTnZ2bGJNOElnbGRGOGlRQVR5aDJLTUVTREtOQVg1d1AxM2k0cFlkWTBZZlAzZER5MC94ekRFZFBjdDVjQnZmaTErbWp6QUo1OG5QK1lvaXRoVGJOTm00S2VRMmI5bUV2VHJTK09YOHhkSGlvUW55eFg5bVBsOFJSSHJFSldXaU5hV3VucHh2OWNua29BakR4TUpnV0dJcnNwQkI0bHhQdVlnWnJkYnhMUXZtNmYrOXo5UUxBa3pjYnlJZmVQSGlDNjdKY3ZDWDk5c1Jicm9QTkZ5bEpNVFBUTlFVY1JLMlpGam1DSlhRcmNhbE02WW5mR1lNSVhTTlBHQkhETUsyTGc1dktiVmtzKytCSmI5Rkd3cS90ZS94WVZRVXlzdTlENjlnaXV3dnZ5NitIRzVSQkIxdVVUTlJkT2orOTlmblEyOCtrYnNXb0xmTDJvWmtadGExdFNLNXU3US91eFF0dWFtV25NV2hTU0poZFlhbTREblh3cGY3WHhiQmZEUVkrSnZFYThKMmh5ZzZYQ0lpKy92ejR0emFscjhBYU1Tb2plR0pNcGsxVFVpVVRoOGdwaDZuc2dtM3U5L0xLNzFJeWFLWkFsSWZzeFJWVEZyTG5MbTNKS2xZbUpNUzExRlMzNEU3bjB3OXRJc21pb1NoNTJWWWl6V0YxK0pMcjlRMy8wUW5qeStOa2Qwa1MxYkVaenhWbGdnL21ZTG03dnRxcXBFYTg3NmpjQTc3d01qaGdJYk40VnZMUUlBQ3hhSndkMm5ueXh1Zi94NWRNeU1iQm1ycXdQZWZULzZQWnNiOWNZYmxBNHdabWM0eVRDc3BqWjBVdWJnUUVwTVhxNW9ybDIxSm53Uk0xbE96NHNoc2daRTFGRVljMUlyTjBkMFI1bGZXWkV4S3plM2JiTzZDdkpGZ21PMTRHVldsbWpGMnJXcmRUUHhrb1V4TzZVa0tUZ1FMMzFibUZ5dStFdjdVM3kxZGJIM3MwckhDODhWb3d1QXFLTXc1cVNXMlkxbmlveFpiWjBDMzlvdFFacWFnSXBXTG9xWlRJelpuVVlyMXFQdnBNd3BwdFIxOFROQSt4TS9iMFR0aytiWFVQb21URU1IcDdvRWxHcm1ocVZFK3dOakRsSDdwSG5NVHQrRTZmQUpxUzRCcGRwaGg2YTZCTlNWTU9ZUXRVK2F4K3owVFpoR0RtZU5yeXNiTmlTNGdqSFIvc0NZUTlSMkdSQ3owemRoa2lTeDg3TzVlaXAxSGRuWllwRTliZ1pKK3hOakRsSGJaRWpNVHQrRUNSRDdJTjF4TXdOWVY1S2REZHh4ay9pL0o5cmZHSE9JRXBOQk1UdDkxMkVLdFgwbjhQUS94RG9WbExtR0RoWTEvQXk0OENqTk1lWVFXY3VBbUIyNkRsTm1KRXlBV014cytjOWlBOGVWcThVQ1gzSFdUSG1xbXh1SE5hZzRwTEhyN29tVEZsd3VNUTExMkJBeFdIRGs4TFJ2MHFVTWtrRE0rYzV0UjMrZmhtSTFEZGZPSVdxdERJelptWmt3SmVDM04xeURvdUppL082UDk2YTZLRVRVQmZ6MmhtdHd3c21uWXZKSnA2UzZLRVNVZ05DRUtiM0hNTFZERjh3VGlTaUZHSE9JMGx1WFRaaUlpSWlJV29zSkV4RVJFWkVGSmt4RVJFUkVGcGd3RVJFUkVWbGd3a1JFUkVSa2dRa1RFUkVSa1FVbVRFUkVSRVFXbURBUkVSRVJXV0RDUkVSRVJHU0JDUk1SRVJHUkJTWk1SRVJFUkJhWU1CRVJFUkZaWU1KRVJFUkVaSUVKRXhFUkVaRUZKa3hFUkVSRUZwZ3dFUkVSRVZsZ3drUkVSRVJrZ1FrVEVSRVJrUVVtVEVSRVJFUVdtREFSRVJFUldXRENSRVJFUkdTQkNSTVJFUkdSQlNaTVJFUkVSQmFZTUJFUkVSRlpZTUpFUkVSRVpJRUpFeEVSRVpFRkpreEVSRVJFRnBnd0VSRVJFVmxnd2tSRVJFUmtnUWtURVJFUmtRVW1URVJFUkVRV21EQVJFUkVSV1dEQ1JFUkVSR1RCbHVvQ2RCMEc5S29LcUZ1V1F0dXpGWHBOSll5bU9oaCtENkJycVM1Yys4Z0tKTHNMVWxZdTVQd3lLQ1Y5WU9zN0duSnhUd0JTcWt0SDFFVXg1aEFsRXhPbURxYnZyWUIvelFLb1c1WkNyNnRLZFhFNmhxN0I4RGJBOERaQXI5NEpkY3N5ZUplOEJ6bTNHTGErbzJFZmNpVGt3aDZwTGlWUmw4Q1l3NWhESFlNSlV3ZlI2L2ZDdCtSZCtOY3VCR0NrdWpncG9kZFZ3YmZpTS9oV2ZBNzdvSWx3ampzVFVuWmhxb3RGbEpFWWN4aHpxR014WVVvMlhZVjN5WHZ3L2ZRcG9LbGhEMGxPTjJ4OVJrTHBOUXh5ZGlFa2R3RWtkejRrdXpORmhVME93KytGMFZnRG83RWFlc00rYU50V1F0MjZISWEzMFR3Qy9yWGZ3ci9oT3pnT1BoN09zYWNETWo5NlJFbkJtTU9ZUS9zRlAwRkpaSGpxMFBUSk05QjJyZ3U3MzlaM0ZCekRqNE55d0NCQXpyeHg5cExkQ1NtL0ZNZ3ZoUUxBZnRBRVFOZWg3VmdMMzgrZlE5MnlUQnlvcWZBdC9SQmE1UVprSFg4bEpGZHVTc3RObE80WWN4aHphUDlod3BRayt0NXRhUHJvS2VqMXdURURTdGtBT0NlY0E2VnNRQXBMbGlLeURLWG5FR1QxSEFKdDUzcDRGLzhIV3VVR0FJQzJZeDBhMzM0QVdTZGNEYm1vVjRvTFNwU2VHSE1pTU9aUUI4dThxa2NLNkh1M29mSGRHY0hBSmNsd0huWXUzR2ZjMWpVRFZ3U2wrMEZ3bjNFYm5JZWRDMGppSTZmWFZZbS8yZDV0S1M0ZFVmcGh6R2taWXc1MUJDWk03V1I0NnREMDBWTXcvRjRBWXN5QSsrVHI0Umd4S2NVbDYzd2NJeVloNitUcklUbmRBTVE0aEthUG5vTGhxVXR4eVlqU0IyTk82ekhtVURJeFlXb1BYVVhUSjg4RWFubVMwdzMzR2JkRDZUazB4UVhydkd3OWg4Sjl4dTJCQUtiWFY2SHAwMmNBWGJWNEpoRXg1aVNPTVllU2hRbFRPM2lYdkJjY2JDbkp5SnAwQmVTQzdxa3RWQnFRQzdyRE5lbUtRRk81dG1NZHZFdm1wYmhVUkowZlkwN2JNT1pRTWpCaGFpTzlmcStZeHR2TU9YRXFhM2tKc1BVY0N1ZkVxWUhidnA4K2dkR3dMNFVsSXVyY0dIUGFoekdIMm9zSlV4djVscndiV1BORUtSdkE4UU50NEJneEtUaEFWVlBoL2Y3ZDFCYUlxQk5qekdrL3hoeHFEeVpNYmFEdnJXaGVUVmR3VGpnbmhhVkpiODVEcHdSKzk2LzlGdnErN1Nrc0RWSG54SmlUUEl3NTFGWk1tTnJBdjJZQnpLMEhiSDFIY1Jwdk95amRENEt0NzZqbVcwYnozNWFJUWpIbUpBOWpEclVWRTZhRUdWQzNMQTNjY2d3L0xvVmx5UXlPNGNjR2ZsYzNMMFZYM1FlTEtEYkduR1JqektHMllNS1VJTDJxSXJBRHVPVE1GbHNQVUxzb0J3d09Udm10MndOOWIwV0tTMFRVZVREbUpCOWpEclVGRTZZRWhkYjBiSDBPenNoOW12WTdXWWF0OThHQm02TEdSMFFBWTA2SFlNeWhOdUNWbHlCdHo5YkE3MHF2WVIzMk92N1ZYNk54M2lQdE9vZTZjUW5xWDdnZWVrMWxra29GR0w1R3FPVS9BNW8vcWVjTi9WdUcvbzJKdXJxT2lEbmFucTN3ekg4VmhzOFRkci9oOThEM3czK2gxKzFwMjNsM3JvZTY0YnVvODNaR2pEbVVLRzYrbTZEUUpFSE9MdXk0MTJtb2hyWmpiY1NkR2lBcnJUK0pyTUJRdllDU3ZQOW12YTRLVFI4K2daenpIMFRqT3cvQ01lSjRPTWFjMnU3enlqbEZ3ZGVvMmRYdTh4RmxpbzZJT1VaRE5meXJ2b0p6M0ZsaDkwdVNBdC9QWDBDdnI0THI2TjhrZkY2MVloVjhQOHhEemdVekFJZXJsWVV4VVBlUDZZRkZKY1Y5T3JLbjNnMHB0eGoxTDF3Zi9sano0N21YUEFuWTdBbVgwY1NZUTRsaXdwUWdveW00QjVIa0xraktPYlhLalZDM0xvZHpmREI0U1RFU0krOTNiMFBmVndIbmtSZEF6aW0yUG5GemtKRWlnMDBNaHM4RG82azJQQ0V6TkVpdVBFZ2hnVStTRlVDU0lHVVh3blhNSmZBdC9RQ09VU2UyT3ltVDNQbkJsL1hVdHV0Y1JKbWtJMklPbE9iclhKYkM3N2ZaWVI5NkZIekxQb1p6M0ZtUTNIa0puZGFNVytiNG9OWTlTUUprRzdMUHZSZHlyb2hyZGM5ZENkZ2NrQlFIQUNCNzZ0MkJGYzMxNnAxb21ITTNZR1BNb2YyTENWT0NESCt3cVRuMGdtc1AzNHBQb1c1Y0FybWdPK3dESjhZOFJxK3JnbS9sRjFCSys4ZXNaZFk5ZjdWb2dZcWgvdDkzUk4wbjU1Y2krOXcvQjI1ckZTdkYva29Sc282L0VrcFpmMEN4aXhZcnpROFlZaE5MNVlEQnlPbytDSWF2Q1pJanExMUpVMWp3OG5uYmZCNmlUSlBNbUdPb1hwR0VtSlVvd3hDdDBON0c1dXRYRWxQdU5iOTRYWS9jL0R3ZjVLeTgxbC9qY3FLeG9BMnoxQXdBa3VWUmNUSG1VS0tZTUNVcUpDbVI3TTZrbk5KMTVJVm8yTGtCM205bnc5WnJPS1NzM0lqWDFPSDU4Z1ZJc2gxWngxd1MzVHdOUUpKdFVQb2NET2Y0c3dQM2FUdld3alAvVmJoUHV3VlNWckNtNkYzeVh0UmliYlkrSTVGenlkOGdLWGJVL1dNNnNxZmVBeW0zR0pJa28vNlZXMkg0bXNLT3IzL3grckRiN2pOdmgxTGF2NjEvQWtqMmtPWjdib3BKRkpTc21LUHJvbnNyUlAxTE4wTXU3QkZ6OFViZjhrL0NicnZQK2oyVWJuM0ZxZXFxb0cxZkxSSW9TUTdrTFZyemJETjE0L2R4aXlHWERRanJEb05oQUREUThNWmR3ZnNrR1ZCOW9vSW15V2g0ODAvaEo1RmtHS3F2WFg4UHhoeEtGQk9tUk1sS0lJQVpmbTlTa2liSjZZYnJpUFBnK2ZKRmFMczN3ZFpuWk5qamV2VU82TFc3NFR6aTE1RGlqV0dRWlVpT3JMQ05PUFZhMFM4djUzVUxlNTdrZEVjblhZb3R2TEltU1pCc3pjM2g1ejhJU2JFRGtneTlwaElOYys1Rzd2K1pyVkVHb0txSmphMktJYlFXblhqdGxDaURKU3ZteURLeXo3c2ZrbUtEdG5NRG1qNTdGdG0vL0pNNG44MEJ5ZWFNT1ZZSWhpRmFjcVRnTmE3djNRYlAvSDlEc3RrQXlJR3VQY1B2QXdCNHZua3QrdlUxRFliZmc2d1RydzFQbUNRSnVaYzlIWFc0NTM4dlFySzdrRHZ0Q2NCbWgyL0Y1NUNjN3JpdDhJbGl6S0ZFOFZPU0lNbnVndUZ0QUFBWWpUV1E4a3ZiZkM1RDlVRnFycUhaK2gyQzdGOE5DR3NKTXNsRlBaRnozdjNCNW5ERGdLSDVSSUFMRkN6QnR1bEVEamRFalZLTytWNGw2UFZWN2Q0eDNXaXNDWjdSa1p5V082Sk1rTXlZSStlV2lITTJqekdTM0htUUhHNEFCclNLTlZBT0dCaFcrZEdyS3REMDJYTndIWGtCbEI2REEvZmIrbzVDN21Xem9zN3YrZW9scUp0K1JNNUZqMFk5NWwrL0NKNHYvZ25KbVIxMnY3NTNHNkE0b2lwZDZ1YWxrSEpMWUc4UzQ0dU11ajFRTjJ3U0xka1NBTlVQdWFobm0vNE9BR01PSlk0SlU0S2tyTnlRNEZVTnRDTjROYjc3RVBTcWJTMGVVL2ZjbFhFZnk3MzBTVEcyU0pRTS9yWGZ3ci8yMjZqallvNWhLdTRWZm9ldWlaa2l6Yk5PaklaOTBBMGRjbUVQK0phOEMzWHpqM0NmSFd3eU44Y3RxUldyMFBUaEU4aWFkQVZzL1E1cDhiMjBKQ3g0dVJJYmFFcVV5WklaY3lJWkRUWHdMZjhFdGo0SG8vSDl4NUIxNHJWaXJhZG0ycDZ0MEdzcUlXVzNickM1MGJBUFVtanJVYWptcFFZa1YzakMxUERXL1dKY2xhd0VLM0txQ2tQMXdxZ3FSOFBzUDRZbE5JM3ZQQWdZT2d4ZEZUUGwyb2d4aHhMRmhDbEJjbjRaOU9xZEFBQzlZUi9hMHhHVmRleGw0aGRKZ2hrcGZEOS9BWFhEWXJqUHVCMEEwRERuYmpqSG5nNWIvM0hCSnhxNjZOc1BIWUFwQWJZRHg4QTVZV3JnTG0zN2FuaStlZ251TTIrSGxCVWM0T2o3L20xb0VXTVdqS1phTkx4NVQrQjI0L3N6QVVsRzd1VlB3ekhtTlBqWEw0VDMrN2NEV3dxbzZ4ZEI2VFVjbnMvL0FWdlBZV0dMd0xXRlhyODM4SHZzbGl5aXJpbVpNY2RrSm1BTmI5MFArOENKVUVvUGhKeFRCSFhqOStFSjArN05rQXQ3UU00dmE5VjV0YjBWVUxvUGpQMmF6VjFna1RQb0lydmoxUEtmNGZuNlpTaGxCOEkrNkhCNHYza2Q5c0ZId2o3c21QQ3V2SFppektGRU1XRktrRkxTQitxV1pRQUFiZHRLMkErYTBPWnp5WVU5WXR4clFISzR3N3E0cEt3ODZ5NHZRd3dJTmFmbEFvRGVQSGhjemk0TUgvdGtkMFZOU3BIY0JjaTU1QWxJaWlOazBMY0lUcExUamF4SlYwQXU2UVB2dDNNQUFONGw4eUF0K3doSzk0SEltblI1dThjQWFOdFdCbjVYU3ZxMDYxeEVtU1JwTVVmWG9aYi9CUCtxLzBFdEY5ZWIrNlJyb2ZRWUFrQlV1UHhyNWdPYUdxaU1hVHZXd3RaN1JPdE9YN2NIUm1NTmxHNzlZajRlU0pnY3dZUkpxeXFIVWJNTGVtTTE5TDBWMExhdmdlSDN3akZ5TWh3akp3T1NES1drTDd3TDU2RGg5VHNoNTNXRFhOQWRranNma3MwQjI0RmoycndSTVdNT0pZb3JmU2ZJMW5kMDRIZDE2M0pBMTVONmZuMVBlUnZIQXlVNExkZUlLTGNrTlEvNmxNSnZOMU42RElHMmN6MzhhNzhSdDh2NlEzSVhJT3Y0SzlzL1lMSTVrSnRzL1VhM2NEQlIxNUtzbUdPb0huaStmZ1dHcHNFNVlRb0FRQTVKRkd3SGpvSGg4MEJ0VGlTTXBscm8xVHRiblRDcDZ4ZUw4OFM1ZmcxdlkyQjVrc0I5bm5wNEZzNkd1bVU1cEt3OE9JKzZFRG0vZmdDT2d5Y0hCcURMZWFYSU91RWFaSjkzUHh5alQ0S2NXd0tqc1FiYW5pMXRIOFBFbUVOdHdCYW1CTW5GUFNIbkZrT3ZxNExoYllTMll5MlVua09TY202OXZncmE3czF3VGpnbjhTY2JlbUpqbUJKc2d0WnJkOEh6eFF1d0R6MWFyQkE4L213MHZIVWYxSXFWc1BVYW5uaDVRMmc3MW9oZ0NqRW90VDBET1lreVRiSmlqdVJ3dzMzVzd5RG5GRUdyV0JYMXVGTGFINUlyRytybUgyRHJPeEpxeFNwSWRxY1lDRzdCOERYQ3QrSlRLRDBHUTg3ckZ2c2diMFBVZ0c5Yno2SEkrZldEcVB2SGRMRk13ZElQQW85bFQ3MGJjbUVQMUwxd2JjdzE1dHF6MGpkakRyVUZFNmFFU2JEMUhRM2ZpczhBQUw2ZlAwZFdraEltMytLM0lOa2RsdE5tOVgwN0lCZDJSK2hVTjBQVFlPczN1bFhyTUFHd1hvRE9NS0NXL3d6Sm5RZlpsWXVtOTJkQzZUVU1qaEdUNEYvMUZlVENBK0FZZVFJOG4vMEQ3ak4rRzZkN3NYVjhQMzhSK0YzVTlOcXhHaDFSeGtsZXpHbHhESkFrd2Rack9OUXR5d0ZEaDFiK001U2V3MXJWZ3V6NStoVVlua1k0eDUwWjl4aTlxUzU2amJubTE0V3NJSHZLSHdJRHh1dGZ2RDR3b1VXeU9aQjE2czJCY1ZSNlRTVWEzN3EvWFF2bE11WlFXN0JMcmczc2c0K0FlWUdwVzVaQnE5elF2aFBxR3J6ZnZnSC9odS9nbkRBVmtpdW54Y085UC80WERYUHZnK0VQcms3clB2VW1PQTg5QjNKQjk4Q1BPYlBGN1BjUCs4a3RnZEZRRGUvQ09XSkxGQUNBQVczSE9nQkE0M3QvaGZlYjE2RnRYNFBHZVE4RE5pZGN2d2pmVzhvNTVsVElCV1ZvZlA4eHk5bCs4V2c3MXdmR1p3QlM4OStXaUVJbFBlYkVlNTFCUjhBNThaZUFwa0V0WHdGYjM1RVd6ekRnL2ZZTnFCdVh3REhxaEJiSEV4bDF1K1B2aFNkSllpMG91ek80enBTNUpwUWtRd3A1ekZ3Zkx1R2xWSm94NWxCYnNZV3BEZVNpbnJBUG1oam8vdkl1bWd2M0diY2xmQjdEMndoMTg0L3dMZnNJZXMwdU9NZWRDZnVRb3lKZVRJRzZmVFdVbmtQRjZyYWVlbWdWcXlIbkZvY3RZQmM3VURVdkpxZHJNZXRQZXZVTytINzZGSEpoRHlnOWhxRHhuUWRnK0Qyd0R6a1M5c0ZIUUNudEQ2MXlBOVFOaStHYWRBVWttek44cEpSc1E5YngwOUg0N2d4NHZuMEQ3bE51U0hnOGszZngzTUR2OWtHSHRhdWxpaWhUSlN2bW1JeVFMaTV0ejliQWVuQlNkZ0dVN0FLb1c1YkM4RFpBenVzbVp1Z1pCZ3pOSHpZNDJ2RFV3L1AxeTFBM0w0Vjk0TVN3MW0xQXhEZkQxd2pEMndCMTA0L1E2NnBnRzNoWW5BSWhmS1Z2ODA0QU1Jem9sYjdiZ1RHSDJvb0pVeHM1eHA0Qi80YnZBRTJGVnJrQnZoV2Z3VEZpVXF1ZmI2aGVOTXk5RjBiRFBzajVaY2c2NlRyWWVrZVBCYklQbkFqL21tK2dibHdTdUU5eXV1R2NPRFhxMkVobU41ei9wMDloSDNwMCtDcSttaXFhcFdVRnRqNGpJV1hsd2pINlpOZ0hIQnJXYks2VURZRDdyTjhERUYyQmF2bUtzSnFkbEYyQXJOTnZnZVRLVFRoWjhxMzRERnJseHVZWHNzTTU3b3lFbmsvVWxiUTM1Z0NBdG1zajFFMC9RdHV4QnJEWklkbWNhSnIzaUhnd29zVkdjbVNoNmFQbXhTbWJGOHMxbHdEd3Ivd2Z2RXZlZ2VGcGdHUGtDWEFlT2lYcStYcDlGUnIvYzEvd2ZGbDVjRVJXQ0UyR2h1eGYzUisrK2E2WjFPbHE3TTEzRFQzbU5sRXRZY3loOW1EQzFFWnlUaEVjQng4UDM5SVBBUURlaFc5Q0x1d0JXOCtoclhxK1pITWk2OWhMWWZpYXhMb25jUzU4MTlHL2dldklDd0VqWk5Cajh5YVpWcFJ1ZldBZmZBVDhHeGJEdjI1aGpBUHNjSTQvSzVBZ1dRVmZmZTgyZUJlOUdUWEdTczRwanZPTStOU0tWZkF1ZkROdzIzSHc4ZkczZlNHaWRzY2NRQ3d4NGwrN0FFcHhIMlJOdmdxUUZlUk1lenp4c3BUMGdaU1ZEOWZSMCtKMjJ5bkZ2Y1c2YlhZbmxPTGVVSHFQQ04rL3pXVG9zQStjR05aaTdoZzVPWENzZmRneFlZdGRTbzRzMkFjZEptWUxLcTFQbUJoenFMMGt3ekRhc0UxMGV2dnREZGVnc0tnSXY3Lzd6KzA3a2E2aThmMlpnWEUva3RNTjl4bTN0M3Via0U1TDEyRTAxYlE3eU9qVk85SDQ3a09CV1NyS0FRUGhQdVZHN3VkRUdldTNOMXlEeVNlZGdoTk9QclY5SitwcU1TZEpHSE9vclNRcDJIVEtRZC90SWR1UWRmeVZnUllXdzl1SXhuY2ZpamxsTnlQSWNydVRKYlZpVlZqZ2tuT0xrN09XRTFGWDBOVmlUaEl3NWxDeU1HRnFKOG1WaTZ3VHJ3NDBKeHZlUmpSKzhFUmdDakFGK1ZaOGhxWVBuZ2dFTHNudVJOWUpWNHZ4VDBUVUtvdzVyY2VZUThuRWhDa0o1S0plY0o5eFczQXNqNkhEKysxc05MNDdvOE9tLzZZVGJlZDZOTDc3RUx6ZnpnNnNNQzduRm91dWhLSmVGczhtb2tpTU9TMWp6S0dPd0RiSkpKR0xlc0Y5OXUvUTlNa3owSGFLOFFWYTVRWTB2anNEdHI2ajRCaCtMSlFEQmdOeUY4bFJkUjNhampWaU0rSEFtaWVDY3NCQVpCMS9KV3Q1Uk8zQW1CT0JNWWM2R0JPbUpKSmN1WENmZWlPOFM5NkQ3NmRQeFNhV0VBdk5xVnVXUVhLNllldDlNSlJld3lEbkZJa05KTjM1c1dlT3BCSEQ3NEhSV0FPanNRWjYvVjVvMjFaQ0xmOHAwQXdlb05qZ09IZ3luR05QNC9nQm9pUmd6R0hNb2Yybnk4NlNBNERKSjUzU1lhL2gxRHpvWGJzYTNScktrZkRHdUJsSHd1N3MzaWpQR3dLdjBycEFMVWtTeG93N0ZNVWxKUjFjTnFLT3g1aXp2ekhtVUhLRXpwTHIwaW4zSngrKzMrR3ZVZWFTTWFyUXdOQThIZmx0MnljeWJWWDdKS3l1azdCMG40eGRudTBBdGlmMC9JTENRZ1l2eWlpTU9SMkxNWWM2VXBkdFllcC8wRUJjZGQyTisvRlZEZWg3SzZCdVhncHR6MWJvTmJ0Z2VHcGgrTHlBcnU3SGNuUUEyUWJKNFlUa3lvT2NYd3FscEE5cy9VWTM3d0RPVFMySlVvTXhoNmk5Mk1LMG4xWHQyWU9ORzlaaC9JVEQ0T0FNRFNMcVlJdzVSTW5YUmFaUHBOWVAzeS9HN0grL2t1cGlFRkVYd1poRGxIeE1tUGFETHRqclNVUXB4SmhEbEh4TW1JaUlpSWdzTUdFaUlpSWlzc0NFaVlpSWlNZ0NFeVlpSWlJaUMweVlpSWlJaUN3d1lTSWlJaUt5d0lTSmlJaUl5QUlUSmlJaUlpSUxUSmlJaUlpSUxEQmhJaUlpSXJMQWhJbUlpSWpJQWhNbUlpSWlJZ3RNbUlpSWlJZ3NNR0VpSWlJaXNzQ0VpWWlJaU1nQ0V5WWlJaUlpQzB5WWlJaUlpQ3d3WVNJaUlpS3l3SVNKaUlpSXlBSVRKaUlpSWlJTFRKaUlpSWlJTERCaElpSWlJckxBaEltSWlJaklBaE1tSWlJaUlndE1tSWlJaUlnc01HRWlJaUlpc3NDRWlZaUlpTWdDRXlZaUlpSWlDMHlZaUlpSWlDd3dZU0lpSWlLeXdJU0ppSWlJeUFJVEppSWlJaUlMdGxRWGdEcGVuZGZBcmpvRHRSNEREVDdBcHhsUWRjQXdVbDB5U2dlU0JOaGt3S0ZJeUhZQWVTNEpwYmtTY3AxU3FvdEduUlJqenY3QmEzUC9Zc0tVb2VxOEJpcHFET3lxMDlIa1QzVnBLSjBaQnVEWEFMOG12dngyMVJ0WXZ3ZklzZ09sdVRKNjVVdklZWUR1OGhoejlqOWVtL3NYRTZZTTQvRUQ2L1pvMkY3RHFoeDFyQ1kvc0dXdmppMTdnUjc1RWdhV0tIRFpVMTBxMnQ4WWN6b2ZYcHNkZ3dsVGh0QU5ZUDBlSFZ2MjZ0QWo0cFpkQWJybFNDak9sdUd5QVM0YjRMUkpVRGlDalZwQjB3R3Zhc0NqQWg0VnFHclFzYnZlZ0Y4TEhyTzl4c0RPV2hWOWkyUWNWQ0pEWnFVMjR6SG1wQjZ2emYyTENWTUc4R25BMGdvTit4ckRvMVpwam9RK2hUS0szQklrWGlUVVJvb011QjBTM0E1eHUwZWVBc01BOWpZYTJMcFB4NjU2OGJuVERXQlRsWTdxSmdPamV5cHdLQ2tzTkhVb3hwek9nZGZtL3NXRUtjM1ZlUTM4dUUwTEd6TlFrQ1ZoY0ttTWdpeEdMT29Za2dRVVowc296bGF3cjhuQTJsMGlHQVBBdmtZREN6ZXJPS1NYd3NHbkdZZ3hwM1BqdGRseDJFQ2F4dXE4QmhadENRWXVDY0NRTWhrVCtpb01YTFRmRkdaSm1OQlh3WkF5R2VhbnJza1BMTnFpb2M3TGNTMlpoREVudmZEYVRDNG1UR25LcHdFL2J0T2c2ZUsyWFFIRzlsYlF0NUQvcFpRYWZRdGxqTzJ0d043YzNLL3A0alBxMDFwK0hxVUh4cHoweFdzek9maEpUME82SWNZUG1MVTh1d0pNNkt1Z09KczFQRXF0NG14Um96VURjNU5mZkZZakJ3VlRlbUhNU1grOE50dVBDVk1hV3I5SER3eTJsQUNNNnFFZzI4SEFSWjFEdGtQQ3FCNUtvQXRnWDZPQkRYdjBsSmFKMm9jeEp6UHcybXdmSmt4cHh0Tzh2b1pwY0puTVdoNTFPc1haWWhDd2FmTmVIUjR1WnBpV0dITXlDNi9OdG1QQ2xHYlc3UWsyb1Jaa1NSdy9RSjFXMzZMZ3JDbHp6UjVLUDR3NW1ZZlhadHZ3azU5RzZyeEcyR3E2b2JVRW9zNW9VTWhudEtKR1J6MW41cVFWeHB6TXhXc3pjZnowcDVHS2tNQlZtaU54R2k5MWVvVlpFa3B6Z3AvVGJkdytJNjB3NW1RdVhwdUpZOEtVUm5iVkJadE4rN0Jabk5KRTZHZDFWeDJEY2pwaHpNbHN2RFlUd3lzZ1RkUjVqYkFwdlVWdTF2UW9QUlM1cFpDcHpBWVh6RXNUakRtWmo5ZG1ZcGd3cFluUTdMOWJEdmRwb3ZRaFNVQzNrRmxWck1tbUI4YWN6TWRyTXpGTW1OSkVyU2Y0UVM3Tzdwai90cnE2T3J6eHhodjQ0WWNmMm4wdVhVOTgxa1ZUVXhNYUdocGlQclppeFFyTW5qMjdUV1c1ODg0NzhkaGpqeVZVSnAvUGg5dHV1dzNidG0yTGV1ejY2Ni9IbWpWckFyOXYzYm8xNFRKOStPR0h1T09PT3hKK1hxajU4K2RqNnRTcERPNmgxd0FBSUFCSlJFRlVxS2lvYU5kNVFqVTBOR0RKa2lYdytYd3gzM3RiaFg1bVF6L0wxSGwxUk14WnYzNDlsaTFiRnZmeGh4OStHSXNXTFdyeEhJWVIrL096WXNVSy9QM3ZmMGQ1ZVhuQzVaby9mejV1dWVXV21QSG42YWVmeGlPUFBJTGEydHFZei9YNy9Yam9vWWV3YytmT2hGKzNOZG9TU3hQQmE3UDFtRENsaVFaZjhIZFhPN2RNOXZ2OVVGVTFLdkEwTlRYaDVaZGZ4cFl0VzZLZW8ya2FQQjVQMVAxbm5ua21UanZ0dE1EUDVzMmI4Y29ycitDZWUrNEJBT3pZc1NQc2NmTW4xcm1XTGwyS2l5KytHS3RXcllwNmJOZXVYWGoxMVZleGZmdjJWcjFIVGRPZ2FScHFhMnV4Yk5reWxKYVd3akNNd1AzbVR6eDJ1eDByVjY0TUJDdXYxeHY0ZmNlT0hYQTZuWUhmQVJIRXZWNXZxOG9HQUh2MzdzV0tGU3ZDN2xOVnRkWFBCd0NielFhUHh3TzczWjdRODFxeWMrZE8zSDMzM2FpdHJjV3R0OTZLMTE5L1BTbm5kWVVVTWZTelRKMVhNbU9PNllNUFBzRE1tVFBqWG51TEZ5L0c3dDI3NHo2L3ZyNGVWMTExRmViT25RdWZMMWhBWGRmeHdnc3ZZTkdpUmJEYjdhaXRyWTM2YWVuNjZ0MjdOelp0Mm9Tbm4zNDY3UDdhMmxwOCt1bW5jTGxjeU12TGkvbGNSVkh3OWRkZkI4cWo2em9hR2hvc2Z5TGpiekpqYVNKNGJiWmVraTRENm1nK0xYaHh0VGQ0dmZEQ0MzajMzWGZqUHY3ODg4L2orZWVmai9uWXZIbnp3bTdiN1hiY2UrKzk2TjY5T3k2NzdESTRuVTcwN2RzWGMrYk1RWDE5UFJ3T0J3RGd6VGZmQkFCVVZGVGdoaHR1aVBrbHYyREJBcFNXbG1MSWtDSFlzMmRQMkdPREJnMUM5Kzdkc1czYnRzQTVkVjJIeldaRFVWRlIxTG5PUHZ2c3NKclphNis5aHRkZWV5M3F1Tm16WjhQdGRrZmRMelgzUDhpeXFGUGNmZmZkWVFuT3RkZGVHL2o5NnF1dkR2eituLy84SjFBKzArclZxN0ZvMFNKY2ZQSEZnZnZNODRaNjZhV1hzR1hMRmx4enpUVW9MUzJOZWp5U2VZNVk1NHJVMk5pSTZ1cHFLSW9TdUUvWGRlVG41NGU5Zjd2ZERrbVNVRkpTZ3B0dnZobXpaOC9HT2VlYzArNmt6Qm55bVEzOUxGUG5sY3lZWTVveVpRbysrdWdqTEY2OEdJY2RkbGpVNDRxaWhIMUdJOW50ZHB4NTVwbVlNMmNPM24vL2ZkeDg4ODBZUG53NFhuMzExVUNyNytXWFh4NzFQS2ZUaVgvKzg1L0l6ODhIZ0VCRlE1WmxTSktFdm4zNzR0SkxMNDFLaXViT25ZdmMzRnhjZHRsbGdmdk15cFo1blVkZWgrWGw1YmptbW1zcy94YXZ2UElLQ2dvS3d0NWJzbUpwSW5odHRoNFRwalNoaHJUS09tM3RHMHh3M25ublljcVVLYkRaYkdGZnRxdFdyY0tmLy94bnpKdzVNK3dMMjJ5WmlkV0NvaWdLaW91TFVWWldCa0FFalpFalIwTFROQ3hmdmh4RGh3NEZBTGhjTGxIMjVwYVp5Qy81NnVwcUxGaXdBRmRjY1FVa1NjS2xsMTRhc3luNjNudnZEYnM5YWRJazNIVFRUVkhIT1J3T25IUE9PVGo3N0xOai9nM01ZQk9aM0ppMVVKdk5Gbmp2UHA4UE45MTBFM1JkaHl6THVQYmFhM0hYWFhlaGUvZnVZYi83Zkw2WXdldnR0OS9HL1BuejBidDNieHgzM0hFeHkxTlpXWWw1OCtaaHlKQWhLQ2twaVhyOHJMUE9pbHREbmpadFd0UjlQWHIwd0xQUFBodTQvZU9QUCtLQkJ4NklPdTUzdi9zZGhnNGRDcnZkRHB2TkZxZ2xlendlakJ3NUVpTkdqRUJEUXdPeXM3UGJGWmhEUDdNYTE4aExDOG1NT2FhZVBYdmkwa3N2Ulo4K2ZWcDF2SzdyOFB2OWdiamhkRHB4OHNrblk5S2tTWGo5OWRkeHdBRUhZTTZjT1pnN2R5NXV2LzEyakI4L0hyZmNjZ3Y2OU9tREcyNjRBWDYvSDlkZGR4ME9QL3p3UUxJRUFGT25UbzM3bWpObXpJaTZML0w0STQ0NEFuZmNjUWNNd3dpTFphcXFCbUxLdkhuelVGbFppY3N1dXd6ejVzM0RhYWVkaHVlZmZ4NktvbURhdEdsUnNTZFpzVFJSdkRaYmp3bFRtZ2h0dlZYYTJaRWFyMm01cWFrSkFOQ25UNStvaXprUitmbjVPT2FZWTVDZG5SMjQ3NHd6emdnN1Jvb1lRVHBuemh6NC9YNGNjc2doQUVSdGE4YU1HZWpac3llV0xWdUd4c2JHUUkzVTcvZmpubnZ1d2RWWFg0MmVQWHZHTElNc3kvQjRQS2lwcVluNWVIMTlQUUJFMVdiZmV1c3QvT3RmL3dyY3Z1cXFxeURMY2xpTG5DekxnY0FXK25zODExNTdMVmF1WElubm5uc09ZOGFNQ2F0VkFxTEcrdWlqajhKdXQrUG1tMitPR1FCdE5odkdqUnNYbGh6OTlOTlBtRFZyRmg1ODhNR3djNzc2NnF0UjNhcUhIbm9vNXM2ZEM0ZkRnZE5QUHgxUFBmVlVvUHdYWG5oaDFOaU55QytJaHg5K0dFT0dESW43SHEzWVF0NFNOL3RNRDhtTU9SZGRkQkhzZG52Z2V2dmdndzhDeWRDZGQ5Nkp3WU1IQjQ2ZE5Xc1daczJhRmJoZFVGQ0FWMTU1SmV4OERvY0Q1NTkvUHRhc1dZUEpreWRqNk5DaEdERmlCSGJ1M0ltdFc3Y2lMeThQTHBjTHVxN2o0b3N2eHNFSEh4ejIvQWNmZkJCNWVYbHdPQnhSc2FnbGhtRUV1c0FXTFZxRSsrNjdML0RZOU9uVEljc3lubnZ1dVZhZHF6V0pUbHRpYWFKNGJiWWVFNlkwSVVuQkFLYnA3UTlnQUxCdTNicVlyVE5UcGt5SnV1KzExMTVEYm01dXpQTlVWVlZGdFQ3Y2V1dXRBSUI5Ky9ZQlFDRGgyTFp0RzZaUG54NTI3SzVkdS9EKysrOERDTzhLeThyS2dzdmx3aWVmZkFJQU9QYllZd0dJbXRXYU5XdmdjRGdDdGExSWtpUmg3dHk1bUR0M2JzekhRNDhMZGZMSkorTzQ0NDZEeldiREJSZGNnQmt6WnFDNHVCZytudzlUcGt3SkJMblFicmlycjc0YXVxNWo1c3laT09pZ2c2SmVJeWNuQjlPblQ4ZGpqejJHdFd2WDR0QkREdzE3dkx5OEhEdDI3TUJWVjEwVnMzVUpFSWxkZG5ZMmV2WHFGYmpQSE0vVnZYdjNzT2ZsNU9SRUJlUEkveDlabGdNMTFCZGZmREh3WlZaUlVZSHAwNmNIdWw0Tnc0RGY3Mit4bTZRMVFsc3JaTTYyU2d2SmpEazMzWFJUV01JRWlJcUNxcXBSbFo1TExya2swQkliYjZ5aHFxcDQ4TUVIc1gzN2RqeisrT01ZTVdJRVZGWEZyRm16TUhMa1NOVFcxdUxqanovR0NTZWNFSWdib1VhTUdBRk4wK0QzeDk1RXplbDBSc1dHOHZKeXJGeTVFcE1tVFlMTlprTnBhU2xlZXVrbHVGd3VuSHZ1dVhqMDBVZVJtNXZiNmtIYXNZNXJieXh0QzE2YnJjZUVLVTNZWk1EZkhEZThxZ0YzRW5ZS04xdVI0bzFYQWtSWHpwTlBQdGxpZDh5ZGQ5NForRjFWVlZSV1ZnSkEyTmdpTStpWlFVTFROQ2lLQXNNdzhQampqNk9zckN4c2xva2tTVkFVQmVYbDVWaTBhRkdnZWQwY1kyTXk3NHZsNG9zdnhpOS8rY3VZajRVR205Qno1T1RrSUNjbkozQmNYbDRleXNyS0FnTTBuM3JxcWJDa3hYVGFhYWNGRWhDVDErc05qSk00L1BERE1XellzS2pXSlFEbzE2OGZubi8rK1VBWnpBSGtvY2xnb3JYSVJHdk51M2J0UW84ZVBXS2VaOWV1WFRIZmN5SzhhckRxbW94a256cGVNbVBPbURGalVQUC83ZDE1ZkZUMXZmL3g5emt6azB4V3NvZDlTMEJRbEUxY0FPdFZpM3ZyclF0V2ErM2pkdkduMTFaUVM5WFdLbGNwRDllZis3MHV2Yll1UmZTbnFIWEJwUWk0b0xJaklncklUaElDWk45bU8rZjN4MlFtbVd3bmdVQVllRDBmanp4SVppWXozd3c1Sisvei9YNiszMjlsWmN5dzJNcVZLelZxMUtoV3Zkbkp5Y25Lek14czk3bHFhMnMxZS9ac1ZWWldhdmJzMldwb2FORGl4WXMxYjk0OHVWd3UzWDMzM2FxdXJ0WnR0OTJtK2ZQbmEvTGt5Um8rZkxqeTh2Smllb0kvK2VRVFBmREFBMjIreHQvLy9uZWxwS1Rvc3NzdTA0MDMzcWl6empwTEd6ZHUxR09QUGFZZi92Q0gwWFkyci85TFRrNVduejU5dEdQSERxV2xwZW1LSzY2UUpLV2twT2pDQ3k5VVdscWFwaytmTGtsS1MwdVQzKzl2VlQ5NUlPZlMvY1d4MlhrRXBqaVI0RElVYUN6SWF3aEt5ZnMvWWhZVk9jaWFuOFJhaWh6UUhYVWZQL25raytyZnYzOTBaa2VrVnVhUlJ4NkpIdWdYWFhSUnpQY0VnMEc1WEM2VmxKUm8wNlpObWo1OWVrenRRREFZbE52dDF0TlBQeTNidGxWYlc5dXFIdW02NjY3VHNjY2UyMmJOZ1JRZWRvdWNjRnJhdDIrZnBIQlllT0NCQnpSMDZGQmRmdm5sclI2M2UvZHVmZnZ0dDlHVFpQT2VwWlphaHBUZi8vNzMyckpsUzd1UGw4SkJxejNOQzhnTnc5Q0NCUXUwWU1HQ1ZvOXJxNFpweUpBaE1WOEhnMEVWRlJWRm4yL3YzcjJ5TEVzREJ3N1VpeSsrcU04Ly8xeVBQdnBvOVBHUnVxVlZxMVpwNXN5WnV2WFdXOXNzMHUwc1g3UHlxd1FYbDdIeG9EdlBPUnMyYk5EdmYvOTdQZnJvb3hvOGVMRDhmci91dU9NT1hYUE5OYTJHbURxeVpjc1d6WjQ5VzRtSmlabzllN2JlZnZ0dHZmVFNTK3JidDY4dXV1Z2luWDMyMlhLNzNjckl5TkRqanordXVYUG5hczZjT2ZMNWZEcnp6RE4xMDAwM1JaOHJjb0hTL0Rnckx5L1h6My8rY3lVbUprYnZqMXdJUmVvYTJ3c250bTFyNDhhTkdqWnNtRjU0NFFXNVhDNFpoaEc5T0l0TU9vblVoRWFlcjdrRE9aZnVMNDdOemlNd3hZbVVoS1lwbncxZG0zM3VxS01DeUs0cUxDeU1GamcydjNLY04yOWU5UFA2K25yNS9YNGxKaWFxVDU4K2V2amhoOVduVDUvby9aWmx5ZS8zYTlXcVZmcnl5eTlsR0liUzB0TDB5Q09QUkdzT3JyMzJXdDE1NTUweDM5ZFNaNGJrbm5ubUdTMWJ0a3o5Ky9lWDMrK1B0am15dHRMZGQ5K3RpeTY2cUZNOVRDMm5DYytZTVNOYUZCb0pVMisvL2JZV0xWb1V2Yks5OXRwcmRlV1ZWK29IUC9oQnE1Ky9aYy9acEVtVDlNdGYvakw2OVZkZmZhVkhIbmxFRHp6d1FNd1ZlVnRMUTFSVVZNU0V2ZHR2dnoxYW0zWGxsVmRxNGNLRmV2NzU1Nk1CYnVIQ2hSby9mcnp1di85K2pSMDdWaWVlZUdLSDc2T1RobVlqSHluZEVQWng4SFhuT1dmbzBLRktTa3JTc21YTE5Ianc0T2pTQVNlZmZMS0N3V0RNQlV4VlZWWE1oVTVlWGw3MCtNbk16TlRJa1NQMTYxLy9XdW5wNlpvNmRhckdqQm1qZmZ2MnFiQ3dNQ2FFWkdSazZOcHJyOVhWVjErdGxTdFhhdWpRb1RGdGlvU001a3VHUkNhMk5EOW1uWHBySSt1Vi9lRVBmMUJlWHA0ZWZ2aGgzWGpqamRxeVpVdk1oV1lrR0ZxV3BkR2pSK3N2Zi9sTGg4L2IxWFBwL3VMWTdEd0NVNXhJOXhvcXJRbi9RZDVYYTZsditvSFZsRFQzOHNzdnQzdmZzbVhMMnUyMmptaHZ3Y25tSjVxNnVqcmRlKys5dXVHR0cvVHFxNitxcEtSRXMyYk5rbUVZclVKUGRYVzFwUENWMDQ5KzlDTXRXclJJb1ZCSTc3MzNuaTYrK09MbzQvdjA2Uk1UWHZ4K3YwelRqSjRJT3hxU1c3bHlwZTY0NHc1dDJMQkJqei8rZUhRNGF0bXlaWm96WjQ0MmJkb2tLVHhqWnZqdzRkSFpZeDMxTUxXY1JkaldUQ0RMc2xyVkltVm1ablpxeU12cjljWU1LVVI2Qm5OeWNtSnFtSktTa2xxRnQrenNiTDM2NnF0S1RFeU1GbjFIWmtLbXBxYnExbHR2VldGaFliUmc5YVdYWHRKcnI3Mm00NDQ3VHJmY2NrdWJWOE5kc2ErMnFWQWkzY3RWYkR6b3puT08yKzNXaEFrVHRIejVjbDEyMldYYXZuMjdjbk56bForZnI2S2lJbDF6elRYUng3N3d3Z3Q2NFlVWG9sOUhlb0JzMjFaeWNySnV2UEhHNkxuRjdYWXJKU1ZGdDk1NnE4NDQ0d3hObno2OVZjQkpUazdXeElrVEZRZ0VaTnQycS9zalEyZGR0WG56WmozMTFGTmF0MjZkcEhEdDFaUXBVMlFZaGg1ODhNRm95SW4wTURXZk9OSmU3ZFNCbmt2M0I4ZG01eEdZNGtSZW1xRk5qVXNUN2FteFpkdnF0cTBLMmhxSzZpeWZ6OWRtNFhoTGtTdWdtMjY2U1ptWm1mcnpuLy9jN2dGZVhsNnVwS1Frblh2dXVaS2tSWXNXeWVQeGFPM2F0WEs1WE8wV090NXh4eDB4YXlVOTk5eHpNVFBlMm5MZmZmZkZYQVZtWldXcFg3OSt1dm5tbTNYdHRkZEdoeVF0eTlLYmI3NFpEV092dlBLS1huMzExWmpWeDRQQm9LcXFxdHFkaFNpRlQ3SURCZ3pvc0UxdGFXOTE0L2EwTENnMURDT21Kc28welppdlI0OGVyYVZMbCtwZi8vcVhKR25FaUJHcXJLelVILy80eHdPZWhXUGIwcDdhWnJ2ZXAzRlNqZ2ZkZmM0Wk4yNmNIbm5rRVRVME5Hano1czNSV1pmTnArRTNOMy8rZkQzeHhCUFJudGJJaElUMnREZGszZHdMTDd6UXFqNnFyU0c1enNqTHkxTW9GTkxNbVRNMWMrWk1IWHZzc1pMQ1MzSTR6VEoydVZ5cXI2OVhVbEpTOUxhRGNTNTF3ckhaTlFTbU9KR1dhQ2pKSTlVSHdvV1laWFcyc2xPNjU1ZTc1WW1xdVMrKytDSm02bXh6RFEwTkNnYURldnJwcDlXM2I5ODI2M0VpZitqTHlzcDA2YVdYNnVXWFg1YlA1K3V3YnFxb3FFaTV1Ymt4dDVtbXFYUFBQVmZ6NXMyTHVScHQ3bGUvK3BYOGZuKzc0L21iTm0zU2M4ODlwNFNFQkUyZE9sWFBQUE5NcTlxc2dvS0M2S3lVNXRvYnRtejVNMmRuWjdjYjBrcExTN1ZodzRhWVliWE9zaXlyU3pWTWJSVndkNlM0dUZnUFB2aWd6anZ2UE0yZlAxKy8rTVV2TkczYU5LMWF0VXJqeG8zcmNudWJLNnV6bzhYRFNSNURhWW1jbE9OQmQ1OXpqanZ1T1BYcDAwZDc5KzdWTjk5OEU1MHQ2bFIvRXdrRHZYdjMxdi8rNy84cU1URXhldHkrL3Zycit1aWpqM1RQUGZkRXA5NFhGUlhwdHR0dTB3VVhYS0NwVTZkS1VuUWR1YmJPTzIwTnlVbE41NjcyTGxaU1UxTmI5YjZYbEpUb043LzVqYVNtdXMvSSttM05hN1ZzMjVadDI5Rno3OEU2bHpyaDJPd2FBbE1jeVVzenRhMHNmR0J2TDdlVW5kSTl3M0lkRlI1M1pPdldyWEs1WEIydVNoM1o1bVQ2OU9tNjZxcXJkTWNkZDJqR2pCbWFOV3VXWnMyYTFXWXgrZGRmZjYzQmd3ZTN1bjNLbENtYU1tVkt1d1hvdzRZTmEvUDJxcW9xdmZqaWkzcnZ2ZmQwd2drbjZLYWJibEpkWFYybjEwdVJ3cjFWa1duUnk1Y3YxLzMzMzYrY25Cejk5S2MvMVdtbm5TYmJ0bVZaVm9mYnJUejMzSFB5ZXIzdExsNFpzWDM3ZGcwWU1DRG1xakVZRE9xVVUwN3AxRHBNa2h5SDBDekwwb29WSzVTUmthR01qQXpkZnZ2dEdqZHVuQzY2NkNMTm56OWZBd2NPMU1VWFg2eDc3NzFYOTk5L2Y2Y1hHbXp6NXlsdjZ1M2lDamErZE9jNUp6OC9YMDgrK2FRQ2dZRFdyMSt2MDA4L1hlKy8vMzZuQTduYjdZNFprdDYzYjUvZWZmZGQ1ZVRrYU9IQ2hTb29LRkIrZnI0ZWV1Z2hEUmd3UUZkZGRWVzd5NDQwMTk2UVhHVFlyUGtXTEU1NjkrNnROOTU0STNyOExWMjZWTE5uejlhamp6NnFmdjM2NlkwMzNsRHYzcjAxYWRLa21JVm9EOWE1MUFuSFp0Y1FtT0pJdjE2R3RwV0ZQeSt0c1ZWUmJ5c2o2Y0IveVR1enJFQmJWcTllclFFREJyVDd4emtZREtwdjM3NDY0WVFUTkczYXRPako3dmJiYjI5VkVDazFyZm56OGNjZjYyYy8rMW1yNTJ1K2VGdG5GQmNYNjUxMzN0SDc3Nyt2bEpRVTNYREREZEhaYm5WMWRWMTZydXpzYkVuaE1QUE1NOCtvYjkrK3V1ZWVlL1RuUC85WndXQlE1NTEzWHJ0WHlzRmdVTTgrKzZ3V0wxNnMzLzN1ZHgwTzJVblMzTGx6dFgzN2RqM3d3QVBSRS82c1diT1VrWkVSMDNQVTNqcE1FZnYyN2RQcnI3K3VTeSs5VkJrWkdiSnRPMXB2Y2NzdHR5ZzFOVlVYWEhDQjNubm5IWG05WGsyYk5pMW1TNW9ycnJoQ3ExZXYxcC8rOUNmZGRkZGRyV2JlZFVaNXZSMnRnNUdrL3IwNEtjZVQ3ampuQklOQmZmcnBwOXExYTVlMmI5K3VEUnMyeU8vMzYyOS8rNXRHamh3WkhjcnFxdXpzYlAzakgvL1F4bzBidFdyVktqMzAwRVBSQlduUFBQTk1iZHk0VWNjZWU2eGpEMVo3UTNKSlNVbWFOMjllbCtyM0RNT0lQbjc1OHVWNjlORkhkZWVkZDBZdk9IYnUzS201YytkcXlKQWhNY2R5ZDU5TE80TmpzK3NJVEhFa0xkRlEzMTZHaWlyRHYrVGZsVm82ZVZEWHJ2aUN3YUMyYk5taXhNUkVsWmFXU21xL0FESHllQ244eDlrd0RJVkNJUTBkT2xTV1pXbmh3b1dhTUdHQ2lvdUx0WEhqeHVqM3ZQenl5eklNUTNmZGRaZk9PdXNzWFg3NTViSXNTL1gxOWZKNFBNckl5RkNmUG4yMFo4K2VtS0UzMjdiMXpqdnZxS2FtUmhNblRveTVQYUs0dUZqZmYvKzlwTmFMTVVyaEU5THk1Y3YxMldlZmFmMzY5U29vS05CMTExMm5IL3pnQnpFbm8vYTJHYkZ0VzIrOTlWWjBUU2lQeHlQTHN2VDk5OS9ybzQ4KzB2dnZ2Nis4dkR6ZGRkZGR5c3JLMGkyMzNLTGJicnROYytiTTBkaXhZelZzMkREOStNYy9sbW1hcXFtcDBaSWxTelJ2M2p6dDJyVkxWMTExbGM0NTU1eVkxM083M1ZxelpvM0dqQmtqMHpSak5ndHVmblhjMWgrVlNBOVVlei9MamgwNzlNWWJiMmpnd0lFYVBYcTBicjc1WnRYVjFlbWNjODdSbENsVE5HTEVDSzFmdjE2TEZ5L1dyYmZlMnVwcTNPMTI2NDkvL0tObXpKaWhwNTU2U3JObXplcHk4ZmVHMHFZcjJINjlUS1hTNVI5WHV1T2M0M2E3OWM5Ly9sTzdkdTNTMkxGak5YWHFWQjEzM0hIUlh0U3lzbkFpNjJwUGQwTkRnN1p1M2FvMWE5Ym9rMDgra1dFWSt0V3ZmcVhjM0Z3dFhibzBXa3B3MGtrbjZmVFRUMjgxMDdPdG9iYVd0eld2Uldxdjl6aHkvRVdPUjcvZnIzbno1dW10dDk3U0hYZmNvY0xDUXBXVmxhbXlzbElUSjA3VUYxOThvWHZ2dlZjUFB2aWczRzczUVRtWGRnYkhadGNSbU9MTXNCeVhTcXFDc215cG90N1d0bkpMZ3pJN2YzVlJXVm1wR1RObXlPMTJSMWVQdnZubW16djhucFNVRk4xeXl5MEtoVUpLVFUzVjMvLytkMzM5OWRjcUtTblIyV2VmcmFLaUl0MTMzMzBhTldxVTVzK2ZyOWRlZTAwelo4NVVRVUdCNXM2ZHF3Y2ZmREI2VW16dTRZY2ZqaDdra2JWSnBreVpvbkhqeHNXTXl3Y0NnZWpKNnVXWFg5YS8vdlV2RlJZV3huUmZXNWFsZSs2NVIwdVdMRkZDUW9JbVQ1NnMvL2lQLzJnVk5KWXNXYUpYWG5sRjVlWGxNUXRVUmhpR29YWHIxdW16eno3VG1XZWVxZno4ZkwzeXlpdDYvdm5ubFpXVnBjc3V1MHdYWDN4eHRQQnk0TUNCZXV5eHh6UjM3bHd0WHJ4WXA1MTJXblJibHQvKzlyZmF1M2V2K3ZmdnI1a3paMnI4K1BHdFh1L01NOC9VaHg5K3FFOC8vVFI2VzJwcWFwc2JpTFlVR1laNzQ0MDNkUDc1NThkY1pRWUNBYjM5OXR0eXU5MDY2YVNUbEpHUm9jc3V1MHlubjM1NnpQRGR5SkVqOWRCREQwa0s5NTZ0V0xFaVppZ3dPenRiOTl4emozcjE2dFhsc0xTdHpGSkZmZmdQa0dsSWhUbXNpaGVQRHZTY0kwbTMzbnFyc3JLeTJ2d2RpZ3g1dGV6cFhyUm9rVjU0NFlXWWhSbHQyOWJzMmJQMTlkZGZxN3E2V2w2dlY2TkdqZElsbDF5aXlaTW5SMFAvNU1tVEZRZ0U5TWtubjJqZXZIbkt6YzF0RlpoYVhpak9tVE5IbjMzMm1hVFlXV21scGFXNjc3NzdWRkpTMHVvaWJjNmNPVnExYXBYY2JuZTBtUHd2Zi9tTFZxeFlvWlNVRk0yY09WTTFOVFZLVGs1V2VucTZNak16TldyVUtDMWZ2bHh6NXN6UjFWZGYzZTNuMHM3ZzJOdy9odDNWNlRkSGdCblRydGZRd21HNjduZlREOG5yZlREL0hYMzQzcnU2LzVFbm5CL2NDUnYyV05xeUwzeDFZRWdhUDhEVmJRWGdYVkZXVnFhc3JDejVmRDVWVkZRb1B6OWZsbVhwNjYrLzFna25uQkR6MkxxNk9wV1hsMGRQVXFacHFtL2Z2akdiM0g3d3dRZWFPSEZpcXkxWXZ2amlDeFVVRkNnM04xZmJ0MjlYVlZXVmpqdnV1Rll6UThyS3lyUml4UXBObWpTcDFRcTZFUTBORGZyZDczNm5RWU1HNmZ6enoyK3pmcUs0dUZnZWp5YzZ6T1h6K2JSbHl4WU5IejY4dzY3dlNIRm54TnExYTFWWFY2Y0pFeVowK0gwdHQzOW91WnA1ZTJ6YjFtT1BQYWJQUC8rOHpXMFdQQjZQZnZLVG4raVNTeTV4ZkM1Sit2ampqM1hmZmZlMVd1QnZmK3lydGJWaVIwaVJrOHZRYkZQRGNqa3BIeXJ4ZE00cEtpclM5ZGRmcjlkZmZ6M205bzgrK2tqUFB2dHN0TkE3WXVQR2pkcTVjNmVHREJtaWdRTUhPZzVIdGJWeXZpUzkrKzY3K3UvLy91L29rTnhISDMya1YxNTVSUk1uVHRUVlYxOGQ4OWlaTTJmSzUvUHA5Tk5Qajg3ZWxjSkY1OTk4ODQwdXZQQkNqUjQ5V3BLMGJ0MDY3ZGl4US8zNzkxZGVYcDR5TWpKYXpacGJzR0NCQ2dvS29yV2EzWGt1ZGNLeDJUVkdzNU14Z2VrUTZPNlRsMlZMeTNlRVZGNFgvcS96dUtTVEI3bVUwZzNicGVEb0ZRcUZWRjVlM3U1K2RwMVY2N2YxNWJaUWRQWk5acktoRXdlNDJLZnFFT0tjNHl3UUNNanY5M2U1TmpLZWNXeDJYZlBBUkt5TVE2WWhqZW5uVWxKajczQWdKSDI1TGFSOXRVZGQ5a1UzY3JsY0J4eVc5dFhHbnBDVFBPSGZWVTdJOGUxSVBPZDRQSjZqS2l4eGJCNDRBbE9jU25CSlkvdTdvcHNsQmtMU2loMGhiU3Z2M0U3WlFIZmJWbVpweFk2bUU3TExEUCtPSm5UZm92VG9RWnh6NGhmSFp2Y2dNTVd4dEVSREp3OXF1dXF6SlgyNzI5S1gyMExSZ2o3Z1lDdXZEMSs1Zmx0cVJlc2lranpoSVJzV3dqdXljTTZKTHh5YjNZdFpjbkV1TGRIUUtZUGRXcjJycWI2Z292RWd5VXMxTkREVFZGYXkwVzNicUFCU2VFdUZzanBiMjh1dG1MVmNwSEJkeEpoK1hMMGVxVGpuSE40NE5nOGVBdE1SSU1FbG5UakFwVTE3TFcwcnMyUTFIaU9sTmJaS2EwTHl1S1RjRkVQWkthYThIaW5STFNXNkRibnBYMFFuQkMzSkY3VGxDNFozTnQ5WGEybFBiZE9XQ2hHbUlRM09NbFdRWTFJWGNZVGpuSE40NE5nOHRBaE1oOUFIODk4NStDL2lTcEtSVlNnN3RXa1YyVUJJS3FxeVZWVFYvcllkd0lFd2FvcGtsMjNTbHMzMTJ1THcyTXpNTEUwNDVkUkQwcTZqSGVjY2NHeDJId0xUSWZUaGUrOGVzdGRLemU2alBpTk9VZjZRNCtWTnl6NWtyNHVqUjMxVm1VcTNmcVhpOVYrb3BxeTQwOStYbWNWSitWRGhuSE4wNHRnOE9GaUg2U2hRN2JOVldtMnJxc0ZXclYveWgyeUZMRVc3MFlHT21FWjRWazJDeTFCS2dwVHVOWlNYeHM3bWFCL25uRU9EWS9QZ2E3NE9FejFNUjRHMFJBNGdBSWNPNXh3Y2lTakJBd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VCZ0FnQUFjRUJnQWdBQWNFQmdBZ0FBY0dEWXRtMzNkQ01PdFJuVHJ1L3BKaHcxcGw1NWxTYWNmR3BQTndNQWdDNHpETU9JZk83dXlZYjBwS0dGdzFSUU9LeW5tM0ZFTXd4RFF3dDRqd0VBOGUrb0RVd0ZoY04wOW5rWDlIUXpBQUJBSEtDR0NRQUF3QUdCQ1FBQXdBR0JDUUFBd0FHQkNRQUF3QUdCQ1FBQXdBR0JDUUFBd0FHQkNRQUF3QUdCQ1FBQXdBR0JDUUFBd0FHQkNRQUF3QUdCQ1FBQXdBR0JDUUFBd0FHQkNRQUF3QUdCQ1FBQXdBR0JDUUFBd0FHQkNRQUF3QUdCQ1FBQXdBR0JDUUFBd0FHQkNRQUF3QUdCQ1FBQXdBR0JDUUFBd0FHQkNRQUF3QUdCQ1FBQXdBR0JDUUFBd0FHQkNRQUF3QUdCQ1FBQXdBR0JDUUFBd0FHQkNRQUF3QUdCQ1FBQXdBR0JDUUFBd0FHQkNRQUF3QUdCQ1FBQXdBR0JDUUFBd0FHQkNRQUF3QUdCQ1FBQXdBR0JDUUFBd0FHQkNRQUF3QUZhdmRZOUFBQVppRWxFUVZTQkNRQUF3SUc3cHhzUXorcENmcjI1YzVtVzd0dWtrb1lLTllRQ1BkMmt3NUxYNVZGdmI0Wk95aTdVUmYwbktObVYwTk5OQWdDZ1N3aE0rMmxOeFRZOXNlRjk3ZkZWOVhSVERuc05vWUMyMXU3UjF0bzlXcmg3bmE0ZmZvNUdad3pxNldZQkFOQnBETW50aHpVVjJ6Uno3ZjhqTE8ySFBiNHF6Vno3Ly9SVnhmYWViZ29BQUoxR1lPcWl1cEJmVDJ4NHY2ZWJFZmNlMy9DZTZrTCtubTRHQUFDZFFtRHFvamQzTHFObnFSdnM4VlhwelozTGVyb1pBQUIwQ29HcGk1YnUyOVRUVFRoaThGNENBT0lGZ2FtTFNob3Flcm9KUnd6ZVN3QkF2Q0F3ZFJGTEIzUWYza3NBUUx3Z01BRUFBRGdnTUFFQUFEZ2dNQUVBQURnZ01BRUFBRGdnTUFFQUFEZ2dNQUVBQURnZ01QV1FvYW41dXJad2lwSmRDVEczSjdrU05IWGdxY3IzOXRxdjV4MlozaytUYzBlMGVsNEFBTEQvM0QzZGdLTlZka0txenVreld2L1k5cWtVYXJvOVpGdTZvTzlZNVhuVDlmaCs3RmszSm5Pd3BnNDhWYi84OG44NnZWZWJJVVB6VHJ0WmxtMUhiek1OUTlOVy9sMmxEWlY2YWVLMG1Qc2k5MS8rMmNQeVc4RXV0eEVBZ0hoRFlPb2hRVHVja2l6YmlybmRid1gxZnZGWCtzbUFDWHB4NjZlcThOZnUxL1BXQkgyZC9oNWJ0b0oyU05jdmYxYWxEWldTcE5kUCs3MThvWUI4b1hBZ3VtSGwzN1Nycmt5UzFDODVTNCtQLzZVQ2hDVUF3RkdDd0hTSWVWMGUrVUpCV1FyMzJCZ3k1SFY1bE9yMnltK0ZKTmxhV3JaSkNhWmJTYTRFV1o1d29FbzBQYW9JMUNwZ2hUcDQ5aWJCVGo0dXdwRFJwY2RIdmt1eUhSOEZBRUM4SXpBZFFpN0QxRXNUcDhYYzlzS3B2OVgydXIwYW1KelQ2dkVYOVQ4eDV1c1pxMTdVcHBvU1NWS2V0NWVPN3pWUVFUc2t5N2Fpc1dWUWNxNGthVkx1TWUyMjQ3dXFJdTN4VlVXL2pvU2wvem54MTlIYkxOdFdvdWxSZ3VtV1pkdDZkTngveER5SFpkdEtkTG5aM2dRQWNGUWdNQjFDSWR2U3RjdWVVY0FLYVVSNlA4MFkrU1A5ZHNXejhvVUNhZ2dGNUxNQ2JkWUtHVEprSzNiNGJuQktycTRkOWtQNXJaQnMyNDdlNTNWNUpFblhGSnpWNnZYZHBrdEpyZ1ROV2pjdkpqRFpzblhwcC8rMzFlTnZHSDZlNmtJK1hiSGtFZm10b0M3b08wNjF3UVl0S3YybU85NE9BQURpQm9IcEVOdmRXQ05VRzJ5UUpGWDRhMVViOU1tUWRIekdRSzJyM0tsUXMyQTBNRGxQTjQrOFVFOXQrcGZXVm15UDNyNTAzeVpkOXVsRHJaNy90OFBQMFNuWnczWDFGMCswdXUvMHZHTTEvWmp6VmRQNDJoR0RVM0xsczRJeHJ5dEpKMmNYYXJldlVoa0pLWktrZkc4dkhaTStVdDlWRjB1eWxXQzZ0YTEyNzM2OUR3QUF4Qk1DVXcvTFNralZ2L2Vmb0dYN3Z0ZC9IVDlWczliTjA0cXl6ZEg3QzlMeTFTOHBTL3Q4MVoxNnZ1eUV0SmplbythU0dwY2FxQW5FQnFZSHh2NWMvc2JBWkRmMmNIbE10N3d1ajRhNDgvVEVpYjlVZmJCcHh0MTlZMzRtVTRiY3BrdVhmL1p3bDM1ZUFBRGlFWUdwaDZSNnZKS2tCOGYrWEF0THY5SEc2bUx0OFZWcGN1NkltTUJVbU5wYjIrdjJxcWkrdkZQUE95Z2xWOTlVN216enZraGdxbTdSdzlSeU9HNXM1aEQ5NTdDenRhRzZXQXQycjlWdkNzN1NoN3ZYNnIyaTFlMkdNUUFBam1RRXBrUElaWmdhbnpWRTUvWVpvekdaUXlSSmQ2K2JGeDFxKzN6dlJ2Mnc5L0h5bUs3b2JMaFJ2UVpvUmZubWRwK3p1WHh2TDJVbXBHaGpUWEdiOXllN3c0R3B0bGxnR3BxYXA5N2VUR1VucG1wUVNvNUc5UnFvSkpkSGIreGNyamQzTFpObDIvcStacmQrT2ZRTVBUbmhOeXBwcU5ET3VqS1YrMnZrczRMNmZPOEdmVnUxYTcvZkV3QUE0Z0VyZlI5Q1hwZEgxeFdlSTdmaDB2TmJGa3VTTnRmc2p0Ny8rZDROU25ZbGFFekdZRWxTaGlkWi9aS3p0TEpzUzZlZS83VGNrWktrTC9kdWF2UCtGRmVpQWkxcWxkSThTZnBsd1JtYWtGV2dDbitkL21mVEIvck4wcWYxejEzTG93WG9KZlVWbXIzdWRWMjc3Qm05dHVOTGxUWlVLak1oUlFXcCtkcFd1NmZMN3dNQUFQR0dIcVpEcURibzB4OVd2Nmc5dmlxTnpoalU2djd2cW9wVUhhalhxVG5EdGF6c2U0M09IS3lHVUVEcjJobGlheTdGbmFnZjl4dXZ0UlhiVmRKUTBlWmpVajFKclliajFwUnYwMisrZkVyelRydFp4MmNNMUNVRFRvN2VOMjNsMzdXOWRxOWVualJkTHFOMXRtYWxid0RBMFlMQWRJaDFWQU5reTlhcThxMmFrRjBnMHpBMExuT0lWbGRzamE3ZTNaSC9ISGEyVWoxSm1yUHRzM1lmaytGSlZvVy9yczNYRGRtV2JsejVYTFI5TDAyY0puL2pLdCsrVUVCL1h2dUtpdXJESzMzM1RjclNnMk4vM3VsRk5BRUFpSGNFcHNQTWd0MXJ0YnBpcTl5R1MrT3lodWh2bXhkMStIaEQwcThLenRURW5HTTBiK2ZTRHV1SjhyMjl0SzJ1N1dVQUxOdVd6d3JHTEVRWldRN1RraTJmRllqZTU3UEMvOXFzOGcwQU9Fb1FtSHFJMjNSRlB4K2FtcStnRlZKSWx2YjVhN1RQWDZPVHNndVY2dmFxcEtGQy9aS3paTXFReDNUSDFEeWxlNUwwbjhQTzBjblpoVnBVK28xZTNQSkp6R3VrdXIxS2NTY3ExZTNWS1RuRGxPZnRwWVdsNjlwc2oySEVydlF0S2JwWmlpR2oxVXJmQUFBY1RRaE1oOWp3dEQ0Nk5XZTRSbVVNa0wreFIyZldDWmRMVW5RTnBJaTZvRTkvT3ZZbmtpVERNSlJndXFOTEFKemJaNHl1SERSSmFaNGt2YkZ6bVo3ZjhuR3JIcDg4YjdvZUhIdDE5T3NLZjUwK0xQNnF6WGE1REZQWEx2dHJ6T2E3a2JvbHQybTJ1Zm11YVJpdFZpWUhBT0JJUkdEcUlxL0xjMEQ3cDVYNWEzUlcvaWh0cmluVlBkKzhvWkJ0NmNvbGozYjVlVGJYN0ZaNW9GYVBiWGhQeThxK2IrY3hwWHFuYUtWOG9ZQTIxNVpxWmRrVzFZZjhyUjVuR29ZVzdmNUdEYzN1ZTNQbjh1aGo1eGV0Vm5XenhTN3JnajR0M0wxT0xzT1UxWW42cXZaRXRuRUJBT0J3WjlndHV6V09Bak9tWGE4cDU1NnZzOCs3b012ZmUrUEs1N1NWcWZUZFluQktyaDRhOTR1ZWJnWUFBRzB5RENOU25jSTZURjExVW5aaFR6ZmhpTUY3Q1FDSUZ3U21McnFvL3dUbEpxYjNkRFBpWG01aXV2NjkvNFNlYmdZQUFKMXkxTll3ZmZqZXUvdjl2YWU0TXZSV0VudXFIWWhUS2pMMXlRY2Z5akFNalR2eEpHWG41UFIwa3dBQWFOZFJHNWlrQXd0TmZmT1R0R2Q4amdMSlIvVmIyR1dldXFEeWx1L1YrdEl0V3Q5NFcwWm1Kb0VKQUhCWU95cUx2cnRMWGNpdk4zY3UwOUo5bTFUU1VIRkFzK2VPWkY2WFI3MjlHVG9wdTFBWDlaK2daRmRDVHpjSkFBQkh6WXUrQ1V5SHdMNjllN1g1KzQyYWNQS3BQZDBVQUFEUVNjeVNPOFJXTGwrcVYrYTgyTlBOQUFBQSs0bkFkQWpRaVFjQVFId2pNQUVBQURnZ01BRUFBRGdnTUFFQUFEZ2dNQUVBQURnZ01BRUFBRGdnTUFFQUFEZ2dNQUVBQURnZ01BRUFBRGdnTUFFQUFEZ2dNQUVBQURnZ01BRUFBRGdnTUFFQUFEZ2dNQUVBQURnZ01BRUFBRGdnTUFFQUFEZ2dNQUVBQURnZ01BRUFBRGdnTUFFQUFEZ2dNQUVBQURnZ01BRUFBRGdnTUFFQUFEZ2dNQUVBQURnZ01BRUFBRGdnTUFFQUFEZ2dNQUVBQURnZ01BRUFBRGdnTUFFQUFEZ2dNQUVBQURnZ01BRUFBRGdnTUFFQUFEZ2dNQUVBQURnZ01BRUFBRGh3OTNRRGNPVHdoNlRLQmx0VkRiWXFHMnhWTnFqeFgxc05BU2xnMlFxRXBLQWxCVUpTd0pJQ0lUdm02MkRJVnNBS1A1L0hsTnd1UXg1VDhyZ2t0eWw1V24wdGVVeERYby9VeTJzMGZvUS9UMi84T3NIVnMrOExBQ0QrRVpqUWFiVitXMFZWdG9xcmJSVlgyYXFvdDZPQnFMTEJWa093ZTEvUEg1TDhJYnZGclMyL2R1WjFOdzlUaGpLU0RQVkpOOVFuelZEZmRFTXBDVWIzTkJnQWNNUWlNQ0dHTGFtcUlSeUl3dUhJaW9ha3FvYXVoNVhEUVVOUWFxaXh0YnVtN2ZhbmU1dkNVOTkwVTMzU3dvRXEzV3VJS0FVQWtBaE1SejNMbG5aVVdQcHVqNlVOZXkxdDJtdXJ4aCtmd1doL1ZUVU9JMzYzUjVKQzBkdFRFd3dWNWhnYW5tUHFtRnhUQXpKTW1TUW9BRGdxRVppT01wWXRiU3NQQjZUdjlsamF0TTlTZmFDblczVjRxdkhiV2wxa2EzVlJ1S2dxeVNNTnl6R2pBV3BRSmdFS0FJNFdCS2FqUUszZjFxb2lTeXQzaGZUZEhrdSticTQxT2xyVUI2U3ZpaTE5VlJ3T1VJbHU2WmhjVStQNnVUUzJyMGt0RkFBY3dRaE1SeWgvU0ZxK002UXZ0NGUwdnRTU2RYU05zaDBTdm1CVGdIcmVrRWJtbVRwNW9Fc245bmN4TXc4QWpqQUVwaU5NVVpXdHhadURXckl0eEZEYklXVFowcnJkbHRidHRqUjNkVUNuRG5McDlLRnU5VTJuMXdrQWpnUUVwaVBFMW5KTGIzMFQxSnJHNFNMMG5McUF0R0JUU0FzMmhUUzZqNmtmSGV2VzRFeldpQVdBZUVaZ2luTWwxYlplWGhQUTJoS0MwdUZvVGJHbE5jVitIZC9iMUU5SGU1U2ZSbzhUQU1RakFsT2NDbHJTL0crRGV1ZmJvSUprcGNQZTJoSkw2MHQ5dW1DRVcrZU5jTXROaHhNQXhCVUNVeHdxcjdmMXhKS0F0cGFUbE9KSjBKTGViQncydlg2aVI1bEo5RFlCUUx6Z09qZk9iQ3UzZFBjQ1AyRXBqbTB0dHpScmdWL2IrRDhFZ0xoQllJb2plMnR0UGZ4cElHNjNLRUdUeW9idy8rWGVXdjR2QVNBZUVKamloR1ZMVHl6eHE5cDM0SDlnajhrMUQ3czkwcTRlNTlFeHVkMy82OWdkSzNFL2ViRlgxNTNpT2ZBbmFxSGFaK3VKSlg3V3lBS0FPRUJnaWhOTGQ0UzBvL0xBLzdJbWVhVHBreE4wMFhIaDhqVzNLUjJYYitxNlV6eEs5a2c1S1VhcmorWUZ5b1lSWHVHNnJRK3ZPN3ovbWlTZFBkeXR2MTdxbGJjVFZYTERjMHo5WUtoTHczSzYvdXRvcUhXYkkrMGRtR0hxNlV1OFNteHNRNEtyOVdPTk5nTFZ3Qlo3eHZsRHRueE5XOHdwSzltUXA1c1dwdHhSYVd2WmpwRHpBd0VBUFlxaTd6anh5WmJ1K2FNNnZwOUx0c0xyQkUwYTdOTFB4bnJrTnFYdjkxbnEzOHZVSC80dG9kWDN6R3BXTTlVLzNkQ2RVeExiZlg1ZlVMcitqUWI1Z3VGdzE1a1pmT2NlNDliZVdsdnZmZGYxUFZ0Y3BuVFBlYkh0dWJ1eFBpalkySFVUYUh6cmpzMDM5ZHVKc1Q5ZnVLMU5YeWU0cEJ0UDgyaDdoYTJIUHZGTFVrd1BVRnFpb1QrZG1hQ3ZpaTA5dDZKN1ZnYjlaRXRJSnc5a2FYQUFPSndSbU9MRXJxcnVHYmM1cTlDbEpWdERxdmJaU25TSEE4TDBmL3BVNHc4L3Z6OGt2Ykltb0VXYnd5bmpyNWQ2NVE4MXZYWmRZMGE0OHdPZmRsWFo2cDFtYU5ZNWlmcjFxdzB5SkxrYi8rNUhRb2JUY05Pd0hGTW45QWwzQ1QxNXNiZFRQOE5McXdOYXNDbmN2bEJqSUp2eGprL2w5YmIrZXFsWGdaQXRyMXRLY0lXN2laSTk0WjZrU0hENjlhc04wWGI3VytUUXM0YTVsWlpvYVBIbXRzTmJ0Uys4TDkrL0RYVnBTN21sanpjZmVKRHRydjliQU1EQlEyQ0tFelhkVUxzMElzL1VnQXhUaXplSFU0L1ZHRFlpWVVscUNpRE5OUTg5SGZVWTJXb0tKWjFoR3RKUHg3aTFyZHpTTTB1ZGUydnlVZzNkTUNraHBrZklidnhvMmQ3YnowcFU3OFpGSWgvK2NhSldGMW42YUZQckVHUTMrK2JNSkVQbkgrUFd1dDNoallvaldvN2F6VmtWVUY2S29TdkhlTFNyMHRiMyt3NXN0bHQzMUtVQkFBNHVhcGppUkdyaWdWY3YvMmprb2MvSEtRbUd4dlp0ZTdqcDdPRnVEY3d3OVk5VlFaVlUyOXBkWTZ1MHhsWkpkZHNmNVhWTnZXQXg3SERZeVVscGVvL3UrcGRQZDN6Z2t5UmQ4MXFEbnY3UzMyRTdEVWxYai9mSVpVb3Zyb29OYjI0enRvN0xzcVZubGdaVUg3QjEvYW1lQS82L1NldUcvMXNBd01GRkQxT2M2SmR1NkxzOSs5OFRjWHh2VTRYWlpyZXRDdjVmWjhmV0RmMzEwdkJ3MnF3V2EwU2RNdENscWFQZCtzc0NPK2Iyd214VFB6bk9yVVhmaDdTNXpJcTI4ZUpSSGozMXBWL0ZiUXhUdVJvcnNac1BFVXJoSHFZL25obGJtK1FQeFE0THRncFpMZVNrR0JxWVllaXRiNExhVXhQNy9HK3RENnEweFczVlBsdlBMZ3NvTmRFNDRONi9mbXpRQ3dDSFBRSlRuRGh0aUV2ZjdkbS90SlBna240NnhxTWwyMElhMjY5N09oVm5MZkNydURxMlBVLzh1N2RWbUZuNGZWQ25EM1hwa3VQZGV2RGpwbDZlY2YxTTdhdXo5ZXJhcHQ2Yzg0NXhLelZCcXZhMS9acXV4cWEzSFBZempOZ2FwbVB6VGMwNnAya1pnRWlZZTJKSis4TitlMnB0M2ZtaFgzWCsyUFliaHJSOFowZ1Y5YTFEVVhmdDMzZmFFQXErQWVCd3g1QmNuRGhwZ0VzRGV1MWZUMFNDTzl3TDh0YjZyczlDYTA4Z1pNc1hWTXlIMUxySTI3S2xOOWNGTlRMUDFMRjVUYjl1cjN3VjFLeVAvTkh2Rzk4L3ZLekE4eXNEcXZIWk1nMXBRdi9ZSU5GWXd4MFRtRXlqZFkzUnhyMjJibnJicDdlK0NlcWYzd1ExN1o4KzNmeTJUNzVReHoxQk5UNjdWZnU5N3ZBc3ZQTkdISnhyaXdHOURFMFlRR0FDZ01NZGdTbE9tSVowL2NTRS9hcDNxZkhadW5lUlgyVjEzVmRjN1BVWVN2WW81a05TbStzYUxkOFZVbEdWcmN0T2NNZmNIK25OU2ZaSVY0eDI2OU90SVgxVkhPNjFPVzJJUy8vbkZJOUc5Mm42Rlkyc3A5UjhlQzJ5SGxMekdxWkF5RlpWZzYyQ3hobDRkWDVibFExMjYrcndSZ2t1YVhDbXFYN3BodnFrRytxZDF2VFJ2MWY0OVQybVltNlBmUFJMTnpRNDArelVlbE10cFNVYXVuNWlRcmNzcmdrQU9MZ1lrb3NqT1NtR3BrLzI2SkhQdXI0OWl0UDAvc3drbzB0L3VHODdvL1Y2VFpLVTZETFVNcG5ZdHZUZWQwSDlkSXhiQTN1WjJsWVJPNVQxczdFZStVUFMzTlZOUTJhZmJnM3AzR1BjdXZSNGo5YVcrR1RaVXBJbjNNQ0dZTlB6cHpRdWxObXloaWt0MGRDSVhGUFBMZ3ZvN09GdUxkdlpmaEZUVnJLaFA1NlpvRUNvY2RaZHMrWkhoZ0hQSCtIV0dRV3REeGZUQ0MvK2VmOWl2eloxWWJaY0w2K2hHeVo1WWdyVkFRQ0hMd0pUbkJtVWFlclBaeVhvaVNXQmJ0dUFOeTNSMEkybkplanRMZ3padGJVT1UwZSszQkhTcXFLUTZsdVVFZjF3bUV0ais3azAreU9mUW5aNE5xRFhMU1c2cEZXN1FqcDd1RnVUQnJ2MHlaWlF0QmVyb1Zrek03eUdhdjIycHYwelhQZ1VxVmVhT01pbHlnWmJLM2FGZE5lVThCSUR6VmZVYnQ3VFZWSnQ2NXJYMm03LzVhUGRPbldRUzE2M29kZldOcTFQZFNBR1o1cTZmcUpIbVVtRUpRQ0lGd1NtT0pTWlpPaldNeEwwM25kQnZiMCtlTUF6MzI3OXR3VHRxYlcxcGppa242dXBXRG95ek5RZEEza2hTNnB2MGM1Qm1hWitPdG9qMjVidStHRmlUQStYTGFraEVGNzM2Y2ZIdXZYbDlwQzhqVDFNdGMwS3MvdWtHNjAyc00xS05uVGVDSmRLYTJ6OVlyeEh5UW5TcE1FdWJXc01tTWZrbXJwaWpNZXhsMjVBaHFrekN0eDZkVzFBcVFtR3BvNzJhRmVWclkxNzkrOE5kNXZTaFNQZE92Y1lkOHd5QlFDQXd4K0JLVTVGL3ZoTzZPL1MzRFdCL1pxeDFUYzkvRmQ3ZTZXbHZ5NE54Q3hhK2JPeEhwMDh3SlEvSkZVMm15SFcwYkNkb2ZBUVZtYzNrOTFXYm1uQnB2Q3E0NlUxdHNycmJWWDdiRlg3cExxQUxkdVdmakRFcGNHWnB0d3VRNzI4VW4wZ3R1aTdJTXZVemhaNzdQVk9NNVRzQ2UvM1ZsSnRhZUgzQVYwOHlxMk14aDZkMGhwYlpYVzJYbHpaZm8vYW9BeFROMHoyNkt2aWtCWnNETWt3cFA2OVROMTRXb0plV2gzUXAxdENYUXFTeC9jT2g4UDhOSHFWQUNBZUVaamlYSDZhb1dtVEU3UzEzTkxiNjROYVhkUnhjREtOcHVHbzc4c3NwZStVbnZreTBDcmtmTEU5cEgxMXRsWVZoV0tHd0JJYWk2emJXNGRKa3U1ZDFQRWlrYzI5dExyakZiNC8zaExTeDF0Q3lra3hOS0cvUzZVMVRUK2YyNVRHOURYMTF2cWdCbVNZT3JGeHlZUTFSWlpXRi9saWl0enZYK3pYY2ZuaCt5dnFiVDM2V2VzMkdwSUtzc01iQVo4eTBLVXZ0b2YwM0lwQXRLN3B5Uy84K3NWNGozNHgzcU1wd3lKRjZpR1ZWTGNmbmNiME5YWGhTTGNHWjlLbEJBRHhqTUIwaEJpY0dkNVl0cWpLMXVMTlFYMitMUlRkOTYwNWw5RlUzUDNsOXBDVzd3ekZoQ1hUa016R3pYamIydktqdE5iV0RXKzJYZTlqR0lZU1hPRWhzNzdwcnVqemRiYkhxZlh6U1hlZm5haTgxS1kyei91NktiME55VEtWbkdCbzNXNUxsaTJON3V2U0sxOEZ0YStkMllDUllUQ1hHYnZGUzRKTCt2azRqNDdMTjVYdU5WUmViK3VacFlHWW1pY3AvRDMvdXl5Z1pUdER1bmlVUjFOUGNHdnFDVzZWMWRtNmU0RS91c1ZKc2tjNmRaQkxwdzkxcXkrTFVnTEFFWUhBZElUcG0yN29pakVlWFhLOFI4dDNoclIwUjBqZk5BWUtLVHdOUDdJcHJkUjY3N2p5ZXJ2RC9lQnNXMjBHc2NaN1ZSdjlUS3Bxc09VMk85NS9yaU8yTFMzWUZOU3dIRlBGMWJiV2xWalJWY0VsYWVOZVN6TS85RVZYNFo3NVlUc3JYallxcWJiMThwcGdxNkUwZjBqYVVXa3JMOVhXNit2Q1liT2pObjlWYk9tcllwOUc1Sm1hTk1pbGFwK3RXcit0VWIxTm5UVEFwUlA3dTZJOWNRQ0FJNE5oMjNaMzFQU2lBeC9NZjBjZnZ2ZXU3bi9raVI1NS9WcS9yZFZGbGxic0N1bTdQVmJNNXJYWWY0bnVjQUg1K0g0dWplbHJScGM0QUFBY0dReWphVTQxUFV4SGdaUUVRNU1HdXpScHNFdVdMVzJ2c1BSdHFhVU5leTF0M0d1MW11cVB0aVY1cEdFNXBvN0pEWDhNekRCWmRCSUFqaElFcHFPTWFZVHJuUVpubWpyM21IQjkwWTVLU3h2MldQcHVqNlZOZTIzVitPbDBsS1RVQkVPRk9ZYU95VFUxUE5mVWdGNEVKQUE0V2hHWURxRVA1ci9UMDAzbzBIQkp3enlTejUyZ0tqdEZWVmFLcWtLTi85b3BhckRiWHQwNzNua052OUtOV3FXYmpSK3VXcVVidFVvMC9ESXFKYnRTK202VDlOMUJldjNNekN4Tk9PWFVnL1RzQUlEdVFHQTZoRDU4NzkyZWJzSitTNUxrZFNjcmxKSW5LeWxmb2VSOFdZbTlaSHZTRkVwSWw1MlFKdHZsZFh5ZW5tQ0VHbVQ0cStYeVY4a0lWTXYwVmNwVnQxdG0vVzY1YWt0bEJPc1VrTFN2OGVOUXk4d2lNQUhBNFk2aWIzUWJmeWc4TTY2eThhT3FRYXBvL0x3aEdONFVOMmlGRjU0TWhNS3o1d0tXcldCSUNsaVIyNXBtNlhsY2t0c01MMERwTVNXM1MvS1lodHhtK0w3dy9aTEhGZDVPcFpmWFVJYlhVTG8zL0hrdnI2RjByOEdNTlFEQWZtbGU5RTFnQWdBQWFFUHp3TVR5d3d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NElUQUFBQUE0SVRBQUFBQTRJVEFBQUFBQUFBQUFBQUFBQUFBQjYwdjhIbjNHQTY4eEp0bXdBQUFBQVNVVk9SSzVDWUlJPSIsCgkiVGhlbWUiIDogIiIsCgkiVHlwZSIgOiAibWluZCIsCgkiVmVyc2lvbiIgOiAiMTAiCn0K"/>
    </extobj>
    <extobj name="C9F754DE-2CAD-44b6-B708-469DEB6407EB-11">
      <extobjdata type="C9F754DE-2CAD-44b6-B708-469DEB6407EB" data="ewoJIkZpbGVJZCIgOiAiMTU1NzE1OTExNTk1IiwKCSJHcm91cElkIiA6ICIyNjY1ODY2OTIiLAoJIkltYWdlIiA6ICJpVkJPUncwS0dnb0FBQUFOU1VoRVVnQUFCZXdBQUFJM0NBWUFBQURwNGh1VEFBQUFDWEJJV1hNQUFBc1RBQUFMRXdFQW1wd1lBQUFnQUVsRVFWUjRuT3pkZVhnYzFabnY4VjlWZFhWcnRXUmJzdVI5MzNkc3ZBUnNZNGhad3hJZ0lUc0prNFFRa2trbWtBbkp6WjBza3lGekoyU0haSmd3Q2NsQVFoTEFoR1V3bUJpd3NiSHh2dSs3TFV1V2JNbVNyS1c3cStyK1VlcVdXbXBaRXNoV1MvNStub2ZIZG5kVjZUVHFzOVJiNTd6SDhEelBFd0FBQUFBQUFBQUFPQzhNd3pEYWM1eDV2Z3NDQUFBQUFBQUFBQURhUnN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RTUFlQUFBQUFBQUFBSUFVUU1BZUFBQUFBQUFBQUlBVVFNQWVBQUFBQUFBQUFJQVVFT2pxQWdBQUFBQWRWZU9FOWJkamEvWE9xWDBxcnF0UW5SUHA2aUxoUEV1emJCV201V3BXMzFHNmVkQ2x5ckNDWFYwa0FBQUFvTk1abnVkNVhWMElBQUFBb0wwMlZ4eldJM3RlVVdsOVpWY1hCVjBrUDlSTDk0NjVSbE56aDNaMVVRQUFBSUIyTVF6RGFOZHhCT3dCQUFEUVhXeXVPS3p2YnYxclZ4Y0RLZUo3a3orc0tibER1cm9ZQUFBQVFKdmFHN0FuaHowQUFBQzZoUm9uckVmMnZOTFZ4VUFLZVhqUEV0VTQ0YTR1QmdBQUFOQnBDTmdEQUFDZ1cvamJzYldrd1VHQzB2cEsvZTNZMnE0dUJnQUFBTkJwQ05nREFBQ2dXM2puMUw2dUxnSlNFTjhMQUFBQTlDUUU3QUVBQU5BdEZOZFZkSFVSa0lMNFhnQUFBS0FuSVdBUEFBQ0FicUhPaVhSMUVaQ0MrRjRBQUFDZ0p5RmdEd0FBQUFBQUFBQkFDaUJnRHdBQUFBQUFBQUJBQ2lCZ0R3QUFBQUFBQUFCQUNpQmdEd0FBQUFBQUFBQkFDaUJnRHdBQUFBQUFBQUJBQ2lCZ0R3QUFBQUFBQUFCQUNpQmdEd0FBQUFBQUFBQkFDaUJnRHdBQUFBQUFBQUJBQ2lCZ0R3QUFBQUFBQUFCQUNpQmdEd0FBQUFBQUFBQkFDaUJnRHdBQUFBQUFBQUJBQ2lCZ0R3QUFBTHhIQldrNXVqeC9uSHJaNlYxZEZBQUFBQURkR0FGN0FBQUFYSFQrY3RrLzZkN1IxN1I0dlNBdFJ3TXorclQ0cjVlZGNjN3JqYzd1ci92R2ZVQjVvZXlrNytmWUdUSTZvZHpaZHJxK1BmRlcvV2o2SnpybGVwSVVOQU82Yy9nQ1hkTi9haWRkc2FVSk9ZUDBoem4zNnZMOGNicTIvelQ5OC9pYlpIVGFKd0FBQUFCNmprQlhGd0FBQUFDNDBGeTVjankzeGV2Zm12QkJEY25NYS9INm40K3MwbE9IVjdWNnZhanIrSDgyWEhOY3J3SDY4SkM1K3RkdHo4cVRwNXNIemRTa25NSDY4YTRYVmV0RWxHMm5KWndmZHFJcXJhOXNzOXhWa1ZyMURXVnJXR2ErcHVRTzFlYUt3MjJlMDVhTVFFanZMNXdzUTRiZU9iVlA1ZUd6Ny9tYXpibWVxMnc3WFRYUmVybWVxN2w1WTNUcjRGbDY1dWlhVHY5WkFBQUFRSGRHd0I0QUFBQVhIY2ROSHJEM0pEbWVxOXZmK2tuOHRjWHo3bGVrSVNEZkdrOWVpOWVtOVI2dTl4ZE8wdExpclpxWU0xaDlRdGs2SFQ2ckR3K1pvOXNIejBrNDlwVVRtL1dmKzVaS2trekRVUC8wM3EzK3JDMFZoelVzTTErTENxZW9MRnpWNnVjcnJxczRaNWxqS3NKbjlZZUR5L1hGMFZmckM2T3UxZzkzTEc3WGVTT3pDbFR2UmhNK3V5VlRVYzlSVVcxNVluazgvNWlJNTJoRDJVRXRPYkZKbHNGaVh3QUFBS0E1QXZZQUFBQzQ2TGp5NUhvdGcreHBscTJ6MGZvV3I3YzgwaGMwQXduQmZFT1NiVnJhVlZta2xhVzdkUFBBUzdXeWRMZEdaaFhvRHdlWEsrSkdGWGFqa3FRUHJuaElvN0lMOWFOcG45Q1dpaU1KMTN4NHhsMXRmb2JMOHNmcXN2eXhTZDhycVR1akw2ejlUWnZYaUhtdGVLdXVHekJOcy9xTzFKVUZrN1NzWk5zNWo3Y01VdzlOLzJUUzl6YVdIOUxEZTVZb3g4NlE0N2x5NUNxL0lWVlF2NUNmY3VqRm9nMHlaV2hFVm9HS2FrK3J6b20wdTZ3QUFBQkFUMGJBSGdBQUFCZUZoZjBtS2ordGw2S2VLOXUwTkNxN1FCOGFNa2RwcHEybmo2NVIySTJxZHpCVEI2cFB0dXQ2bG1IcXo1ZDlOZUcxbjEzeWFXMnBPS0x2YlAyTC9uQnd1UnpQMVlTY3dmTGt4WVBnVHBNSEJTT3pDdVJKMm43bWFQeTFlc2NQNkIrdlBhMHZyZnR0aHovbjRubjNLK3FkZTBWQWM1NDhQWEZ3aGI0OTZUYU55aXBvTTJEdmVLNCsvdll2VmU5RU5MUFBDRDB3NFJaOWRjUGpLcW90VjhDd2ROMkE2ZnJrc0hrdHp2dlNtSmI3Qm54OTR4UGFWMTNjb2ZJQ0FBQUFQUlVCZXdBQUFGd1U1dVNOMXVUY0lYSThWMEhUMXNpc0FnM095RlBJQ3VpRjQrczF0ZmRRQmMyQTFwOCtrSENlSjA5VGM0ZXFLbElqUTRaMlZSYnBTRTJaWE0vVEh3NHVWNDFUcjZFWmVicHV3SFQ5NWNqYk9sSlRwajdCTEdVR1FvcDRqdWJramRLK3FtTDFTOHVSVzV1WWhtZDBkcUdPbmkzVG1VaE4vTFdBbVpncXhwQ2hPWG1qdGJwc2IwTDZtZHNIejlHZ2pENTY4ZmlHRmdIdmQ1TnVaa1A1UWQyLzhRL3RmbUJSMDJ3bGdpY3A0anFLeU5FTHg5ZnJwZU1iRlBVY3VaNm5rVmtGK3RIMFQrajcyNTdSeHZLRGt2elVQN1lSVU1TTGRyaXNBQUFBUUU5RndCNEFBQUFYaFIvdWVDNys5ei9NdVZkdm50eXAvejZ3VEpMVUo1aWx6NDI4U3RYUk9yMVN2RG5odkxXbjltdDY3MkdhbkR0RWhxUWZiSDlXUjJySzVNblQ0bVB2U0pKbTl4Mmw2d1pNMThxeTNUcHl0a3kzRExwVWR3NWZrSENkSDAvL3BMNng2Y21FMTBabjk5ZTJpcU1KcnhreTlEK0hWcWdxVWl0SnVySmdrcjQwNWhvZHFENnAzeDVZcHUxbmprbVNzdTEwTGVnM1FTdEtkeVdjLzIvYkZ5dnN0a3d4WTV1V2VnZXpkTEx1VFB5MXYxejJWZFU1RVgxcTlTT1NsRFJZUHpkdmpONDV0UzlwenYvV1JOeW9DdEp5VkZwZm1UUy92eVM1bnFmc1lKcks2cFBuNFFjQUFBQXVSZ1RzQVFBQWNORWJtTkZIanVmcWwzdGVqZ2ZLWTVvRyt0dnJwYUlOZXFsb296SURJZjF1OWozNjFPcEhWT2VFNVhpdUp1VU9rU1JsV0VFTnp1aXJQeDllbFhCdTJJM3EyYU5yNHYvK2U4bFduWTNXNmRNanJ0QVBwbnhFcThwMjYrRTlyOGhvZUwvNUJxL3JUdTlQV3FiaG1mMzAvNlo5WERzcmordGJtLzhrU1lwNHlUZmZqWWs5ZUhqbTZCbzljV2hGd250cGxwMGtmMzlBcnVjcU81Q21uMTN5YWIxeGNyc2UzZmRhL0ppUTFYajdjZjJBNmZyNHNIbjZ5YTRYVzZ4cUFBQUFBQzVXQk93QkFBQncwYklNVXhOeUJ1bEViYm1XRkcxU24yQzJGaFZPVVd2YnpMNWVzdU9jK2VGNzI1a2FWemhBcnhadjhhK3ZORW4ralBPbXdXMUpHcGxkS0VPR0RwOHRTM3F0ejQyOFNwNDgvZVhJMjFwOWFxODJsQi9VeDRkZHJsdzdVN1ZPV0NITGxpU2RhdWNNOVlFWmZTUkorNm9hMCtlNG5pdW4xUzExcFZkUGJOYjFBNmJyMXNHenRQNzBBZTJzUEI1Lzd6dVRidGU0WGdQai8vN1pKWitXNU0vd1gzZDZ2MTRzV3EvYkI4L1Jyc29pSGE4NUxVbTZvdDlFclM3YnF4bDlSdWl1RVF0MXNQcWs5bGFkYUZmNUFRQUFnSXNCQVhzQUFBQmNWQXhKaG1Gb1Z0K1JtdDl2dkNUcFJ6dWYxeWVIenovbmVhWDFsVnBhdkxYRjY1Wmhha2htbmlUcE81TnYxLzdxRWxWRXpxcDNNRXZaQVQ5Z1B6OS92RXpEVkVsZFJmeTgzWlZGS3FvdDEyMURadXNYdTE5T3VLWnRCcFFWU05POGZ1TzBvTjhFUFhGb2hWNDlzVm0vTy9CR2ZHWjlMenRkbFpGYWhkMzI1WUFma1ZrZ1NkclRKRUR1ZWEwSDZ5V3B4Z25ya2IydjZMdVRQcVN2akwxZVg5M3d1T29jUDkzT3IvYStLdE13TkRGbnNENDM4aXI5Y01kaWxkVlg2V1JkcFNUcDZTTnJsRzRGdGY3MEFYMTR5RnhKZnVxZ1R3Ky9RdGNQbUs1dEZVZjE3enVmaTE4UEFBQUFBQUY3QUFBQVhBUkNwcTE1L2NacFhLOEJtdDU3dUxJQ2FiSk5TMnZLOW1sVjJXNXRPM05VdDY3NHNmNW43cGUwdEhpTGZuL3d6Zmk1K2FGZWVuVFc1N1d5ZEhmQ05YUHRETjAwYUtZVzlKdWdQc0VzU2RJZkQ2M1U0bVB2NkpzVGJ0R01QaVBpeDk0eittcEowdXNsMjNXczFwOXRIbmFqZXZMUUN0MC8vaWE5ZEh5RDlsZVh4SStQdUZIOWRQZExldjc0T3QwNzVocDlZZFFpblkzVzY2M1NYZkg1OEgyRFdRa1BBTm95TXRzUDJEZWRZZDhlbThzUDY2M1NYYm84ZjV6dUhMNGdudUxtYU0wcFNWSmhXcTRrcWJqdWpJNDBXUzFRNzBiMDJQNWxHcGxWb0JzR1hDSkpPbFp6U2pjUG1xblhpcmZxUC9jdDdWQmVmQUFBQU9CaVlIWjFBUUFBQUlEekxleEdkT09BR1ZyUWI0SzJWQnhSblJQUjBoTmI5ZFBkTDJuTnFYMlNKRStldHA4NXF0bDlSOGRuc1V2U3RmMm55dk04TFRteHFjVjFieG80MDc5V1F3cWNkMDc3bTdNK3RPc0ZmWGpsVC9WZisxNVRXWDJWYm4vcko3cGo1Yy8wWC90ZlN6aC85YW05T2gydTFuVURwc2RmRzVqZVIvbWhYdW9kek5TcGNMVWUzTDVZang5OFE5dk9IRlZ1TURQKzM0RDBQanBWWDUzd1dtNHdVMzFEMmVxZm5xdWcyVGczSjJnR05DcXJVSldSV2hWM0lNZ2Y4L2lCTnhSMm8xcFVPRVg5MDNQYmZWNUdJS1Q3eHQybzhuQzFKT25abysrb3pvbm9WTGlLWUQwQUFBQ1FCRFBzQVFBQTBPTjVraDQvK0lhTzFweFNXWDJWWnN5NU4rbHhLMHAzNmI1eEg5QzAzc08xc2Z5ZzhrTzlkUDJBUzdTMGVJdEs2czRrSEZzUnFkR0QyeGRyYzhWaHpld3pvaUgzdlMrVzVtVmtkcUg2aHJJMHUrOW9yU3BMbktFdlNhN25hVnZGRVUzTEhScC83ZUdaZHlVdDI2ZUhYOUhpdFRsNW96VW5iM1RTNDcreDZjbDQrcHZ4dlFiS05pMXRMQzlLZW14YlRvV3I5ZmlCTjdTNzZvUk8xTFl2NEc4YWhyNDY5bnBsQklMNjFkNVg5TTBKSDFSRnBFWi9PZksyUGpsOG52WldGYlBaTEFBQUFOQU1BWHNBQUFCY0ZEYVdIMnJ6bUxmTDl1aGszUm5kT1h5QmRsY2UxLzNqYjFURWplckp3MjhsUFg1RCtjRldyMlVacG1iMEhxR3owWHA5ZGV6MU9oT3AwZll6UjFzY1YrZEUxQ2VVTFVQK2c0VmY3bG1pc0J1VjQ3bHlrOHhDTjJUb3JwRUwxY3RPMXk5Mkw1SFRaQk5jUTRaTXcxVFF0RlRjNUFIRHJMNmpKRWs3SzQrMStmK2dOUzhuV1dIUVZJWVYwdFdGVXpRc3E1OStzKzgxM1RQcWFzM29QVUxmM2ZaWDFVYkQ4ZU9lUDc1T2wrZVAwLzNqYnRULzNmSm43YXZ1V0lvZUFBQUFvQ2NqWUE4QUFBQTBjRHhYang5OFUvODgvaVk5TXZNZmxCUE0xSVBiRjZzcVV0dmhhODNMSDZmY1lJYSt2ZVhQK3VqUXkvVE5DYmZvZ2MxL2pML2Z1eUd0emV5K28zUzZ2aXFlbTM1WnliWldyMmxJK3N5SWhjb1A5ZEx2RDc2cGcyZExOTHZ2YUwxVXRFRVIxMm4xdkUzbGgyUVpwamExNDZGRlV4OGNORXU3cTRxMDg4d3hKZHVlTnRmTzBKU0cxUUVQVHYySVR0WlZhbFhaYm4xNTdIVmEyRytpL3VmZ2NtMnRPS0pSV1lYeGN4elAxWTkzdmFBZlRmK2t2alA1ZGoyNGZiRjJWaDd2VUxrQUFBQ0Fub29jOWdBQUFFQVR4MnBPcVRwYXA5eGdwazZIcTNXOFlaUFlqc2l4TTNUbjhBWGFYMTJpN1dlTzZtZTdYNUpwR0xxMi85VDRNYmwycG40dzVRNWwyK2w2dk1rbXQ2MFprcEduNzAzK3NHNGNPRVBMU3JicGI4Zlc2aDlHWEtrN2h5L1F3elB1MHVYNTR4Snk3emUxOXZSKy9lZStwVHAwdHJSRG4rUHkvSEg2dHlrZlVVRmF5N3oxMzU1NHEzNDc1eDR0S3B5c1pTWGI5TzB0ZjlZWDF2NUdpNCt0bFcxWVdsVzJXODhlZXlmcGRZdHF5L1dUWFM4cTNRcnEzdEhYS0N1UTFxRnlBUUFBQUQwVk0rd0JBQUJ3VWJFTVUwR3I1VEE0MTg3UWpRTm42TWFCTXhWMm8zcXBhSU91TEppa1g4NzRqRmFYN2RXYVUzdTFxN0pJcGZXVjhYTXlBeUVaTWpTbTF3QkprdWQ1Q2hpVy9tbmNEY29OWnVybmUxNldKSlhWVittN1cvK3F2VlVuOU1IQnN5VkpCOCtlMUdQN2wybnQ2ZjA2MlN3L2Zrekl0RFdqejNCZFdUQkpsL1FaSWRkejljZkRiK25wSTZ2bFNmcmhqdWMwUDMrODdoajZQdDAzN2dPNmVlQk0vZmJBNisyZXNlNUp5ZzZrcVc4d1M2Y2FOb2FOR1pUUlYwTXo4MVJhWDVsMG85cXRaNDdvME5sU1BYOThuU3FickVDb2l0VHFKN3RlVktESnByYzV3WXdtUDlHMy92UUIvWERIYzlwVGRVTFYwYnAybFJjQUFBRG82UWpZQXdBQTRLS1FhMmZvTzVNL3BBd3JxSkJwNjZ6akI0bXY3VDlObCtlUDAvaGVBMlVhaGxhWDdkVmpCNWJwVkgyVm5qbTZScmNObnExRmhWTjBXZjVZU1ZKMXRFNWYyL0FIbGRaWGFsUldvYjQ3K1VPU3BQTHdXWjJvcmRDdGcyZHBhdTVRdlg1eWUwSUttdGdHc0xGWjhJYWtsNG8ydENqbjhNeCt1aXgvck1aazk5ZTRoczFpSGMvVnl0SmRldXJJS2gydmFaeng3M2l1WGorNVhjdExkK3FHQWROMXg1RDM2Y0dwSDlYeWt6djFpejB2eTBtU0E3K3BZelduTkNGbmtCNmIvWVZXajFsK2NtZlMxLzkyYkYycjUzaVNJbTVVa3ZUZFNSL1MxTjVENWNsckVmaG4wMWtBQUFBZ0VRRjdBQUFBWEJRcUlqVXlEVU1SMTlIckpkdTE1TVJtU2RLSnVuS042elZBYTA3dDFYUEgxc1lENjVJZmhIOXMvekw5NmZCS1haWTNWclB6UnV0QWRVbDhsdjIyTTBlMS9PUk9GZGRWYUZuSk5rVTlSMzg1OHJiMlZoVzN1c0ZybW1WTGtvS21yWG8zMHVMOXd6V2x1alZ0bHNibkROVDJpbU42KzlRZXZWMjJWNVdSbWxZL20rTzVldjc0ZWkwL3VWUDNqTDQ2dm1sdFczNjE5MVhkT0hDRzBxMWcwdmZMNml2MTlOSFZiVjduWEo0K3Vsb242eXYxeHNudE9sSGJjcVkrQUFBQWdFYUc1M25KOW84Q0FBQUFVc29IVnp4MDNxNmRHUWpwYkxUK3ZGMi9xVEhaL1RVOHE1K1dsV3lQejBKdkx0MEt5cE9uT3FkbFFMODlMTU5zVjhDK3AxZzg3LzZ1TGdJQUFBQndUb1podExibFZBSm0yQU1BQU9DaWQ2R0M5WktmR3FmcExQNWthcDN3ZS9vWkYxT3dIZ0FBQU9oSnpLNHVBQUFBQUFBQUFBQUFJR0FQQUFBQUFBQUFBRUJLSUdBUEFBQUFBQUFBQUVBS0lHQVBBQUFBQUFBQUFFQUtJR0FQQUFBQUFBQUFBRUFLSUdBUEFBQ0FiaUhOc3J1NkNFaEJmQzhBQUFEUWt4Q3dCd0FBUUxkUW1KYmIxVVZBQ3VKN0FRQUFnSjZFZ0QwQUFBQzZoVmw5UjNWMUVaQ0MrRjRBQUFDZ0p5RmdEd0FBZ0c3aDVrR1hLai9VcTZ1TGdSU1NIK3FsV3daZDJ0WEZBQUFBQURvTkFYc0FBQUIwQ3hsV1VQZU91YWFyaTRFVThxVXgxeXJkQ25aMU1RQUFBSUJPWTNpZTUzVjFJUUFBQUlEMjJseHhXSS9zZVVXbDlaVmRYUlIwa2Z4UUwzMXB6TFdha2p1a3E0c0NBQUFBdEl0aEdFYTdqaU5nRHdBQWdPNm14Z25yYjhmVzZwMVQrMVJjVjZFNko5TFZSY0o1bG1iWktrekwxYXkrbzNUem9FdVZ3Y3g2QUFBQWRDTUU3QUVBQUlBZTZ1dGYrWk1DQVZNLy9QRWRYVjBVQUFBQUFPM1Ezb0E5T2V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CT3dCQUFBQUFBQUFBRWdCQk93QkFBQUFBQUFBQUVnQkJPd0JBQUFBQUFBQUFFZ0JodWQ1WGxjWEFyNnZmK1ZQWFYwRUFBQUFBQUFBb050YWRPMGtYWDNkNUs0dUJ0Q0NZUmhHZTQ0TG5PK0NvT01XWFR1cHE0c0FBTGdJTEYyeVRaSTBZbFMvTGk0SmdJNDZjcWhNZGpDZ3REUzdxNHR5M3BTZlBxdmVmVExWdTA5bVZ4Y0ZRRHNkMkhkU0V2ZTBBTHBPN0I0SDZNNEkyS2NZbmdJQ0FDNlVwVXUyMGU4QVNGbGYvOHFmTkhQV2NOb29vQnQ1OWVXdFdycGtHL1VXUUpjaFlJK2VnQno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BTDJBQUFBQUFBQUFBQ2tBQUwyQUFBQUFBQUFBQUNrQUFMMkFBQUFBQUFBQUFDa0FNUHpQSytyQy9GZWVaSjJscmhhZTh6UjNqSlg1YldlNnFOZFhhcUxTeWdnOVU0M05EclAxS1dETEkwdk1HVjBkYUVBUVBRUmFCdDlHTG9TYlJUYVFodlZ2VkhIZXg3cUpGSUJiUXZhUWx1Vm1nekRhTmV2b2RzSDdFdXFQRDIrUHFLOVpXNVhGd1ZOak00ejlla1p0Z3F5YVE0QWRCMzZDTHdiOUdHNFVHaWo4RzdRUm5VZjFQR0xBM1VTRnhwdEM5NE4ycXJVY0ZFRTdQZVd1ZnJseXJCcUlsMWRFaVNUWVV0ZnZpeW8wWGxrWGdKdzRkRkg0TDJnRDhQNVJodUY5NEkyS3ZWUnh5OHUxRWxjS0xRdGVDOW9xN3BlZXdQMjNmWTNWRkxsMFVpbHVKcUk5TXVWWVpWVWRkdG5RZ0M2S2ZvSXZGZjBZVGlmYUtQd1h0RkdwVGJxK01XSE9va0xnYllGN3hWdFZmZlJMUVAybnFUSDEwZG9wTHFCbW9qL3U2SXBBSENoMEVlZ3M5Q0g0WHlnalVKbm9ZMUtUZFR4aXhkMUV1Y1RiUXM2QzIxVjk5QXRBL1k3UzF4eWRYVWplOHRjN1N6aDl3WGd3cUNQUUdlaUQwTm5vNDFDWjZLTlNqM1U4WXNiZFJMbkMyMExPaE50VmVycmxnSDd0Y2Vjcmk0Q09tZ2R2ek1BRndoOUJEb2JmUmc2RTIwVU9odHRWR3Foam9NNmlmT0J0Z1dkamJZcXRYWExnRDFQRmJ1ZlBmek9BRndnOUJIb2JQUmg2RXkwVWVoc3RGR3BoVG9PNmlUT0I5b1dkRGJhcXRUV0xRUDI1YlZrV3VwdStKMEJ1RkJvYjlEWitFNmhNL0Y5UW1mak81VmErSDJBN3dET0I3NVg2R3g4cDFKYnR3elkxMGU3dWdUb0tINW5BQzRVMmh0ME5yNVQ2RXg4bjlEWitFNmxGbjRmNER1QTg0SHZGVG9iMzZuVTFpMEQ5Z0FBQUFBQUFBQUE5RFFFN0FFQUFBQUFBQUFBU0FFRTdBRUFBQUFBQUFBQVNBRUU3QUVBQUFBQUFBQUFTQUVFN0FFQUFBQUFBQUFBU0FFRTdMc1oyK3JxRWdBQUxoYm5zODhKV3RMZ1hGT204ZDZ2VlpqZENSY0JrRlFvSU0wWVpIVzRycHFHMUMvTFVGYnczQ2NPelgxdnR5T0JUcnliWVp3TmRNeFZveXoxU3VzK2ZUQjFIT2plY3RLTWk2SWVYd3lmRVcwTGRIVUJVczNuWnRuS3p6TDA0K1ZoMVVmYmYxNnlZRUYxdlZRZDloSmV1MlZpUU5lT0RlZ2YvMWFuc05QeDhuMXJZVkM5TXd3OXVDeXNrOVZlMnljMGNkVW9TN2RNdER0MHpuUGJJL3I3dm5kUlVBRG9nVkt0ajhnTUdqcmI1Qm9CVS9ycTVVR3RPdXhvMVdGSGhpSGROaW1nRlFjZGxYU3d6NURlZlo5akdsS0diYlQ0ZkUwVlpwdjZsL2NIZGMvaU9ybnZvWnY1NGx4YjB3ZGErdTZyOVRwZTJmSFBDSFJIeVc3a0hGY2FrbXNxN0hoeVc2a0twaUhacHFIaWFyZmRiZGowQVpZK084dldFeHVsTi9hM3Y3S21CYVFIcnczcGhSMVIvVzFIOGg5MjY2U0FyaDhYMEUrV2g3WGpwTnZ1YThldS83blpRWjJ1OGZUa3hraUh6bTBONDJ6MFZPZHJISExIVkZzSFRvZFZXZWRmNTlGYjAyUzE0eUhhbC85V3A5b2sxVFpWeHpWQVQzVHJwSUN1R2hYUTExNnNhekVtdUh5WXBma2pMUDMzMm9oS3F0cXVLL09HV3hxWGIrcjVuZEVXeDE4eHd0TEhwdHY2K2t2MU9sUFg5clVldlRWTlc0dGRQYndxM09LOVJhTXRYVE0yb0lmZURHdDNhZnZHRGNQN21DcXA5bFRUcEcxcDcyU2ZaTzJrUkZ1RkM0T0FmVE1GMllhRzlUWVY3ZGc5Zzc2N0tOUmlocy9UVzZOYXNqdXg1WXU2Zm1WK044RjZTWXE0VWxiUVVIVjl4eXV0SnluZGxqNzdkRjI3am4vczlyUldiL2dBNEdLVWFuM0VENjRKYXNzSlY3OWI1OS8xRm1ZYkd0ZlAxTDVUZmdGejB3eTliNmlsR1FNdFBmaDZXRlVkN0R2ZVRaOWpHTkwzcnc2cG90YlRROHZEQ3BqU29KeVdRY1RjZFAvUHZFeERudGQ0cm0wYUtqM3JKdHpJbTBick0wMDJGYm02WktDbHEwWUg5T2ZOa1lSekxOT1FaYWhkTndkQWQvTHd6UzJEWXZlOVdLOEhGZ2JqZFMwcmFLZ21rdmgzZVpKdEdmcjNOOEk2WE43WWtDVUxzc1VDYWd0SFdpcXQ5clNuMUcxeGcyc1pVaWhnNk1EcGxvMWlyQjJMbktPOWZPT0FvNnZIQkhUVjZJQjJuR3g1WTM0dTlWRi85djhWSXl5dFB1Sm8vNmtPTnN4Sk1NNUdWOHNJR3Zyd2xJQWlqdVI2aXZlUDdXVWFVc0NTMWg5enRMMmtzVTZjcjNHSTQwcjEwY1pDaGgzcDJjMFJ2WGtnK1FVV2pMRDA4ZWwycTlkUHhYRU4wRk1NeWpGa1NISTh2MzFKQ3hnS0JhUStHZjdybG1tb290WlRWYjJuR1lNc1ZkY3JJZmp1ajlQOWRxSjUveld4d05TVS9wYWUydHp5QVgzVTlkdW1jNDBIbWg4ZmJhV0RqTHFTSWVsMFRmdnFjRWJRME5mbUJiVzdOUEVCd1BldkRyVnI1ZUJmdGtUMTZwNlduNG0yQ2hjQ0FmdG1IRGZ4ei9ZS081NGVYUjNWeGlKLzlQSFk3V21LT0o3eU0vMGxPN0gySnJZc3VPa05UOEQwRzV5YWRrd09pbDNuM1FUOFkrYytkbnRhdTgvcDZDQVJBSHF5Vk9vakNySU1aWWNNSFR2VDJGQVB5dkh2eGpjVitRVXNyL1gwOEtxSS92bUtvTDU4bWEwZnZSbFdwQVA5eDd2cGN6eFBldnV3b3c5T0NtaEtmMU5IS3p3OXNEQ29pQ001VFRxVjJDRDVHMWNFRzErVEZMQU0vWEpsV0R1YnpMWWRuV2ZxNndzYWowdG0vbkJMODRlM2pPcVgxM3I2K2t2MTdmOEFRRGNRZHFRbE82TmFjOFJSZnFhaCsrWUhWVlh2NlF2UE5nYUxIN3M5VFE4dUM2dTR5a3Y0ZXpJUlYzcHBWMVR2SFBXdjk1WExnNnFQU3VQeVRZM3M2N2NyMzc4NjFHcDVQajJXZUE0QUFDQUFTVVJCVlA5TVhZdWI5OWkvbTc0OHVkRFVnRjZtNmgwdi9zYkc0NDcybm5KMXhRaExhbmhvbHhXVUZtOC85eElBVDlJVEd5TDYzcUtRN3BwcDYzdXYxYi9yQ1RITnk4dzRHMTBsWkVsemgxZ0tPNUxyZVdyK0ZjbXdEWmxHOGhtZmttUVpoZ0ttVkZUcGFudEo0K3ZuNjE3VmJRajhoUUwrUXpUWDgvVHg2YlkrUHYzY3EwM2NKT09vVkIzWEFEM0ZQOHdLcWwrbTBWQnZQZG1XWDg4ZnVDSW93NUFDcHFHbk5rZTByZGpWeEFJL2JXV3lQcTM1cXJpZ0pVMHF0UFRPVVNkcFlEcFc3OXgyUHFXT3RTdXR2U2NwNlFxZFpHckNucDdkRnRISHA5dTZZb1NsTnhvZUprWmQ2WDkzUmZYaVRuK3NFVENsN0pDaGlqb3YzamZIMnNubWFLdHdvUkN3YitiZGpwdVROU2lPSjkwNElhRDNEVzBaUVBqQk5ZazNQYjlZR2RhV0UrMlBBSFUwV0NUNXM2QWsvNmFxUGY3cnR2WXRhUVNBaTBVcTlSSGpDL3laL3FzT040N2tSdlkxVlJQMmRMaWk4ZGdEcDEzOWRVdEVsdyt6bEIweTJqMGpKYUdzSGV4elZoeHlkTXZFZ0dZT3NyVGxSQ1FoaUJoVG1HM29COWVFOU5YbjJ3Nm14MzcrSTZzaTJsYmlmOTUwMjFCYVFLcW9UUXhvNUtiNWcrZ1RWYTRNdzRqM2ZVQlA0bmllenRaN0tqdnJ4V2ZOdXA2VVlTc2huM1IrWnZLL2wxUjdDY0ZpMS9WVVdlY2xCUFJOUS9ySU5GdHJqenA2ZEUzeU8yUFQ4QU4xVGR1NFlFUHdyMm05dEV4L0hEb20zOVNDNFphYU55bmpDeG9IbkpaaEtHaTFIYkNYcE9JcVQyOGVjSFRsS0V1M1Q3YjF4MDJka3hxSGNUYTZTbm10cDd1VDlKa3hEeXdNYWxSZnMxMTlaMU9kT1E3SkNoa0tSNzE0SU1rMC9GUVFqN3dka1NIcHlZMXR6N0JQSnBYSE5VQlA4T0N5ZW1YWWpXT0I5NCsyZE4zWWdQN2wxY2FaNTVYMW5qNHkxZGJSTTY1KzhaYmZwMDRxTlBXWm1iWWVlak9zOGpwUFoyb1Q2OXdsQXkybEJmd0pPMEhMYjF1YTFqR3YyWjh4c1JuN3pZUFNudWUxR0ZkSS91U0NaSk1CMnZMR2ZrY3pCbHBhTkRxZzVRY2R1VjdMTm1CSXJxbHZYUmxza2E0cjJZTjEyaXBjS0FUc3p5ZlBuL256K0xwSXZHSDV3UGlBYnBrWVNGZ3VHekFURzV6OExFTUxobHZ4cFVaTkc2cys2WDREZThQNDFuOTFucVQvM1JsdDBZakZucUQrL0tiMnoveXhpWFFBd1BueEx2c0l5VSs3Y09YSWdQYWRjcFdiNWdlcEpYOG0rdkZLVHdPYXBhM1lkZExWL2xPZU1td3B0NCtwNDVXTithdlBSNTlUV2VmcG0wdnFWWGJXZjNWa1gxUGZYSmg4aG56em1UdExka2YxOU5iRVFGMnNURkhYaTg5TytjQjRTemVNQytpZXhYVUpNMVl1SCs2Ly9zWEZkUW9ubVJVRDlHVFRCMXI2ek16R1lOaFhMZzhtL2Z1OXp5WG1xMDEyUC9pUmFiWUtzdzBOeXJGMDZlRFdkejk3NE9WNjFVWWE2OW9kVTIwdEdORjQvRzJUQXJwdFVpQWUrSCttb1g1UExqUjF4VWcvbGRWN3ljLzYwcTZvQnZReXRQSlErNmFoTWM0R0dyekxjY2pNZ2FZK1B0M1dsLzlXSjhPUTVneXhOQ3JQMUlnK2hzeDI3azV0bW9tQnFGUWYxd0E5d2VSQ1MxK2MyL0tCMlk4LzBQaUE3aGNydzFvNDB0TGVNamVlVW5Kb3JxbUtXays3UzkyazllTEtVWDZmdjZmTTFTZW1KNDRCbW5ya2xwYjk0KzVTVno5Nk14eWZmT0M0aldNU3cvQ0Q5VGVPOS9mV2FPcm5OeVUrVkh4NVYxVFBiRXYrb04rVDlQajZTRUlxbjloMG4zUmJ5czgwMWF1aGFIM1NEUVd5REIydFNCNHBwNjNDaFVUQXZnTk13eCt3dUo2UzVpKys5MzIycE1RR3NEMUxXSnBmcTArNm9hdkhOT1l1YkxvY012WkU5UDJqa3plQ0diYWhpQ085dExPeHNVcTNHNVpPNzI2WnA3QTlZcm1ETzdMQklnQmNiQzVVSHlGSjg0Y0hOS0NYb1FFeTlMMFdhU3FTdlpib0IzOFA2MUJEL3VyTzduTmlZc0Y2U2ZHQSttL2VpY1R6WnNmU2JuejdsY1paZ2orNEp0VG0vNU5odlUxRkhFOXBBYjlzZlRNU0I4YXgxL015alliZmlSSC9yRUJQMGl2TlVHRzJrVEJ6UGxaL1B2dDBuUjY3UFUzZmZxVStuaEluVnRkK2NFMG82YkxzNXRjN1dlM3A5ZjFSTFJvZDBNL2ZDcXYwYk9JdDRjUUNVeCtkMWpJWDlZYmpqazVVdWNvT0dycGhmRUNiaWx6dFBPbm9WSk9aWlpZcDNUN0ZWc0JzYk9ObURiWlVYdXRwYjFuYjlYWGVjRXRaSVVOTDkwUjFwczdmTDZNNVE4bG40REhPeHNXcXM4WWhXU0YvVS9tNnFQLzl2WHBNUUU5dGltakxDVmRCUysxS2lSTzBwTm9tMSswTzR4cWd1NHVsZDNuZ1pYOVNUZE1IZERscGhuNzhnWkQ2WmhoYWZ0RFJyTUdtRm8wTzZLMURVYzBaWXVxMWZVN1NQblZzdnFrUmZmeG91K2RKTCsrTzZ2WDkwWGk3Y2YvOG9BSld3MTQ2WVUrcmo3aGF0dCt2WDZiUkdLU2VQOExTeDZZMXRodHpobGlhTThTdnB3OHREK3VkbzJGRlhVODNUZ2pva2dHV3ZyUFVIOVBrcGh1NmYzNVFKNXVOVVF4SndZRGZ4bmxlNG4ySlgxai9qMkc5VFgzNXNtRDhBZUkzcmdncUdEQjAvNHZKVnpIUlZ1RkNJbURmaW5QbG4vempwb2lXN1dzNXVubHlZeVNlY3plMmpORGY5RTRkeWxlMXU5UnRkVG50UXplRUZBb1lyUzZEL1BmcldtNmU4Y3ViL2MvaWV2N05nTlBPaEptbXBHREF6NE80ODZTckh5ZTVHUUtBaTFGWDloR1N2d1F6NG5vNlVlbm5sSTA0bm1ZUDhXZVcvM1JGT0NFdzFwUnBTRUhMVHhjVDA1bDlUdXloUmNSTlhFTHFOdnpqZEkzWElvZDI4MzhuVzdadk5Qd00yekwwellWK2dEQ1dTdUtCWmpQM2d3MHpWcjl4UlZDbVljZ3dwQzg5MTc0VUZVQjNjdE9FZ0c2YWtEaVViMjlPOUdUMXJQbjFsdTZKeXJha1JhUFBmYnZRL0ZyYlMvemMyVmVNOUc4eTk1OTI5ZmRtYmVMdGt3UEtTWlArYlZsWXAyczhCUzNwbzlNQ2lyclM5MTlydVRuYkhWTURxb3RJcit5SnFpN3FYM3RvcnFtbFNUYUNrNlQzRGJWMDFXaEwvL0ZHdUVVZ25IRTJlaExEYUgrOTc2eHhTSytRb2ZKYVQ0YjhQdi9sM1ZIOWZaK2ZDdVBlNStvVWRhVGZOSGxnS0RXbXdmdmMwM1d5VExXb1I2azZyZ0Y2a3RpcXJuKy9MakdvM1BTK1p0MHhWNi92ZDdTdnpOSmRsOXE2WktDcHVxaVNicndxU2JkTVRCd2pOQTJNNTJjWnlrMDN0UG1FcTZuOURlMHFkVFdzajZIaVRTM3I4L3BqcnZhVzFzdngvTEg5M2pKUHoyeU55TFlNRlZXNjhUYktrRlFiYWJ5ZmlNM01yMmlXcGlmZGxuNXhjK0w5MmpkZnJvOVBQb2dkdmZPa3F5OHVyb3UzVWYvWVJyb3gyaXBjU0FUc1cvSGEzc1JSaTJFMEJpS0tLNU5Yd29yYWxvR0hrWDNOaEEzMVlwbzJpdDk1dFY3SFc3bG1VNVlwNWFRWkttcGx3ekJKU3JPbDh0ckUxNzYxcEY1UnQyRjVrZGV4ZkYrbUlmTC9Ba0F6WGQxSFZOVjdMUjRLVEN3d2RiakMxZmFTdG1hbnRxOFhlRGQ5enJoOFUxK2IzL2g1WXVsdGpJYUl1Mlg2TTBtbHhnRzIzV3ppU0xMQloreTFzK0hHM0w2eFdVSE5CN0t4MTcvU3dmeStRSGZ6eElhSTNqamd4Rzh5cGNhNkV0c3dzclVjOWsxbnRiVjJQVStOczIrYnB0TnByOWtOYVhSTVNmMTdHVHBSNlNuZGxtNmQ1Ry84OW9jTkVhVUhESTNvWTJqdVVIL0cvSStYdHd6V1M5Szg0UUZGSFUvUDcvQURCbTF0QUo0Wk5EUTAxOVJIcHRyNi9mcjI1YlZubkkzdVpsS2hxVHVtMlByVjZyQk90T05lc3JQR0lYMHlESlhYK3ZWQmtsN2Y3emNVSDVwaWErSEl4azY5ZVI1OHlRL2tTMnF4TjBhcWptdUFubVJyc2FQN1huU1Zia3Rmdml5b2dpeS9BNnFMU3I5K082eGpaN3o0aHRhYmloeWRxZ2xvZEo2cDEvWTZTVmVCelIxcWFYU2VxVTFGcnFZTmFMa3B5MlZEL1hRdjI0b2RUZTF2YXQweFY1K2ZiV3RRVHVLR3JaSjBwczdUbVliWXRldjVRZm1pU2srU3B6RjVwazdYK3Z2MjVLUVpxbWdTNDQ3TlJJODQvc1A2TlVjZE9hNVVHL1ZYRW9RZFB3WGZaMlltcmdpTS9mU3NvS0UrR1laeTAvMS9EK2hsS0JSb1BkODhiUlV1SkFMMnJYaHFjK2RzV25YOGpLc0hsNFgxellWQlBiYzlxdlhIR3l2MzUyYlp5czg2ZDBWc3FpRExueWxZWE5WNlE1QVdNRlFUVG53L2xoZjAwek50WFQ2czlSeWt5Ynk2SjZxL2JHR1pEUUEwbFdwOXhMaDhVOE42bTNwNWR6UWVxRXVtT2l4Vkp3bUdKZk51K3B3VFZaNSt1emFpaUNQZFBjZU96NGFKYlJaMS8veVdRWUZmZnpCeDlrdnpBTDdrYjBnbEpjNEF0Sm9GSm1PeWd2Ni9rd1VrZ1o0dVZ0ZGlnYkxXY3RpSEFrcllWSzAxc2RwMXJwUTR5UUxPdzNxYkdwM25WOXhGWXl4ZE05YlNkNWY2TThoakFiMDdaeVNtekZpeU82cmRKMTJsQmZ6Z1FVeWZESCtENmMybGpVdkYyOXAwN3JXOVVVMGZhR3JlY0V1YlR6amFWTlIybWgzRzJlaHVjdElNRldRYmV1Q0tvSDcrVmtRSFRuYzgvZHU3R1lma1pScmFWK2JHKzl2WVE3Ym5kMFQxdjd2OFZCZy92VEdrQjVlRjQya3ErbVVhK3RhVlFmM1RDL1VLbVA2bWxPZVNLdU1hb0NlSk9GS3ZiRU4zejdhVkZwRFdIM00wWTVDbEhTV09QalBUMXZkZUN5c3JhT2pTd2FhdUd4dFF3SlRlT09Eb3F0R1dKaGVhV25QVTBacWpqa3FxL0JVMkMwZGEybHJzYWx1eDB5SmduMjc3cStIV0hYUGk0NDJ0eFk1S3p3WjB5MFJiRDY5cS82cXl1eTYxZGFqYzFYK3VqcWgvTHlNaGRWNUd3OUJtWUk2aGp6YWsxRmwxMkVsSWd4TWJVelM5TDRpVmRueUJxYnRtMm9xNG5zNkdQVDJ3TUtpQWFlaDM2OXAzcjBkYmhmT0pnSDBueWsxdkdUaW9pZmk3UXg4NTQ2b3cyNGpQYWpBTnFWK1dxWjBublhZdlk0emxCanRTbnZ5RWdPbi9WeE5KL240NEtsV0hQWDN0aGNSWmgvOTFXNXFlM0JqUm13Y1NueFQrNU1aUVBBMEJBT0M5T1Y5OWhHRkl0MC94dS9QcnhnWjAzZGpXdS9iL2VDT3NQZTBjTEw2YlBxZTgxdE9xdzM1ZmNyZnMrQTM1NFhKWEQ3emMyUGZjTzlmVzRGei8rdDljVXErK0dVWjhVRjJUWkh3Y2JQaEl0ZEhHbjJVM0MwdzJSMDVvWEl6ZU91VG9yWWJOVjRmMk52WFBDNEo2ZmtkVXI3U3lsTDB0c1hwMnJobjJ5UjZ5ZldoS1FFV1ZuZ2IwTXJUK21LdTVReTE5YnBhdEg3MFoxcy9mQ3F1c3hsTkZyYWQrV2FidW0yZnJ3R2xQejI2TDZwS0JsajQyUGFBbk4wYTFvU0Z3T0t5MzMxWjBaQzhLVDlMdjEwZjB2VVVoZmZJU1czdkx3am9iUG5mYnh6Z2IzYzNLUTQ3cW90TG5aOW02YjM1UVAzOHJyRDNuMkFPaXM4WWhPMG9jSGFudzFDZkRVRTNFM3d3K0ZKRFNBbjYrKzloS0g4dHNmTGdlUzJNWGV5OW9TUmtOT2EyYlM2VnhEZEJUWkFVTmZYQlNRUE9HVzlwNTB0VnYxMFkwYjdpbEdZT2tSOWRFOUptWnR1cWpuZ2JsK0t2VE5oNTM5TWROL2o0eDY0ODV1bU9xclJzbkJPTGpmRS9TcjkrT3lES2xTUVV0WjlmZk10RldobTNvcFYxUkRXMFk4N3VldEhoYlZKK2ZiV3YyRUV0cmpyU2RpNnRmbHFHOFRFTy9YKytvYjRhaHJLQ2h3MDNxY0hyRERQdjF4MTFkT2NyVGxhT3NlQm1iYTFxekxkT1E2L21yZmRZZVRYNzgzYlBQdlJjSGJSWE9Od0wyblNSZ0d1ZmNYR2ZiQ1ZjTFIxcXlUSC9KN09nOFUrbTJ0UGxFKzI4K0xobm8zeEZ0YTJXcFRheXhhbTNHbENlL29mNnYyMXJtWG03UDVrQUFnSGZuZlBZUjE0NEphRmh2VTY3bmIvYjRuNnNUT3dIVGtMNnpLS1RxZXUrY04vTE52ZGMrcDZtbzJ6akw1ZHF4QVEzT05iWDhvS1A1d3kxTkgyRHBobkdXSGw0VmFYV3p5ZGh5MTdOaHFYZTZvV0RBbi9IVFBDOTI4M05jeit2dy9nQkFkMkJLK3NRbHRqNXhTV083a201TCtabW1JcTRuejVOdW5oRFEyYkNuN1NWT1FwRE9NdnpjNlFlYnpNYTFES1BGOVNRL0pjNW5uNjdUZzllR2RLYk8wLzk3byswWmNWZU10RFEyMzlTanF5TzZlNDZ0c2hwUFMzWkhOYkhBVkU2YW9hM0YvczhkbldmcTNybTJUcDcxOU92VllZVUNmcTU2eDFWQ1d6Q3lyMS8yZ3gyY1BWeFM1ZW0xdlZGZE96YWdqMDBMNkRmdm5MdXhZcHlON21qOU1VZS9janpkTXplb3I4NEw2bWNya2dmdE8zTWNFbHNWY3Rrd1MzVVJQeGcvcXErL2NXUFRQdmNmTHd2RzkzVEl0QTE1a3I1L3RiKy9qR1ZLejI2THRFZ3hLSFdQY1EzUTNaeU5lQW83bnA3Y0dOSGhjaytaUWFtbzBrODFsNTlwNk1XZDBmaER1Rit1OUZmVnBkdCt2YWlxOS9UWU8zNy8zelJIZlhsdDhvRHhKUU10WFRuSzB0STlVWjJvOURRMHQvRzlkNDQ2bWpQRTBwMHpiRlhVZXRwZGV1NDZQSDJBcGNvNlQ3dEtYYzFyV01XMjcxU1RHZllOelZwTjJOT2FJNDV1bXVCdkNsdlVTcHF3VU1DZjBHTmIvdjNKeEFKVC96U3Y1YVNFZTl1eC94VnRGYzQzQXZhZElHajVNd3FhN3ZqY2ZFUENEVVd1YmhnZjBOVCtsalljZHpSM3FLWDZxT0t6aDlxU2wybG9Zb0dwa2lwUGgxdVpZUlJiRHRSYXhUV05qcy84QVFDOE4rZXpqeGliYitxRGt3STZWTzdxZjNjNSt1SmNXNWNPY3JYMldPTjVWNDhKcURETDBQZFd0My9wYVdmME9jbGNOc3pTYlpNQ1duM0UwV3Q3bzVvLzNKOWRNM3V3cWZ2bUIvWDc5Ukc5bldSV1RHNjZvYWpyTDd2LzFDVzI1ZzIzNHJOa2t1V3dEcGpTcVJwUC8vSXFlZXpSTTZYWmhoWnZqMnI5TVVmNW1ZYStjbmxRUTNKTmZlWHlvS0t1Sjh2d0gyeWREWHU2ZjRGZldiT0NoanpQWDZrU3RBeDlvV0UvQ0VQK0Rlei83b3BxMWVIRzY4Vk1HMkNxWDVhaGZsbEdpN1pyOGJhb1h0clZPSHUvTU52UVI2YmEyblhTYlVpdDRkOUp2N1FycWhkMitFRnRROUpWb3kxOWFMS3R3eFd1ZnJZaXJMQWozVHMzcU54MFF3KzltWmpIZmx3L1U1NmtBNmM2RnJDWC9NODBySSsvVlAxY0dHZWpPOXQ4d3RXanF5TzZaNjZ0cjF3ZTFMLyt2VDRoVi8zNUdvY003T1huZnY3V3dxQit2VHFpTHp4Yko4T1FQalBUVmtHV3Z5ZkZvQnhUeFZXdUxoc1cwQjFUQTNwOXY2UG5kMFJiVFZuWDNjWTFRSGZoZWRLZk4vdWJ5VDk4YzVxaXNYMVhQRTlYamJMaUQ1M3JvMUxVOVZQZXlKQU0rUS9ZVGxTNit0ZS90MTNuSmhlYSt0d3NXMGNxWEMzZW5yenZmV3h0Uk45YUdOUlhMdy9xcWMwUkxUL2d0SnJpempEODFVU2VKODBlWXFrdUt1MXJFdnhPdC8xN2hMQWp2WDNFMFlrcXI5V05Yek5zNmU3TGcvckZ5b2hNdzgrVEg4dHIvLzNYd2pwVDU2bGZscUZ2WEJGc2M4SVBiUlV1QkFMMm5TQzJpVmYxT1piYUhpNTNWVlRwYWRGb1MwY3FYTTBaWXVuMS9kRjJWN0lQVFFuSU1xVWw1MWpTM0R5UFlITkJxK016ZjlxYnJnY0FrTno1NmlNRzVSaTZkNjZ0czJGUGo2NkpxTFRhMHhzSFROMDUwMVpScGF2amxaNUc1NW02WldKQWk3ZEhXNTFwa2t4bjlEbE5tWVkvMi9mNjhRRnRPZUhxZCtzaUtzeHFQUDgvM2d6cjNybEIvY09sdHZwbkcxcThMWm93Y00vUDlGUG1lSjcweE1hSS9yQStvcmxETFgxcWhwOWlZMytUUU40dEV3TzZmbHhBdjEwYklTVU9lcVNza0NIVGtJNVd1QWxCdWQybHJyNjQyQS9DZitsOVFaMnE4ZlNuVFg0ak1xSEExTmZtQmZYQ3ptaDg0OWFZbkhUL2VvZkt2UlliVXVha0dmcFlRMDdZNTNkRTlVN0RzdkZiSndVMGJZQy91VnRUSjZ2OTJYSlBiRWhzdkJ6WEQ5UlBMUEJ2Y0lmMU52WE9VVWVQcjRzbzRrcWZ1c1RXdEFHbUZtK0xKc3hDNjUxdWFFaXVxZU5udktUcHN0cFNFNUVlZXJQdEcyWEcyZWp1TmhZNWVtS2psSmRocUtSWlBUNWY0NUF4K2FZMkZqbnFuMjNxcWxHVy9yN1AwU2VtMitxYlllaEh5LzE2OTYwcmczcHdXVmhMOTBaVkgvWDBzZW0ycGcyd3RHUjNWQnVMRWpleTdFN2pHcUM3aWpqUzNjL1dLV0Q2RTJLcTY3MTRqdmZIYmsvVFg3ZjRHOUJMZnJEY05QeUpNTzFac1hyVktFdDNUTFYxdXNiVDc5WkdOS0NYcVlqaktUZmRyMXVGV2Y0cVFOdnlIK2pkTnorb0QwK3hWVlRwdGJyS2RrbkRBL2ZCT1liRzVwdGFjZEJSdE1taEdiWWZlSmVrMG1wUHBkV3RGL1JUbDlncXpHN2NZNmVpMW9zL1BLeXE5M1Ntemw5VklKMTdIeXphS2x3b0JPdzd3ZENHWlRDdExRbUtXYm8zcWp0bjJQcW5lVUU1cnZUS252Yk5ycjl5bEtVWkF5MGRPK05wNWFIV3o4bE44eXR1WlpLS2F4clNIemRGOUQ4YklpMGFuMlF6ZjR5R2hwa2JDUUI0Yjg1SEh6RTIzOVFYNTlveURFTS9YeEZXYWNPbWgwOXRpbWhvcnFHdnpndnFMMXVpK3VUMGdOWWZjK0tEM2Zib2pENm5xVjVwaHI0Mkw2aEJPWWJlUE9Eb3lZMStQeFRMWTJzYS90TFVYNndNNis0NXRzYmttd28xMjNSeWVCOVR4eXY5MFhsc1J2MnF3LzRHVi9mT3RmWFE4ckNLS2ozTkcyN3BBK01EK3RPbVNKdExiSUh1YWxDT1gzbE90TEloOWJoOFU5TUcrRGUxRS9xWk9sanU2bVBUL0EzYlh0elpzaTBZMk11L1hsRmxZcDBabkd2cW5qbTJ3bzQvdTIzUjZJQTJGYm5LQ0VyVEJsaDZmYitUc0RSZThtOXdmLzVXT0tHT3grUmxHZnJZZEZ1OVFvWWVYeGZSVzRjY0JTM3BpM050VFIvZ0wvOGVtR1BFVTNKSS9zei9sWWVjVm1mTHRXYmhTSC8xVG51Qy9JeXowVk1zUDVEOCszcyt4aUY5TWd3TjdXM3ErUjFoSFM2UDZvNnBBZjNnbXBEMmxMcXFEbnNhbTJkcVhjUHMvTHFHL1dmV0hIVTB0TGVwd214RC96REwxcy9mOHJTdElVVldkeHJYQUQzQm9CeFQzNzRxcU4rdGl5VFVpMlRwOFNUcEo4dkQybkh5M0dQcnpTZGNqZXZuNkUrYm9ocmV4eDlETlBWLzM5KzRldS96ejlUcHdkZkRHcHhqdEJxc2IrcjJLYlk4U2N2MkpkYjlkTnRRVFJ2UDVXUERrYkg5VFAxcVZVUlpEUXZjVGxSNTZ0M3dNQ0U3NU9lMHp3NzUvMjQraG9taHJjS0ZSTUMrRTB3dU5IWDBqSnQwV1g1VDZ4bzI2eWpJTXZUNmZrY1ZiUXlhSkduK2NFc2ZuV3FyTmlJOXVpWjh6aWQ5L1JwbUs1NU9jbE16T3MvVTF4ZTB2bUZZYXpOL250L1JjaVlXQUtEOU9ydVB1SGxDUURlTUQ2aXEzdFBQVnRUcjZKbkc0Nkt1OU92VkVmM3IxU0hkUGR2V3JsSlgvNzIyL2ROU082dlBDVFdNTGlZV21IcjdzRCtMdGlEYlNOaGN5bW9ZQ1Z1bVgrNm82MjllMVR4WTN6ZkQwS0FjUXlzT3R2d2YrTnUxRVgzOWlxQyt1VENrZDQ0Nm1qL0MwblBibytmTWJROTBkMU1LVFZYWGV5cXJUbDVCZDVlNSt1SHJZYzBhYk9tZXVVRUZURDlYNjZOcm9ra0R4Sk1MTGRXRXZmaXMzTmhHcUpWMS9teXozNjZMcUx6R1UwNmFvYTh2Q01vd3BHTm5YRDJ6TlhuYjBscTdVVnJ0NllldmgyV2JmdUJ3VkY5VGQxMXFxMStXbnpzM2FQbkx4ek5zUTc5NjIwK1RVMXpsNmZGMUhadGFieHJTaDZmWWV2L29nUDdQa25PbnhXS2NqWXZCK2JoWG5UL2NiemQybExpS3V0S2FJNDYyRmJ0Nis3RGZGOTg1MDFhL2hyMHovdkd5b0ZZY2RKUVI5Tk5tUGZSbVdQMmI1Smp1RHVNYW9LY0pPMTdEbjRtdi8zVkxOTDVwcTJrMFBtQ3VyR3U3WHBTZDlmVElLcjkrVnRZNXV2YzVSeEZIbWpQRTBsMlgydnJTYzNVS08vNll4UFg4dlBPN1M5c1hFNXRZWUdyVllTZWhmWkQ4TnVWc0c1dXZEdXZ0MSswWGR2Z3JlLzd4c3FES2F6MlZuZlZVMEZEdi8rWDlpWDE0S0Vta2xMWUtGOXBGRjdEUENCcjY4SlNBSWs3eXZMZDVHZjZYL3lOVGsyL0tFMXNXNUxqU1U1c2p5Z3dhbWpyQWlzOW9HSnhyeHBjZE5yMzh3RjZHN3A0VGxHVkkrMCs1V2pEQzB1a2FUMHYzUmhPVzlNUUVMZW0yeWJhdUd1WG42ZnJGeXJCT05GdEtrMjVMdlVLR2dwWTBLTmZVb3RHV1BFOEp1MmJIaml1cTlIVGZpL1dxaVhndFBuZXltVCttMGRoQWh3TCtFcWh6TlJvQTBCTjBoejdpd0dsWHUwdGRQZlpPUkdlYURKNURBV24yWUV2WGp3dkl0dndjN21QelRIMTZwcTFsKzV4NDN0cGtPclBQR1p0djZqTXpiZFdFUGVWbEd2cmhkU0Z0SzNhMXZjVFIySHhUcDJvOG5RMTdLcS8xOU91My9SeVM2YlprVzRaQ0FYK1paMDZhdE9XRUs5ZVQ1by93ODJwdUxHcFovbERBMEk1aVYwUEhtVm93d2xKNXJhZVQxWjZ5UXdiTFJORWpCUzAvaCt1bUU2NDgrZnRDRE0wMUUxSkllWjYvUVd1ZkRFTlQrNXZLQ2hrNmNzclYzYk50M1RZcG9MY09PWHJqZ0tQcWVrOEJVNW81eU5TV1l2OTZsd3owTjR5TnVrcllaSFpRanFHSTI3aFUvRXlkTktLUHFYMm4zS1RqMkZnNUpIK0QzSmpxZWs5RGU1djY2TFNBcGcrMFZCdng5T3ZWRWExdnlQbWFaaHVhUDl6U2w5NFgxQzlYaFZ0ZGdoKzdkcktONVNZWG1ySXRuWFBHSHVOc2RGZXhXWitHMUdyTzU2Yk94emdrTzJUb3lsR1czbXFTbWlLMk9XM3ZkRU81YVg2OW1UM1lYem16c2NqUnRXTURTcmY5aDFTZWxGQnZVMzFjQS9RVW9ZQi9qK0o0amUxSDg3Nm5QdW9sSFVNYmhoOW9OOVF5eUc4a2FaZGlrM0VTM2pmOG45ZFd5a3BUalczZGpFR1dQajdkVm5tdHA2YzIreWNXWmh2NndweWdza04rNnI2bGU4OTl3Yk1SZnorT0YzWkVWWmh0YUZLaEdUOW5lNG1yeno3ZGNvUFpXTUMrNmY4SjJpcGNhQmRkd0Q1a1NYT0hXQW83a3V0NVNRYzYxV0ZQYzRhYVNkN3hHeUhMTkZRYjhmVFVabW5XWUZOQnl4K0lTTklucGdjMHNxOHB4L1VyMExEZXBpNGJabW5lY0VzVnRmNk56NUVLVngrYUV0Q3Rrd082Y3BTbGxZY2NyVHZtNkZqREU3cExCL3ViOHVWbEdpbzk2K21SVmVINGUwMEZMVVBmV1JSUzBHcDhiY1ZCcDBVRCs4OVhoRFE0cDVVMVBRMWFtL2tUOCtDeXNBNmNKcjBBZ0o2dE8vUVJXNHRkYlMwT3l6VDhmSTVEZTV1YVdHaHFVb0dsVU1DZklmZXp0NklxTyt2cG1yRUJYVHNtb1BjTjlXKzhkNVc2T25iRzA3WmlKMzZ6M0psOXp1QmNmL1BZUStXdXZ2LzNpR3JDbnFiME4vWCtVUUhkTWRWdVpYbHB5NzVuUjRtclRVVmhwZHZTbFNNRDJuWFNWVVd0cDJrRFRPV2tHUnJZeTlTb1BFT0RjMDJkRFh2Nit6NUh4ODY0bWozRTBtZG4rVC9uVEowZnZDK3Y5WFM2eHRPejIxcmY1QTdvTGlZVldzb09HVnB4MEc5VHh1VDViY2p5QTQ0TVE3cDJiRUFqKy9qMUl5dG9hRnV4cXllV2gxVjIxbFAvWG9hdUhSUFFnaEZXL1B6TGgxdktUVGZpbXozUEdXTHFrb0dXdGhhN3VuU3dwVWtGcGtiME1kVy9sOTgrL1BydGlQcGtHTHBodktYN0Z3VGxOYVRaZUdWUHk1VXRscG40WjBHMm9Ydm5CaldnbDcvNTdkdUhIVDJ6TlpwdzAvdkVob2p5TWcxbEJLVU0yOUFaSjNtbFBWSHBhWFNlOVAyclc5KzROZGtHMWhMamJIUnZzZm9Vc05xWFUvcDhqRVB1bkdITE5nMHQzWnRZZ05zbkIzVE5tSUFPVjdqNjFkdGg3VHpwNnBGYjB2VG1BVWRMZGp2NjJQU0FicG9RMEtnOFUvL2RKT0NWeXVNYW9DZjVQMWVHTktCWFluL2xwNjFwN0o5YVM0bnovOW03Ny9ncXkvdi80Ky83UGl1RHNDSElFQVZCQVVVVUZGZnJSbEcwYWhXMXJiUDlWcTBEZDJ0clc3WHVYM0ZRUjUxMXI2TFd2WERnUkFVRUdiSTNoRUFTSUNFNTZ4Ni9QKzdrSklja2tISENPVWxlejhjamowZHl4bjJ1YzNMdXovVzVQL2QxWFhlVjl4WmFlblZPY29HOFpuOWYxMGw4ZjFYY01odDJxdEh2TStRM3ZXTDJrSjdlSUlJSHYvYU9LeVJ2OXQyV2lLdU41ZDRzbnkrM3MzeU1KTDIzd1BMYVlIanZ6M0dsVCtxWmpXc2EwcmdoZnUzZTFXdDB6Vm0veENyc2JPMnVZTDhwN09xaTEycWZRV3VxVDVmYTJoSlJZcTNjTDFmWW1sZm9hUG9hVzV2Q3JuNC9PcWdoUFUxOXNzU2I4bHExdzc4ODI5SjNxeDJkUE5TdmNVUDhXbDdpSkhiT3FPVXFOMmhvMmlwdnJkLzZMdmF6SmVKcTJpcGJQVHNZV3J2RjFieENXM1BXMTQ2UWQzOFdyVDZUMnNoOTJqUzhRQmxsZFFFQTdVQnI2Q09xK0V6cDRvT0N5czh6VkxqVkd3WDM1UW83YVhya096OVorbml4cFFQNytUU3lyMDhIOXZOcFZGL3AreG9YaWt4bDhsd1pnd0FBSUFCSlJFRlVuN042czZQSHZvdHJmcUdUU0twL0xIRDBZMEZNUVovVXU2T3Biam1HY2tOU3lHY280S3N4MGxUVktmeVN5cEd4NGJoMDk5U1kvS1kzSW1mdlhqNGQyTS9VbWkydTVoVTZldVZIUzRzMk9vbEMvQmZMYmVVR0RRM3VibXBBVjBOOU8zdkZ4alZiYklyMWFCTm1yclgxNS9lZHhOcngvNXRuNmZWNVZtTHBpaVZGamc3dDc5UDBOZDdTRkRVdnlGeFE2dW8vMCtNSytxcEh4MDFkNWkxN01iL1FlOXpiUDluNlpJbXRSVVdPOXVwaGFtaStxUVViSEUyZTQrM3ZWZnZSMUdXV2h1L2kwOUNlcHZwMk5qUzNzSGIrNlRPbEdXdHRiYWhjdXFld3pOWFhLMjMxeWpQMC9rS3IxZ1Z1Slc4L2YzUmFYREhiclRXQ3I2Wlg1MXJhSEhHVkU2aTdVTDU4azFQdmRTeklzOUdhVFZ2cEpQYlhobWlKUEdUbVdsc3JOenUxMXNUL2FxV3RaU1d1WnE2MU5TemYxRDlQekZMYzlwYlNxSWg3eTk3OWJIZEhlL1l3Njd3QWJpYm1OVUJiY2wvbE5XWnNwMkV6ZEdveTVJMndqOVV4bUwyNDNPdnY2MXYzdlN5cVJsMWJhdW95U3dXbFhoN3czTXk0M3BxZmZISmZrdTc5WXNjWGxLL0pjcnpSK05rQjZkT2xWcjNYeG5GY2IwblBnZDFNTFM1eTlHTkI3UTZhV0lXZHhYRGQxbmU1bzdxbXJHU3FrTitiaXJpOTlhWHk4NHpFdXFGVjJ1SjAvc2RQejBwM0V3QzBBKzJoajZpeVd4ZFRVZHV0TlhXeVBnR2Z0eWI4dG9XeTF0TG5tRWI2bG8yZ0QwT3F0S1lZMVZhMWxwalhHTVNvek5HYTl2SG01aUgxOFp2U1lidjVOTGZRcVhWeDZ1MXBTM2tOK3lSU3JUWEZsa3lWNWZkT1ZteHZXWjUrblF4RmJDVXVLRnNYWWhXYXd6Q003VS9Ock5RcVI5aUgvRHRlOXlwVFJDM3Z6Tm4yMUpVQXBYdW5UYlc2THRvQkFDMmhQZlFSVmJhM0ptSmQ0cFVYY2R4V2ErbHowbFdzcHc5REtyV21HTlZXdFphWTExREVxTXpTbXZieDV1WWg5YkVjNmJObGpaODYwbGJ5R3ZaSnRJVFdGRnN5VmFRQm45KzJGN2F0QzdFS08wUGRpL0JtdUM3WkRUb1pnUXpDL3d6QXprSzhRYXJ4blVJcThYMUNxdkdkeWl6OFA4QjNBQzJCN3hWU2plOVVabXVWQmZ0QjNWdGxzOXUxd2Z6UEFPd2s5QkZJTmZvd3BCSXhDcWxHak1vczdPTmduMFJMSUxZZzFZaFZtYTFWL25jTzZPdmI4WU9RVVVieFB3T3drOUJISU5Yb3c1Qkt4Q2lrR2pFcXM3Q1BnMzBTTFlIWWdsUWpWbVcyVmxtd0g1SnZjbmF4RlJuYzNkU1FmUDVmQUhZTytnaWtFbjBZVW8wWWhWUWlSbVVlOXZIMmpYMFNMWVhZZ2xRaVZtVytWdm5mTVNTZFB6S2duRUM2VzRJZHlRa2FPbTlrUUt5TUJXQm5vWTlBcXRDSG9TVVFvNUFxeEtqTXhEN2VmckZQb2lVUlc1QXF4S3JXb1ZVVzdDVXBQOC9RNVljR0NWWVpMQ2RvNlBKREFzclBJd3dBMkxub0k5QmM5R0ZvU2NRb05CY3hLck94ajdjLzdKUFlHWWd0YUM1aVZldGh1SzdycHJzUnpWRlk1dXFwR1hFdExuTFMzUlRVTUtpN3FmTkhFZ1FBcEJkOUJKcUNQZ3c3Q3pFS1RVR01hajNZeDlzSDlrbnNiTVFXTkFXeEtqTVlodEdnZjBDckw5aExraXZwcDBKSDA5ZllXbFRrYUZQWVZkU3ErN0hCd3U5a2RSb29KNnZiVG0xald4ZnlTMTJ5RFEzdWJtcFVYNStHNUp0TXJ3R1FFZWdqc0NQMFlVZ25ZaFIyaEJqVnVqVm1IODlaL0xKaVBVZko2alJ3cDdZUmpjTStpVXhBL29BZElWWmxwblpWc0crTTZ5WmNxakZqVDlTeHg1K1E3cVlBQURJTWZRU0FURWFNQXRxMjZ5WmNxb0dEQnV2aXl5YWt1eWtBMmhEeUJ5QnpOTFJnMzJyWHNHK09kbmFPQWdEUUNQUVJBRElaTVFwbzI5akhBYlFFWWd2UXVyVExnajBBQUFBQUFBQUFBSm1H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UFnajBBQUFBQUFBQUFBQm1BZ2owQUFBQUFBQUFBQUJtQWdqMEFBQUFBQUFBQUFCbkFuKzRHdEErdW5PSzFzbGJPa2wyMFNzNldRcm5oTXJueGlPVFk2VzVjODVnK0dZRXNHZGw1TWp2bHk5ZDlWL243ajVEWnJZOGtJOTJ0QTRCV29BMzNFYWxDWHdPa1VSdU9VY1FXUUcxNkgwOFZZZ1hRQk8wd3RoQXJrRUlVN0Z1UVU3Slc4WVZmeVZvNVMwNVpjYnFiMHpJY1cyNjBYRzYwWE03bTliSld6bFoweGxzeTg3ckozMytFQW5zZEpyTkw3M1MzRWdBeVRydm9JMUtGdmdiWTZkcEZqQ0syb0IxckYvdDRxaEFyZ0FacjE3R0ZXSUVVb21EZkFweXRKWXJOZUZQeFJkTWt1ZWx1VGxvNFpjV0t6ZjFZc2JtZktERDRJSVZHL1VKR2JwZDBOd3NBMG80K0luWG9hNERVSTBZUlc5QzJzWStuRHJFQ3FFWnNxUit4QWsxQndUNlZIRXZSR1c4cE5tZUtaRnRKZHhtaEhQbDNIUzVmMzZFeWM3dkl5T2tzSTZlVGpFQW9UWTFORFRjZWxWdXhSVzdGWmpubG0yU3ZtUzlyMVk5eW94VlZqMUI4MFRlS0wvMWV3WDJPVVdqa1NaTEoxdzVBTzlRTys0aFVvYThCZG9KMkdLT0lMV2hYMnVFK25pckVDbUE3aUMwSnhBcWtFdCtNRkhFalpRcC85SWpzOVl1VGJ2ZjMzMWZCWVVmSnQ4dGd5V3g3MS9nMUFpRVpuWHBLblhyS0p5bXd4MmpKY1dRWExGSnMzaWV5VnM3MkhtaGJpczE2WDNiaFVtVWZjNUdNckx5MHRoc0FkcWIyMmtla0NuME4wTExhYTR3aXRxQzlhSy83ZUtvUUs0QzZFVnVTRVN1UVNoVHNVOEFwV2FQd0J3L0oyVnE5UHBjdmY2QkNvMzhwWC83QU5MWXNUVXhUdmo1N0tidlBYckxYTDFIMHU5ZGtGeTZWSk5rRmkxWHh2enVVUGVZUE1ydjJUWE5EQWFEbDBVZTBFUG9hSUNXSVVkc2d0cUNOWVI5dkljUUt0SFBFbGdZaVZxQ0oycytwcmhiaWxLeFJ4WnQzVndjcHcxVG80UEhLT2ZsNmdwUWtYNjg5bEhQeTlRb2RQRjR5dksrYlUxYnNmV1lsYTlMY09nQm9XZlFST3dkOURkQTB4S2p0STdhZ3RXTWYzem1JRldodmlDMU5RNnhBWTFDd2J3WTNVcWJ3QncvSmpVY2xlZXR6NVl5OVFzRzlqMDV6eXpKUGNPK2psVDMyQ2htaEhFbmUybDdoRHg2U0d5bExjOHNBb0dYUVIreDg5RFZBd3hHakdvN1lndGFJZlh6bkkxYWdQU0MyTkIreEFnMUJ3YjZwSEV2aGp4NUpuRkUwUWpuS09mbVA4dlVaa3VhR1pTNS9ueUhLT2ZtUGlhRGtiQzFXZU1vamttUHQ0SmtBME1yUVI2UU5mUTNRQU1Tb1JpTzJvRlZoSDA4YllnWGFOR0pMeWhBcnNDTVU3SnNvT3VPdDZndHJHS2F5ai82OXpNNjkwdHVvVnNEczNFdFpSLzgrTWYzSExsaXM2SXkzMDl3cUFFZ3Qrb2owb3E4QnRvOFkxVFRFRnJRVzdPUHBSYXhBVzBWc1NTMWlCYmFIZ24wVE9GdExGSnN6SmZGMzZLRFRPYVBZQ1A0K1F4UTY2UFRFMzdFNUg4a3QzNVRHRmdGQTZ0QkhaQWI2R3FCdXhLam1JYllnMDdHUFp3WmlCZG9hWWt2TElGYWdQaFRzbXlBMjQwM0o5cWFwK1BJSHNsWlhFd1QzUHJyNllpUzJwZWowTjlQYklBQklFZnFJekVGZkE5UkdqR28rWWdzeUdmdDQ1aUJXb0MwaHRyUWNZZ1hxUXNHK2taeVN0WW92bXBiNE96VDZsMmxzVGVzV092QzB4Ty94UmQvSTJiUXVqYTBCZ09hamo4Zzg5RFZBTldKVTZoQmJrSW5ZeHpNUHNRSnRBYkdsNVJFcnNDMEs5bzBVWC9pVkpGZVM1TysvYi9WWk1EU2FyOWNlOHZmZnQvSXZ0L0t6QllEV2l6NGk4OURYQU5XSVVhbERiRUVtWWgvUFBNUUt0QVhFbHBaSHJNQzJLTmczaWl0cjVhekVYOEZoUjZXeExXMURjTmlSaWQrdEZiTlUxUWtBUU90REg1R3A2R3NBaVJpVmVzUVdaQmIyOFV4RnJFRHJSbXpaV1lnVnFJbUNmU000eFd2bGxCVkxrb3hRcm55N0RFNXppMW8vM3k1N3lnamxTSktjc2lJNUpXdlQzQ0lBYUJyNmlNeEZYd01RbzFvQ3NRV1poSDA4Y3hFcjBKb1JXM1llWWdWcW9tRGZDRFhQS3ZwMzNVY3krZmlhelRUbDc3ZFA0ay92TENJQXRENzBFUm1NdmdZZ1JyVUVZZ3N5Q1B0NEJpTldvQlVqdHV4RXhBclV3SjdXQ0hiUnFzVHZ2cjVEVTdiTnlKZlB5NDFGa201MzR4SEZacjRqcDZ5b2FkdGR2MFRXMHU5cmJUY1QxZndzYTM3R0FOQ2F0RWdmc1hhQklsT2ZsaHNwYS83R1hLZjUyOWlPNlBRMzVKU3NsYk9sVU9FUEhwRHMrSGJiRXZucUJWa3JaOWQ1dDdWaWx1THpQNU9zN1d5amtlaHIwTjZSeDdZTVlnc3lCWGtJZVFqUUVzZ2ZkaTVpQmFyNDA5MkExc1RaVXBqNDNjenRrcEp0dXVXYkZmL3BjNFZHblpKMHUySDRGSnYzcVp5dHhjcjYrYm1OM3E2MTlpZkZacjZ0RHIrK1d3cG1OYkF4cnNvZXYxZ3lhcHpIY1IzbG52NTNHWG5kdFBVL1Z5VGZWM2wvM2dVUFNQNUFvOXRZeGV6UU5mRzdzMlZEazdjREFPblVFbjFFZE5hN01uTTZ5Y2pLaytSS3JpczVsUWU4dm9aMzRXNmtUQlgvdTFPQmZZNUpXaHZSdGFMYStzelZ5djNGRFRLNzlmVnV0T09TTHptbTJ3V0xWUEgyeEZyYjdYRGVmVEtDMlpLaytKd3A4blh0SzdOekwxbXI1a2ltcjk3MnhCZCtwZmo4cVRKQ3VUSzdWcjZ1WThzSVpNbkk2cURvdDVObGR1eXB3TkREYXpUQ2tudytTVWFEMzNkTjlEVm83OGhqeVdQUnRwR0hrSWNBTFlIOG9XWHloL29RSzFDRmduMGp1T0hxa1FWR1R1ZlViTlJYbVVpWTIzVDgvb0FDUTM2bTJPd1BGUnAxaW95Y2pvM2FyRkdab0ZTdGY5V3dKeG1TNlZmdStGdGs1bldUSkpVOWRwSGtEOHJ3QlNWSnVhZi9YV2JuWHBJa1ovTjZsZi8zNzVLL2VWOGpJNmRUNG5jM1V0cXNiUUZBdXFTNmo3Q1dUWmU5YnFGc1NmRWwzeVhkRnhoNmhIeTk5bERrazhkclBTLzNqSnNUY2JwSzlOdlg1TWJEM2pSVzIvSU91UDBCTDdiYlZ1S2cyMXJ4ZzZMVC9xdkFYajlYY01UeDFSdW92RC8zck51OTkxcTZVUlh2M2l0SmNrbzN5dXpZUXpKOU1ySTZWQjhnRzZiaVM3K1hJY2svWUdRaTBYWExOeW42M1dzeUFsbUt6WDVmc1I4L2t1RUx5SFhpQ3UxN3ZJenNqbkpLTjhvcEsxTFo0MytvYklCWEpPaHd6a1R2TlpxQXZnYnRIWGtzZVN6YU52SVE4aENnSlpBL3RFeitVRzl6aUJXb1JNRytFZHg0OWJTYW1qdFJrN1psUmIyZHYrcE1uZXZLdGFKU3RLSXlJVEhrNzcrdlpNZTkxNDFVSmhoV1RHWjJ4NGFQYURBYit5OXV3bFdvWFRWMW9JR2tiUUpTTE5yMERRRkFHcVcwanlqZnJNaFhMeW93OUFpRlJwNms2SGV2eWRteVFkbkgvRjV5Yk1ubmw3MStpU1NwdzYvdWtueCtXV3ZtSy9McEU3Vkdlc1NYZnEvNDRtbktIbnVGekx6dUNyLy9MeG1oWEdVZGVhR1hvRXFLTC9sVzFzclpjaXRLRlJqeU13VUdINVRjb01xK3FpcUpkU3FubVVjK2ZWSnlIV1VmZjduM0dIOHcrYlVYZmltM2ZMUDh1KzBuK1V5NTBYSlZmUENnbHhTZmVaTWlYejR2T1k2eWo3M1llOThWVzFRKytTWUY5ejVhd1pIakZKN3lpTXlPUFJVYWViSmNPeVlqbE52a3o1UytCdTBkZWV4Mm5rSWVpemFBUElROEJHZ0o1QS9iZVVvejhvZjZFQ3RRaFlKOVl6aDI0bGNqRUdyR2RoeHZXazBOVzUrNVdtYVgzbkkycmF2MThOaVBIeVg5blhQS24rWHIwZC9iVkZteDdIVUx2TUJsbUlsNFlWZGVUZHBhTnIzZVpwajVBNU9tMjhoMUpia3FmL25HNnRzTVU3SmljdTI0WkpncW4zeHo4a1lNVTY0VmE5Ym5ZUVJxVEZWeXJDWnZCd0RTS2xWOWhDVFhqc25mYjI4RjkvcFpaY0lhOVVhTU9iWmN4NUhpNVpKUk9ZSWtLMWZ5QldSVVR2czBha3padEZiT1ZtVHEwd29kUEY3K1BudkpqVWNVR0hxNHdoOCtKTE56THdYM084RnJldEVxaGZZN1FmNytJN3oreEduWU9yUCtmc01VbVRaWnJoWHpFdFlhMDgvZGlsTFpCWXVVZmNTRmtzL3ZIU1MvY1plY3NvM0tHVHRCUmloWHZwNERGSnY1bGhmN0RWUGhqeCtWVEwrQ0kwK1dFY3lTdjlkZ3hYNmFxcXhEenBaaDVqWHJNNld2UWJ0SEhrc2VpN2FOUElROEJHZ0o1QTh0a2ovVWgxaUJLaFRzRzZNeVNaRWtOeDV0K3M1cG1zbzk2ellaUHIvczlVc1YvdmhSNVo1eHM3YzlmMUNHUDFUbkdsbHlYUzhSTWFvVEVhZGtqU0pmdmlERDc1ZGtKcVlVdWZHWUpDbnk5WXUxWDkrMjVjWWp5ajd1c3VSQVpSaksrKzNEdFI0ZW1mcVVqRUNXOHM2ZkpQa0RpczM5UkVZb1I0RkJCOVY2YkZQVVBHUGIrRE9oQUpBaFV0VkhTSXArLzRhc1pkTVZYL3l0Ri9kZGJ3akgxaGR2cVB4ZHlqN3UwaDF1Sjc3MGU4bU9LL2I5NjRwKy9iS01ZRWhHVnA3TXZPNktUbjlEdnQ1N1NwSkNCNTFSUFgzZGNiVDFwVDhyNitmbnlOOTNXT0kyeVV1T0pXL2tuU1Q1ZXUwaDJYRTVHNVpKU2o1SWp5LzRYRVpXQi9sMzM5KzdMNVNyNEw3SHlRaGt5ZGQ3TDBXL2ZWVkdUaWVGRGo3VGU0SmhLclQvT0xtT25Uam85KysrbjN6NUF5UnptejZ4Q2VocjBPNlJ4NUxIb20wakR5RVBBVm9DK1VPTDVBLzFJVmFnQ3YvOVJqQUNXWEtqNVpLODZYSkdwNTVOM3BhWjE5M2JadVhhV2taT1J4bkJIRW11N0xVTDVkdGxVTklJQWFkNHJjSWZQNmFzdzM2ZFNHd2t5ZDkvWCtYOTlzRmEyNDk4L295czVUK293em4zMUxvdnZ1UmJSVDU5c3RhVVBxZGtqZVFMMXJwQWo3Vmlsb3k4N2dxRXZmV3ozTElpV1V1WHk5ZHpnQmM0cmJqTXJuMmE5RGxJM21kWnhRaW0vZ3dsQU93TXFld2pzbys4VURycWQ1Smh5Q2xlby9MWC9pSC9nSkVLSFhpcTEzODRscXpWOCtwOHJ1czZpVkVtd1dGSEtkQi9YNWxkKzhySTZ5YWpjcXE0RzQ4cXZ1aHIrZklIU3FaUDlvWmxpVFVpN1RYejVaWnZxbk4wUi9sTGYwNSt6eDI2eXN6ckpqY1dycnloZWw1b2ZOa01CZlk4TEtsUENleDVhT0wzMlB4UEZUcndsd29NUGtTU3QyNXQrS04vMTA3VUs5ZU56VDNydGtUZjJSVDBOV2p2eUdQSlk5RzJrWWVJUEFSb0FlUVBMWk0vMUlkWWdTb1U3QnZCeU02ckVhZzJTODBJVk50eXk3Y285dU5IOHUrNmp5cmV2VmZaeDEzbVhaU25rbDIwU3M2V1FobTVEYnZJaDF1K1NVYk5zNFkxeGJ3emRrWldjcUFxZi8wMmJ6MHgwMWU5RnBkbHliV2ljb3RYcS95VnZ5VUZqSW8zN3BSY1I2NWplVmZJYnFLa2dKVFZ1SXVLQUVDbVNHa2ZVWmt3dXBHdENuL3l1SHk3REpaYlhxTHlsMjZVdis4UUJmYzlUcks4RVNSbFQxNlcvRnk3ZXVxa0wzK0F5dDZlV09kMHlweFQveUpKQ2c3NXVTSmZQQzlOZlRweG4zL0FTTzhndW1vN3V3eFczdjg5NHIzZVl4Y2xYVkF1ZC95dDNzaXpMNTVOT2xET1BlMHZpVkV1Q1ZiY2UyK21JY1AwZVNQaEhFZHk3Y1M2czNtL1N4N2hZaGNzVXNYYkUyVTBkTTNLZXREWG9MMGpqeVdQUmR0R0hrSWVBclFFOG9lRzVROXVSYWwzTWUxZ2RvUGFXdTk3SUZhZ0VnWDdSakE3NWN2WnZGNlM1SlJ2a204SGoyK0lxc0JYL3ZwdENndzZTTDZldTh2czBGWFdzdW5KZ1dyakNwbGRlc3ZzbE4rZzdkb2xhK1hyTmFqdTE2eWNZclB0bGJPM25RWmtyWjZueUJmUHlwZS91d0tERDFIMDY1Y1UyUE13QllZZWtUeUZxSm1jclNXSjM4MFVCbjhBMkpsUzNVZllSU3NWbWZLb1pQcVVmY3pGTXJKeUZWL3lyYUpmdlNoN1U0RUNleDZpM0xOdXI5Mk9iUkphd3g5VWNOVHA4dTg2UEhGYitVdC9sdUVMeUxWaXNrdldLdmVYZjYyZWlsNVBXK0x6cHlycjBGOUo4aTRZNVViS1pJUTZTS1lwdTNDWk4wVTJtTzJ0Y3l0djNjbmdpTEZKMjZsNGY1THNna1dxbkYrdnlOY3ZLdkwxU3dvTUhKVVk0VmIyMkVYMXRLSjUwOUhwYTlEZWtjZVN4Nkp0SXc4aER3RmFBdmxEdy9LSHJjOWZwOERnZzVWMStQa05hbXQ5aUJXb1FzRytFWHpkZDVXMWNyWWtiNnBlWUkvUlRkdVE0OGhhUFVmeG42YktXajFma3BSei9HWHk5ZDVMa3VUZmZYL0ZGMzdwalU2b1BKTnZGeXlTdjkvZURkdDhXWkhjaWkzeTlkaXR6dnNUZ1NwWUhhanM0dFZ5dDJ5UVU3RlpUc2xhMmVzV3lvMUhGUngrcklMRGo1VU1VNzd1L1JXZDlsK1Z2L1FYbVIxN3lPemNTMFpPSnhuK29QeTc3NTgwQ3FJeDdEWHpFNy83dXUvYXBHMEFRTHFsckkrUTVHd3VVTVViZDh2czFNTzdNRnJsU0pEQUhxTVRDYTFNdjR5OEJreVROSTI2YnpjTWJ3M0pna1hlK3BDUzVEaUt6WHBYL29FSEpDWEdicmhNOFlWZktldG52NUVrVmJ6dUhhQjNPR2VpckJVL0tEcnR2MTZmRmN5V3FnNlU1MzRzcDJTdHNnNC9UL0lGSkVrNVk2K1FUTDlpczk1VGRQb2JDdTAvVGpKOUNvNFlLM3Z0VDk0Mno3czNxWm4yK2lVS2YxQjd5bXRqMGRlZ3ZTT1BKWTlGMjBZZVFoNEN0QVR5aDRibER6a25YQ2tqcDJFekFiYUhXSUVxRk93YndkOS9oS0l6M3BJa1dhdCs5S2JQTmVFQ05LNFZVZVNMNTJSMjZhM1E2Tk1VL2ZaVm1UVjJSUC91K3lzMlo0cXNOZlBsN3o5Y2JyaFV6dWIxOGg5eVZvTzJieTM1enR2T2JpUHFmdjFvaFplMDFGaWp5NDFzVldUYUt6STc5Wkt2NSs0Sy9ldzM4dWZ2VVRrdHlIdVBac2VleWg1enFaeUt6YkxYTFpCVHZFWk9XWkdjV0lXQ0kwOXE5T2NnS1JHMEUrKzluallEUUtaTFZSOGhTV2JuWFpROTVnL3k5ZHBEVzUrNXF2SkF0cDREWGtseUhXVWYvWHY1QjR5czgrN28xeThwK3ZWTHRlK29zVTZydGZSN1JXZStJNmQwbzF3cnB0Q0JwOVY0bUMvcDhUa25YeThqdTZNaVU1K1dYYlJDV1Q4L1Q1RXZuL1BXdUt4OFRzNkoxNmppN1g4cS9Nbmp5ajcyRXU5R1gwQ3k0b3I5OUxra1E5YTZCYklMRmxkZWdLNmI5eExCNUZFdlNXdllOaFY5RFVBZVN4NkxObzQ4aER3RWFBbmtEdzNMSDN4OWhqVDZNNm1GV0lFYUtOZzNndG10ajh5OGJuTEtpdVZHSzJRWExKS3Z6MTZOM280UnpGSE9LVGZJN05BMWNTYS9KbC9QQVRLeWNtV3RtQ2wvLytHeTF2NGtJeER5THNDeEEyNnNRckc1VStUcnZhZk1qajNxZmxDMHZOYUZOdng5aHFqRDJYZXE3UEdMWmE5YklNMTZMM0ZmN3VsL2w5bWx0OHIrYzFuaTZ1QTE1VjN3Z09RUDdMQnRkYkVMRm5xQlU5NEZTRnJpb2gwQXNET2txbytvNHU4M1RKSmsrQU1LRGo5T3dmMU9xUE54VGxteGR4RzI3Y1RoN0tOK0ovL0FBeEovYnp2ZE8vemh3L0wxNksvZ2ZtUGwzM1g0RHRkZU5FSzVNanYya0pIYldUbUgvRkhPeGhWSkNiY2ttVjEyOFE2UUE4bWo3Nkt6M3BYWm9hdWNlRVNCZ1FmSzEyTTNSYjk1V2FIS1pMeitxZWhOUjE4RGtNZVN4Nkt0SXc4aER3RmFBdmxENnZPSCtoQXJVQk1GKzBZeDVPOC9Rckc1SDB1U1l2TStVWFlUazZEdHJwMXBHUEwzSFNacjVZK1M2OGhlUFUrK1BrTWxjOGYvcnNnWHo4bU5WQ2cwNmhmMVBzWUpsOG5JenF2emRXWDZsSHZhWHhNWDZ0ajYxQldKS1lTR1A2anNFNjlPVEU5MHRoU3E0dlhiRXRPVm1pSTI3OVBFNzk3WncrMk0zQUNBakphNlBpSjVzNmFpMDk5UWRQb2JPM2hjL1N0S2hqOTVYUHJrOFhydnp6N3UwdTJ1SFZ1ZnJNTitMVW1LVHBzc2Y5L2EwMVY5dmZaSSt0dGFQVmV4V2U4cCs3akxGZm5rTVVsUzZJQlQ1T3MxV0VabHd0dmgvRWxKejdIWEwxYjQvWDgxdW0wMTBkY0FFbmtzZVN6YU92S1FiWkdIQUtsQS9wRHEvS0UreEFyVVJNRytrUUo3SHFyWTNFOGt1YkpXenBaZHVMVEphMTV1OTNVR0grb0ZKOXVXdFhxdVFnZWR2b05udUlwKzg0cXNaVE1VM1BlNDdiYkpMZHNvczBzOVorb01RL0lIWmRRY2lWQTFWZEV3WmRTNHovQUhxNS9UQlBiNkpZbTEwQ1JEZ1QwUGJkSjJBQ0JUdEVnZllSZ0s3bitpZ3NPUHEvTnVkMnVKeWlmZnROMU5oQTQ1cTliRjNyWW4vUEZqQ3V4NWlQeDloeVcvVnNWbVNWTDBtMWZrUnN1VmM4b05ja3JXeUY0elQxbUhubDMzdGo1NFVNSDlUNVNaMjFXUktZL0lQMkJVWXRTZUpNbjB5OTkvZUdLa2piSE5TTGhFWDlORTlEVkFOZkpZOGxpMGJlUWhkV3lMUEFSb052S0gxT1VQOVNGV1lGc1U3QnZKN05wSGdjRUhLYjdvRzBsUzlOdFhsWFB5OVUzZW5sdGphbzFkdEVxR3orOEZoTnpPOHVWMmxyVnlsdHhvdWN5T1Bid3JjN3V1WER1ZWRQRUpON0pWa1MrZWxiVmlsZ0tERGxMb2dGT1RYeU5hSVRkV0lUZGFMbXY1RDNMS2l1VWZkSEE5RFpMS1g3Nng5bzJTNUxvcW4zeHprOS9ydHFMZnZacjRQVEQ0WUpsZGVxZHMyd0NRRHFudUl5UjVJZGlLeVkxc3JmdnVhUG4ybisrNE1yTTZKTlptbFJYZjVnR0duTEtpeE1nMnAzU0RyR1V6dkZGcGZZZkpEWmNxdnVSYlNkTFdGLzdrVGMvc3NvdjgvZmFXR3luM0RxcjNQa3BHVHFmS3pYbkpxeHNMeXcyWHlscjFvL3dEUnNyWFl6ZUZEaDR2LzRES0tmR3U2LzFVdlkvSzMrdWZpdTdXYy92MjBkY0ExY2hqeVdQUnRwR0hpRHdFYUFIa0Q2bkxIK3BEck1DMktOZzNRWERreVlvdi9WNnlMZG1GU3hXYis3R0NleC9kcUczWUc1YkpXdjZEN0lLRmtqOGd3eDlTK08ySjNwM2JuS2t6Z3RuVlY2WjNYYmwyVEhtL2ZWaVNGSjgvVmRFWmI4aU5sQ3M0Zkl4M2NaNXRudTlzTFZiRmE3ZFdieSs3bzRKNy9henVocm0yY3MrOExaRlFsVDEyVWZWNlhZN2xyZU5WbFV4dFhxL3kvLzdkdXdpUjBiaUxqc1RtZml5N2NKbjNoeStnMEtpVEcvVjhBTWhVcWVnamtyaTJZajkrcE5pUEgrM3djWFZ5ck1TdmR1RXlSYjU0VmpJTUdTSHZvbXErM252V211cHQ1blZUWU5Cb1NaS1JsU2U3YUxVQ2V4Mm13SjZIeXRkemdMZlpzbUpWdlAzL1pHUjNWS2pHQlplTTNNNHlRcm5hK3ZTVjN0ODVIZVh2NzQycUM5VHNlMXhIcnV2VWFLZlgvZzduM1p2VUZudjlFb1UvZUZDdVl6ZDZVaWg5RFZBYmVTeDVMTm8yOGhEeUVLQWxrRDgwUDMrb0Q3RUNkYUZnM3dSbWg2NEs3bk9NWXJQZWwrU3RtV2QyNlMxL0k2NEtiZVoyVVh6UlYvSjEyOVc3R0k3cFU0Zno3Mjk4VzdydktpTzdrN0orZm40aUVkbVdyMXMvQlljZEtRVkM4blhySjErL3ZldSsycjNyS0REb29LUnBRTUhoeHlZZUd4aDZoSXlzNm90MEdNRnNCUVlmN0YwbDNOZndRR1d0L1VuUmFaT3JYMk9mWTJUa2Rtbnc4d0VnazZXaWo2akp0U3lGUnYxaXh4ZDdzNjA2N3cvdWUxemlna1crN3JzcU1QQUErZm9Na1pIZFVaS1VjK0pWY21NUlNkVUhyWVkvU3pLcnBvRWF5ajN0TDdVU1VpTXJWLzUrK3lpNC80bEphMHNhL3BCeXo3cGRibmlMNUxyZWdYTWRmWTVyVzhsdHRyMFJkMFl3Si9sMXFwN3IxUDMrNmtOZkE5U05QTlpESG91MmlqeUVQQVJvQ2VRUG5xYm1EL1VoVnFBK2h1dTZUWnZiMVVwZE4rRlNIWHY4Q1JvejlzVG1iY2l4VlBIdWZiSUxGa3VTakZDT2NrNytZNU11bHRPZU9KdlhxK0xOdXhKWHZ2YnRNa2c1SjF6Wm9BdUpBRUJMeThnK3dvNUxwbTg3SXpoYzc0RFQ5S2Q4TGNXVzVCU3ZrWkhUcWZyaVQ0NGoxNDdYV2p0V3JpUFhpc3NJQk5YUUN5L1IxNkN0eXNnWTFZNFFXOURTcnB0d3FRYnNNVWlYWEg1bDh6WkVIckpENUNGb1Q4Z2ZNaE94b24weWpJWjFscW1adjlFZW1YNWxIM05ybUY2OEFBQWdBRWxFUVZTUnpBN2VsQmszV3FHS04rOUtYS3dHdFZscmYwb0tSbVplTjJVZmN4SEJDRURiazhvK3doZll3WFJMby9JeHJlY2dXWkxNYm4yckQ1SWx5VFJySHlSTDNucVdnWkFhZXBCTVh3TTBBSGxzb3hGYjBLcVFoK3dRZVFqUUJPUVBLVU9zd0k1UXNHOEdJeXRQMmNmOUlkR3h1OUVLVmJ3M1NiRzVINmU1Wlprbk52ZGpoZCtibEFoR1JpQ2s3REYva0pHVnQ0Tm5Ba0RyUkIreDg5SFhBQTFIakdvNFlndGFJL2J4blk5WWdmYUEyTko4eEFvMEJBWDdaaks3OWxYT3lkY256akRLZFJUOTVoVlZ2SG0zN01LbDZXMWNCckRYTDFIRm0zY3ArczByM2tVNTVKMDV6RG41anpLNzlrMXo2d0NnWmRGSDdCejBOVURURUtPMmo5aUMxbzU5Zk9jZ1ZxQzlJYlkwRGJFQ2pjRmNpeFF3dS9aVnpxazNLUHpSSTdMWGUydDUyWVZMVmZIbTNmTDMzMWZCWVVmS3Q4dWUxUmZPYWVzY1IzYkJRc1htZlNwcjVleWt1M3k3REZMMk1SZHg1aEJBdTBFZjBVTG9hNENVSUVadGc5aUNOb1o5dklVUUs5RE9FVnNhaUZpQkpxSmdueUpHVnA1eVRyeFMwUmx2S1RablN1S0s4OWJLMmJKV3pwWVJ5cEcvM3o3eTlSMHFzME5YN3dJM09aM3F2a3AxSytMR0kzSXJ0c2l0MkNKbmE0bnNOZk5sclo2VG1OcVQ0UE1ydU0reENvMGN4NXBjQU5xZDl0cEhwQXA5RGRDeTJtdU1JcmFndldpdiszaXFFQ3VBdWhGYmtoRXJrRXFHNjdwdXVodXhNMTAzNFZKSjBySEhuOUJpcnhHeUkrcFh1a0E5eWxkTGFsY2ZieDBNYmN6dHA5VWQ5MUxVMTdDZ2JCaUc5aDkxb0xwMTc5N0NiUU9BWlBRUnJSVjlEZG9IWXRUT1JtekJ6c1UrM2xvUks1RFppQzJaZ2xnQnlUQWFkcFgyZG5zcTU2UDMzMjN4MThqUE1yVnZGMWRET2pycUZHanhsOHNvbTJPR0ZwUVptclhKMUliSU9rbnJHdlg4emwyNkVKQUFwQTE5Uk90QVg0UDJpaGpWc29ndFNEZjI4ZGFCV0lIV2h0aVNIc1FLTkVXN0cyR2ZIcTZja3JXeVZzeVNYYlJLenBZTmNpT2xjbU5SeWJIUzNiam1NZjB5Z2lFWldSMWxkdW9wWC9kZDVkOXRoTXl1ZlNRMTZLUVJBTFJ6YmJpUFNCWDZHaUNOMm5DTUlyWWd3MXczNFZJZGUvd0pHalAyeEozNHFtMTRIMDhWWWdYUUJPMHd0aEFyMEFDTXNNOFFQMHlmcm0rKy9seC91T0pxQmJucU13Q2docVdMRjJ2RzlHODEvdXpmMEVjQXlEakVLS0J0S3k0cTByS2xpM1hBNklQWnh3R2tETEVGYUw1MmZybm1sdmYrdTI5cStkS2w2VzRHQUNBRGZmVEJ1L3ArMmpmcGJnWUExSWtZQmJSdE02ZC9wMWRlZUM3ZHpRRFF4aEJiZ09hallOL0NXSEVJQUZBZitnZ0FtWXdZQmJSdDdPTUFXZ0t4QldnK0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Q3ZZQUFBQUFBQUFBQUdRQUN2WUFBQUFBQUFBQUFHUUFDdllBQUFBQUFBQUFBR1FBZjdvYmdKWlZGblcxb2N4VmFjUlZlVXlLMmE0c1IzTGRkTGNNUUtvWmh1UTNwYURQVUc1UTZwaGxxR2Vlb2J5UWtlNm1ZU2VyaUVTMHRTS3NTRFFxeTdibEVQVFJBS1poeU8vektTc1VVb2VjYk9Wa1phVzdTV2lEWE5mVnpGbHpOUFhMcnpWbjNrOHFLaXBST0JKSmQ3UFFDTmxaV2VyZXZhdjJHVFpFaHg5MmlQWWZzWThNZzF3RERXUFpqamFYUmJWbGExVFJ1SzI0NVNobTJYSWNjaFhzbUdrYUN2cDlDdmhOaFFJK2Rlb1FVdWU4a1B3K3hxSzJSZXZYcjlla1NaTTBZOFlNRlJjWHA3czV5QURkdW5YVHlKRWpOV0hDQk9YbjU2ZTdPUzJLZ24wYlZCWjF0WGFMcXcxbGpzTHhkTGNHd003aXVsTGNsdUsyZDRKdXcxWlhTNHFrN0lEVU04OVUzMDZHT2xDOGI5UGlscVVOSlpzVWprYlQzUlMwUW83ckttWlppbG1XU3N2TGxSMEtxV2ZYTGdyNFNSZVJHbXZXRm1qaXBJYzFaOTVQNlc0S21pRWNpV2oxbW5WYXZXYWQzdjNnWSswemJJaXV1ZUlTOWUyelM3cWJoZ3kycVN5aTljWGxLcXVJTVhnTVRlWTRyaUl4UzVHWVZDYXBhRXRZaGlIbDVRVFZxMXV1dXVReDJLQ3RLQ3dzMUs5KzlTdVZscGFtdXluSUlNWEZ4ZnJ3d3c4MWJkbzB2ZmppaTIyNmFNOXB5RFlrRXBmbUZOajZlcm10bFNVVTZ3RjR3bkZwWlltanI1YmJtbE5nSzBKc2FKUEMwYWhXRjI2Z1dJK1U0VHVGVkpvejd5ZGRkdlVORk92YklQNjMySjZ5aXBqbUx5L1dvbFdiVkZwT3NSNnA1N3BTYVhsTWkxWnQwdnpseFNxcmlLVzdTVWlCKysrL24ySTk2bFZhV3FyNzc3OC8zYzFvVVF5WmFnTWNWMXBTNUdobGlhTnRaeElHZkZLUERvYTY1WnJLOGt0WmZpbmtOOFNNTWFEdHNSMHBhcm1LV0ZMRWtvckxIVzNjNmlwdVZ6OW0zUlpYNjBzdDllOXFhby91cGt3RzNMY0pjY3RTUVZHeEhNZEpkMVBReGppT280S2lZdlhMNzhsSWV6VFptclVGK3VzdGQybHJlYmtreVRBTWpSMXp0TVllZTZUNjkrK25uT3pzTkxjUWpWRVJEbXZseXRWNjc2TlA5ZDZISDh0MVhXMHRMOWRmYjdsTEQ5eHpCeVB0SWNrcm9xNHFMTlg2NHZKME53WHRTTlVKb2w3ZGNyVnJma2V4V2xmck5XUEdqSFEzQVJsdTVzeVo2VzVDaStMSXE1V0wyZEtzdGJZMlZTUlg2bnQyTUxSckYxTmRjd3c2S2FDZDhKbFNUdEJRVHREN3UzZEhuMXhYS3Fsd3RXcVRvdzFidlRqaHVOTHlZa2VidzY1RzlQRXA2RXRqbzVFU0cwbzJVYXhIaTNFY1J4dEtOcWxQeng3cGJncGFJZGQxTlhIU3c0bGlmYmV1WFhURHRWZG94UEM5MDl3eU5GVk9kcmFHN0RWWVEvWWFyS01PUDFSMy9IT1Npa3MyYVd0NXVTWk9lbGozM0hremE5cTNjNWJ0YVBIcXpTb3RaNFlXMG1OOWNibkNFVXQ3OU92TSt2YXRGR3ZXWTBlS2lvclMzWVFXUmVScXhjcWlycWF0c0pLSzlaMnpEWTN1NzlOK2ZYM3Fsa3V4SG1qdkRFUHFsbXRvdjc0K0hkamZwODdaMVVGaFU0VVhROHFpekUxdXpTb2lFWllzUVlzTFI2T3E0TUtnYUlLWnMrWWtsa294REVOL3ZtNEN4Zm8yWk1Ud3ZYWER0VmNrQ3ZSejV2MmttYlBtcExsVlNDZkxkalJ2ZVRIRmVxVGRsdktvNWkwdmxtVXpxQVZBNjBQQnZwVXFpN3I2ZHFXZFdLZmVrTFJYdnFuUjJ4VGtBS0JLbDhvVGVudmxtNnFLRXVHNDlPMUttNko5SzdhMUlwenVKcUNkNEx1R3BwajY1ZGVKMzhlT09Wcjc3ak1zamExQlN4Z3hmRytOSFhOMDR1K3BYMzZUeHRZZ25WeFhXcng2c3lKUks5MU5BU1JKa2FpbEphczNjKzBFQUswT0JmdFdLR1pMUDZ5eFZYV2lPT0NUUnZienFYOFgvcDBBZHF4L0YxTWorL2tVcUZ3S3gzYThtQkt6dC84OFpLWUlvK3V4ay9CZFExUFV2QkRwMkdPUFRHTkwwSkpxL20vbnpKdWZ4cFlnblZZVmxqS3lIaGxuUzNsVXF3cTVlQ21BMW9VS2J5dmp1TjZhOVZVajZ3TSthWFIvYi9rYkFHaW9icm5lYVB1cW9uMDQ3c1dXYlM5Y2pjeG4yWnhwd2M3QmR3MU5VVlJVa3ZpOWYvOSthV3dKV2xMTi8yM04vem5hajdLS0dCZVlSY1phWDF5dXNvcFl1cHNCQUExR3diNlZXVkxrSk5hc055VHQyOXVuM0NERmVnQ05seHMwdEc5dlgySjVuRTBWcnBZV3NjWmphK013eHhjN0NkODFORVc0eHJVUGNyS3owOWdTdEtTYS85c3cxN3RvbDFZWGxxVzdDY0IyOFIwRjBKcFFzRzlGSW5GcFpVbDFNVzNQZkpPUjlRQ2FwVnV1b1QxN1ZuY0ZLMG9jUmVKcGJCQUFBQUJhbFUxbEVVWXZJK09WVmNTMHFZd1RpZ0JhQndyMnJjamlvdXJsS2pwbkc2eFpEeUFsK25jMUV4ZXJkbHh2Smc4QUFBRFFFQ3lGZzlaaWZYRkZ1cHNBQUExQ3hiZVZLSXU2V3JlbGVpcDZ6Ukd4QU5CY2cydkVsTFZiSEcyTnN2UUZBQUFBdHMreUhVYlhvOVVvcTRqS3NobWNCQ0R6VWZWdEpkYldLTmIzN0dBa1JzTUNRQ3AweVRiVXMwTjFYRm16aFlKOWUrYzRITXdBQUlEdDIxd1dGWmM0UVd2aHV0NTNGZ0F5SFFYN1ZtSkRXWFhoWkZlV3dnSFFBbXJHbGcxbEhIbTFaNFdGRzNUekxYZHF3WUpGS2QydTY3b3FMTnpRb01lV2wxZm8yMituS3hwTi9haTl6VnUySlAzZGtOZUlSS0txQ0lmcnZHL3g0cVY2Ny8wcEtXbGJRMWlXcFpkZWVsV0ZoUnNUdDdtdXE0S0M5WktrOHZKeVBmN0VNOXEwYWJNa2FkR2lKZHE0c1dpbnRROEEwSDVzMlpxYTR1ZmNPWFAxN3djZVZtbHBhYk8zMWRLRERsNTU4V1d0WHJsS0Jlc0tkUGZ0ZHlrZXIvOENVSTdqNk1sSG45RDA3NmJYZWYvMDc3N1hoKzk5b0Znc3ZiTVViTnR1MU9PL21QcTVWaTVma2ZnN0hvL3JvdzgrMU1ZTjFibEo0ZnBDclZ5K1FtNFR6K2cwNW5OdWpDM2xGT3piczhNUFAxejMzSE9QT25YcWxMWTJCSU5CM1hUVFRkcHZ2LzFxM1dlYXBpNi8vSElOSGp4NHU5dm8ycldyampycUtQbDh2bHIzL2VsUGYxTHYzcjJiM0w0ZVBYb2svWjFkNDhMeURUVml4QWlOR1ROR3VibTVUVzVIZTBmbHR4VW9pN29LVi9aTkFaL1VOWWZSOVFCU3IydU9vVUJsZngrT3V5cGpXWngyeVhWZHZmRGlaQlVWbFNodVdRMStYaVFTMWZyMUcycjkxRHhvWHJCd3NmNSsweDJhT1hQMkRyZFhVVkdoL3p6MXZHekhPNEFzS2lyV3haZGNwZXYvK0xjNmZ5Nis1Q3F0V0xtcTFuWUtDdGJybTJuZkt4cU5KdDdmWC85Nm0xNTk5UTFKMHB3NTgzVHpMWGNtaXR2MVdiQmdrVzY0NFdZdFhiYTgxbjBsSlp2MDFsdnZhVU9OZzlSdHVhNnJhRFJhNTA4a0VsVjV1YmYrNzVRcG4rbmlTNjVTSkZML3dhUnBtdnBzNnBleXJPb0QxNm1mZjZVNzc3cFBKU1diSkJtYVB2MEhCUUlCeFdJeFBmWDBDNW95NWJQdHZqOEFBSm9pR205Y29iYysvNXY4bWl6TFVzZU9IZVc2cmh6SFVUd2ViM1NSdHJTMFZGZGRkcVUrZVBmOTVIWkdvenIzck45bzVZcVZpZHZxMnZiOGVmTjE5aS9QclBWVFVWRzk5dm03YjcyanRXdlh5WXJIOWNPTW1YVVd6S3A4OXZHbit1aUREN1ZzeVZKdDNMQlJHemRzMVBxQ0FtM2V2Rm0yYmV1NXA1L1ZqT2t6RkFnRWt0cFZWZVJldEhDUnBuLzN2V1pPbjFucnA2UzRXQ3RYck5UYU5XdTFibTN5VDhHNmdxUjJ1SzZiZVAycW42cjN2Mkw1Q3YxbS9LOFN1VkkwR3EzMTJKcEZkOWQxOWR4VHorcnROOTlPM0daWmxwNTg5QW10WHJVNmNkc25VejdXbjY3OW82dzY4c2xVZjg2TkVVdlJkeGF0MDRFSEhxaEJnd1pweXpZRGVPcVRrNU9UOU4wekRLOGV0L3Z1dTZ0djM3N3EzYnQzblQ5OSsvYlZIbnZza1hoZUtCUlNJQkNRYVpxeUxFdmp4bzFUZm42K0pNbm44eWtuSjBlU05HclVLSjEzM25tMWl1YmJHamx5cE82KysyNE5IRGl3MW4wbm5YU1NPblRvMEtEM04yREFBSTBiTnk3eCtxWnA2bi8vKzUrdXZQSktTZExQZnZZenZmTEtLNG0yTnRUbzBhTjErKzIzTjZuWUQ0OC8zUTNBanRVYzZkcWpneUdEZWoyQUZtQVlVbzljUSt0S3ZaaXpvY3hWWG9pQTA5NU0rWGlxRmk1Y3JITitjNmIyMlh1b0pDa1NpZWl4eDUvVzJPT1AxUjU3REtqemVULzl0RkNQUFBxZnBOdTZkdTJpMjI3OWErTHZEei80V0pLMGVNbFM3Yi8vdnR0dGgybDZZd3F5czdJa1NYNi9sN0xjZmRjdGRUNys0a3V1VWpBWXJLTmRpL1RhNjI5cTJOQzlGQXFGdEhGamtlTHh1QVlQOWhMb0FRTjJWeURnMTc4ZWVGVFhYM2VGc2lwZmIxc3paODVTMTY1ZE5HRDMzV29WOTNmYmJWZjE2TkZOaFlVYkVnZmNydXZLNS9PcFU2ZU9rcVMxYXd0MDYyMy9yOTczR3dvRmRmOTlkeWtVQ2lhOTM3cFVmVFkrWC9WakRqdjBZUDA0ZTY0MmJkcXNYWHIzOGg3bk03VmxTNm4ySEx5SFRqdnQ1SHEzQndCQVU4V3Q1bzltbi9iMU41bzNkNTRrNmFzdnZreTZiOHpZNDdUblhudnFYL2RPcXZXOGlaUHVVZTgrZlpKdWUrR1o1MVZSVWFIOVJ1NlhLSHdIZzBFRmcwSEY0M0VGQWw3ZitmMjMzK25acDU3UjBXT08wUzlPUFNYeC9LcCtmTkxERDBpU0Nnc0xkZHROLy9CK1gxK28vRjc1OHZsOHl1dVlKNS9mSytLWnBxbXZ2L3hLa3FHRERqa28wVStYRkJmcmhlZWVWM1oydHQ3ODN4dDYrODIzRkFnR1pjWGpPdm0wWDZoVHgwNHFYRitvRFlVYjlKdnh2NUxrNVErdTYrclIvenl1dkk1NWV2K2Q5elR0NjIvazgva1NoVUxidG1VWWhuNTkzbS8wekpOUDEvbVo5dWpaSS9FZUpLK2dmc1VsbHlVOTV2YTc3OUR1QXdmSVgvbVpWTDMzT2JQbmFPSmR5VG5MVXk4OG8xQW9KRWxhdG5TWnlzcktkTW92VDAzY1g1V0Q1ZVRtSkc3eisvMHlEQ1BwWkVSTGZNNk5GWXV6N0dON0VRZ0U1THB1MGttai9mZmZYOTk4ODAydHgvcDhQb1ZDSVlYRDRhUVRWSjkvL25tdHh4NTMzSEY2NElFSGxKdWJtNWlkMHFsVEo4VmlNWVVyWitTYXBxbXNyQ3dkZlBEQmtxUWJiN3hSWThlT1RlemprblRMTGJmb2xsdHVTWHlYUjQwYXBUUE9PRU5yMTY3VjExOS9uWGk5cXVPQ211L2pzTU1PMDR3Wk03Um9VZTBaMGJadDEzbWlyQzZqUjQvV0ZWZGNvVysrK1VZVkZSWHEyN2V2UXFHUVpzeVlJVW1hUFh1MjR2RzRKazJhcEFzdnZEQXh5R2hIcWw0L0ZiT20yaXNLOXExQWFhUTZXSFRMVGMya2lLVkxsK3I5OTkvWEJSZGNrRGlUSmtuaGNGaHZ2UEdHampqaUNQWHExYXZSMjUwL2Y3Nktpb28wYXRTb3BPMW1pdmZlZTArR1llaVlZNDdaYmpHa3BXM2V2Rmx2dmZXVzl0dHZQKzI5OTk1cGE4ZTIrSHkycjdDd1VQZmRkNS91dU9PT2VoOVROWXEyc2VvcUVrWWlFYjMyMm1zNi9QREQxV2ViZzVFRkN4Ym85ZGRmMXpYWFhGTm5rYktwdXVXYVdsZnFKUjAxWXcvYWg3bnpmdExycjcrbE1XT08wcUdISHBTNFBSNjN0R1ZMcVI1NDhERmRmZFVmdE91dS9XbzlOeEQwRHJ6Ky9mQzlrcVI3N24xUXUrMjJhK0xnY3U3YytmcHB3U0tOSDMrcVhuLzlMZTJ4eHdDTjNIOUV2VzJwZXA1aEdOcTBhWE1pa2IzbTJodnJmWTVwMU80akZ5MWVvbjMzM1VjZE8rWkprbGFzWEMyZno2ZkJnd2RKa25KemMzVHhSUmZxamp2djFhZWZmcUd4WTQrdHRZMnlzcTJhK2NPUE9uUDhxVElNUTMrNThSOTFUcmQvOEtISGsvNCsrS0FEZE41NTNnRjRUbzQzdXVSdmY3MWV2WHZ2b3ZYck4raW1tKy9RdngrK3QvSkF3dHZ2ak1yM2FacTFUNVk1amlQYnRoUHgyWFVkUmFOUlhYWDFueE9QV2JCd2NlTDNhMnQ4VnQ5KzU0M2V1LysrTzJ0dEYyaHRGaTlkcG5mZW42TGZYM0JPWXQrU3BJcHdXSys5OFk2T1B1Sm4ycVZYNDBhQ1NkTGMrUXUwc2FoWW8wZnRuN1RkbmNsMTNVVDhrNlM3NzMxUSt3d2JvckZqanFyM01RMjFkbDJCSXRHb0J1NitXd3BhQ25oaVZ2TkdLNWVVbE9qSng1N1FzY2VQMFJsbmp0Y0x6ejZ2OVFVRnV2TGFxMlZabGdMQmdCYit0RUNTOU9CakR5dmdEK2pIMmJQMXdIMy9xcFVEZi8zbFYvcGk2dWY2MDQwM3FHZCt2dTY2N1U1MTZKQ3JTeWRjbnRobnZ2ejhTMDMvZnJxMmJOcXNvOGNjbzU4ZmZualNOcXJ5alI0OXZkR3Q4YmkzVk0yRDkvOUxqdVBxajMvNWswelRUQlN2cTN3NjVST1ZsR3pTQWFNUGtHbWEycnAxcSs2KzQyNzUvWDc5ODhGNzlNUWpqOG0ySFYxOS9UV1NwTTJiTnVuYUs2L1IySEVuNlBUeHArdmUvM2VQZXZYZVJXZWNlWVppc1pnNjVIbWpZeStkY0ptdXVIcEMwbXM5OWNSL05PUDdHUnA3NGdsYU1IK0JUTlBRaEd1dVN0eC8reTIzMVlvUlZibkRnNDgrcEs3ZHV1bnNYNTZwUURDZ2NEaXNhT1dzdm9yeWNqbU9vMkRsNElFWFgzMVo2OWF1MVRWWFhKMzBXWC8xK1pjNjZKQ0QxYWR2SHkxYXVFaURCZzlLakVDdWVReHBtbWFkeGZwVWZzNU5FVy9tZHhhdHg0a25ucWdiYjZ4OTdEQm8wQ0NkZHRwcGRUN255Q09QVkZsWldlTHY0NDgvWG83ajZNTVBQOVNaWjU2cFRaczJhZlBtelRyeHhCTVRqd21GUXZycXE2LzB4Qk5QNklrbm5xaHp1emZmZkxQKzlyZS9KWXIxMDZkUDE0MDMzcWdQUC94UWtuZHlZZkRnd1RyaWlDUGt1cTYrL2ZaYlNkNis0amlPYnI3NVpyM3p6anVTdk5yQmtVY2VxWHZ1dVVlaFVFaVdaU1V0YStVNFRxMWpGYi9mTDlkMWF5MS90Zi8rKyt1enp6NVRjWEd4SkdubzBLR3lMRXZUcDN2TGVKV1dsdXJhYTYvVk04ODhvelBQUEZOUFB2bGtuZSt2UGcwOWNZRGFLTmkzQXVVMWxyUExTdEYvckxpNFdPKzk5NTdPUGZmY3BOdDlQcC9lZXVzdEZSWVdhc0tFQ2ZVOHUzNC8vUENEWG56eFJUM3p6RE1OTHRpN3JxdVRUam9wcWNOMUhFY1BQdmlnOHZQemRmcnBwOWZxakIzSDBXdXZ2WmFVT0p4eXlpbTFnc0U5OTl5VHRQYlgrKysvcjJnMHF1T1BQNzdlOWtTalVmbjkvZ1pOdVhOZFY3RllyRllpVWROTEw3Mms0Y09IYStqUW9ZbmJLaW9xOVBMTEw2dEhqeDdiTFVqYnRxMmlvdHJyRG5mcjFrMSt2MS9MbHkrdnRTWmc3OTY5Nnl6Kzh2bDQ2dnQ4ZnZHTFh5Z3JLeXZwdTFaV1ZxWm5uMzFXNTV4elR0Smp4NDBibC9qOTdiZmZUcnF2b0tCQXYvLzk3K3R0YzMwbVQ1NWNxMTJ6WnMzU0N5KzhvRjY5ZXRVcTJKZVdsdXFycjc3U2RkZGQxK2pYMnA2c0dqbDFlWHFYMHNST05uLytBajN5eUg4MGF0UitPdldVY1VuMzVlVjEwRlZYWHFxSkUvK2xTZjk2Uk5kZWM3bDZiVk1NcTdudlZGUlVhTW1TWlRydHRKTVNmNy93NG1TTkhEbENSeDM1YzVtbXFTZWZmRTdoaXJBT08remdwTzJzV3JWRzMwK2ZxU01PUDB5U3RIcjFXdDE3MzBNNjhZUXhrcVNKLzd5MXp2WmZmTWxWY3B6a0JIVFRwczJhTjIrQkxybmt0NG5ibGkxYm9mNzkreVZHc2t2U0xydjAwaCt2bjZEZXZYZVJaZGt5RENYRnVQZmZueUxMc2pSa3lKNlN2SVQzdW11dlVNK2UzYlZ3NFdLRkl4R04ySGNmU1Y1UytzQ0RqK25zczA1WGZuN1B4RGEyRnpPOTBXYzc3dURYcnkvVUxmKzRPL0ZaMy9LUHU5V3padzg1anFONzdybGRPZHVaY2xwY1hLSi8zRnIvQ0grZ05Ta3FMdEhiNzMya0M4ODlPK2wybjgrbjE5OTZUK3NMTityYUNaYzBlcnN6ZnBpdFoxK2NyRmVlZWJUQkJYdlhkWFhzU2VOcjViR1BQemhSdmZMek5lNzAzOVNaeDc3ejJ2TUtiVk5zZk8zTmQ3VjR5VkpkZjlWbE1neERrVWhVSDM3OG1YYmZiZGZFWTBvMmJkWjFmN2xaZi9pL0N6Unl2K0cxMmxPNFlXUFNCVUM3ZGUyY0tKZzk5T2hUY2x4SHQ5LzA1NlJpWGxOUEFBQ1M1RGpORytBUmk4VzAzLzc3NmVoamoxRThIbE0wR3BYUDc1ZHRXM0ljUjF2THloSjlhRjVlbmdLQmdMS3pxNWR1cURMaisrbjY5d01QNjl3THo5UGV3L2RST0J6V3NjZU4wVC92dkZ1OSsvVFJxYWQ3eGJubHk1YnIxRitlcWxFSEhxQkFJRkI3N2ZaNjFsdmZkOFFJUGZmMHM5N0FITU5JNnRjM2I5NnNuK2IvcEQ5Y2Naa0NnWUMyYnQycXY5L3dWeFVXRnVxR3YvNVpIVHAwMEI2REIrblZseWZMc2l5WnBxbjdKdDRudjkrdk04NGNyK3ljYkEwWk5sUWZmZkNSenYvdEJlcFlZOXMrbjAreFdDenB1TGQwUzZsMjZiMkxKS2xMMXk1YXRjMlNnSVhyQzNYQWdRY2szV1lZUnEzOTNEUk4zWGo5bjdWdTNUcEowditkL3p1Tk9uQ1V4b3l0ZlN4WTlkeHdSVmhmVFAxY2YvdkhUYkp0Vy9mYy9VOGRmT2doT3UvQzg1Tm1BWGhQVXYzcjE2ZmdjMjRxdTVuZldiUWVuMy8rdWM0NjY2eEVIZVRRUXcvVmxWZGVxZlBQUDcvV1NQR3FFZkhiM2w1VVZKVFkvOExoc0VwS1NpUjV4d05WeTcxVUxVc3piOTQ4NWVYbEpaNWJzL0EvWU1BQVBmZmNjMG5idnZYV1czWHJyZDZ4emNVWFg2eXJyNzVhcnV2cWxGTk8wYnAxNjNURUVVZm96anZ2MU5GSEg1M1VyckZqeHlvbkowZXpaODlPak56ZjF1VEprMnZkZHRWVlYrbUxMNzVJL04yelowOGRjc2dodXVhYWF4SzNEUjgrWFBQbnowL01GSkNrWmN1VzZZSUxMdENTSlV0cXpWcm8zYnUzUm8wYWxUaHBVTFhQVnkwSGRNd3h4OVJxUjVVZmYveFI2OWV2ci9mKzlvNkNmU3NRczZzN2xGUVY3S3ZPZkc5N0FCRU1CalYyN0ZoTm5qeFo1NTU3cnJwMDZkS283VloxcUExZEwwdnlPbisvMzY5SEhua2tzUzdXdUhIakZBcUZFb1hlaHg1NlNIMzc5cFVrclZtelJoZGZmSEd0VGpvUUNPanNzOC9XRVVjY0lVbjY3VzkvbTFRb2RsMVg2OWF0MjI0eFdwSXV1ZVFTYmRqUXNJc2lWdG0yYUZzbEhBNXIzcng1ZXY3NTUzWDAwVWZyZDcvN25UcDA2SkE0MjltdlgrMVJxalZ0M0xoUnYvdmQ3MnJkZnYvOTkydmd3SUc2OHNvcmF5V1o5OTU3cndZTkdsVHJPWHcrbnZvK24yQXdxSWtUSnlhK1o1RklSS2VmZnJvNmRlcWtaNTU1UnUrKys2NjZkdTJxd3c4L1hQZmRkNThHRGh4WVorZFR0US9jZE5OTjJtMjMzYmJiZmtuNjlOTlA5ZlRUVDlkNVV1UFRUei9WMEtGRGRkUlJSOVc2cityN242cTFIS3VFYXNTWW1yRUhiVmM4SHRmSEgwL1ZtMis5cDkxMjIxVW5uakJHNjlZVktCS0pLaHlKS0JLT3FMeWlRaFVWWWVYMzZxbDFCZXQxLzZSLzYvcnJKcWhMbDg2SjdkUThRSnM5ZTY0NmQrNmszZnJ2Nmwxczdjbm5aRm1Xempycmw1S2tJdzQvVEZzMmI5Rnp6NytpSCtmTTB4bW5uNkllUGJwTDhrYUF6cGd4UzRmLy9GQkowc1I3L3FXamp6NUN3NGNQMDd2dmZhU3JyL21MS2lvcUVoY3dLaTh2VjA1T2puSnpjeE9qMUt1ODh0L1hLNmR3L3J2Vys3NzRrcXRxM1ZibE43ODVVNGRWempBb0tkbWtxWjkvbGZRZVRkTlFLQlQwUnROOC9hME1HUnA5NENoSlhpeFp2bnlsZ3NGQTBrbUJ4aGJEeXNzcnRIVFo4c1NKQU1rN3NmRFFneE5sbXFZdXZ1UXEvZjF2ZjFMMzdsMzEyT05QeTdadC9lSFNhK3JkM3EzL3VGRWpSOVkvb3dGb1RRTDE1TEdoWUZEanhoNnJseWUvb1F2UFBWdGRhOFNvaHZCWExqUFZsRHoycVVjbXFWZStOMUwwbUhGblZPYXhYZ3g0NHFGNzFLK3ZkK0o5OVpxMXV1RGlLeFdzbzlqVXYxOWZQZjdVYytxVjMxUG4vZnBNclZxelZwSTBjUGYra3FSd0pLS2I3NWlvTGFWbDZ0YTE3dmQyM3U4dlQ0cUZEOTEzbHdidk1VRHZmL1NKdnAwK1U1SjA3RW5qYXozdjFSZWVWS2VPZWJWdUIzYkVOSTFtRmUxZmVlRmxmZlBWMS9waXFsZEVxanFCZE5sRmx5WUtQOWZkOE1jZGJ1ZnJMNzlTUEI3WFM4KzlxS2VmZUVwWldWbnEyS21qZXViMzFDc3Z2cXloZXcrVEpKMXovam1KWlhSczI5YUVQMXl1Lzd2a0l1MDd3bHVxcitvNHBPcmlxZDYxWWFTOWhnNVJQQjdYa2tXTEs5OTNkZno1K01NcHlzdkwwK2lEUjB2eVlzaEpwNTZzckt4c0RkdG5iNzN3elBQcTFLV1R6cjN3L01SemZ6bitkTm1XcGV6S2s0TUhIblNnQnUwNXVGWnV2M2JOV3QxKzg2MjY3TXJMTldTWU44Q3BZTjA2RGFrYzdOUzllM2ZObXZsRDR2SGhjRmhGR3plcWYyWGMyRlp4Y1lsc3Uzcms3ZTMvdkZNYk4yN1VkUk91MGZQL2ZWR1daV25oZ29YMWZzNHZQUGU4aGd3YnFpL1J0ellBQUNBQVNVUkJWTjU5ZXV1VEtSK3JmR3U1amh0N25DVHZmNWNVbDkzNlI5ZW00bk51S2w4ZHN4alJOcFdVbENRSzdKSTBmdng0TFZ1MlRQUG16V3YydGc4OTlGQk5uRGd4NmJZSEhuaWcxbU9xWnQvSDQzR1pwcWxSbzd4amhwb2o3S2RQbjY1T25UcXBzTEJRQlFVRit0T2YvcVFKRXlaby9QanhtakpsU2xLeDNqQU0vZnJYdjViazdYTVBQdmlnSG4zMFVkbTJyUU1PT0VEWFgzKzlITWRSTEJiVFcyKzlwVmRlZVVXU1Z3T3NHa1ZmNWRwcnIxVW9GS3JWN3FyMjFlZldXMi9WLy83M1AwbmViSVViYnJoQnNWZ3NhV1IvMWNtTVAvNnhkdndPQkFMS3ljblJsVmRlU2NGK095all0d0kxbHdVTStadlh1VVFpRVlWQ29VVGh3SEVjUlNJUmJkMjZWWUZBUUlaaGFQVG8wWXBHb3dxSHc0bUVJUnFOcW5QbnpnMCtrOTJjTTk1TlpacW1PbmJzbUhReERKL1BweVZMbGlnWURHckRoZzBLaDhQcTJiT24xcXhaSTZsNmVZSGRkOTg5OFp3TExyaEFsbVUxcUJCYUZRanJrNTJkclgvODR4K2FNbVdLSG5ua0VjMllNVU1USjA1TUJMRWR6VUtvT3BOYnMrQTlidHk0eE9jYkNBUjA0NDAzNm9BRERramNWOS95S0h3KzIvOThiTnZXOWRkZlgrdmczelJOZGUzYVZYbDVlZnJzczg5MHdna25hTTJhTmJyd3dndlZ2WHYzV3R0SlZRRzl1TGhZMDZaTjA3WFhYaXRKT3Zua2srdGNndU9razA1SytudlNwRWthTUtEdU5jWWJvbWFNc1ZuZXNWMklSS042NTkwUDVEaU9saTFib2IvZlZMM2trOS92VjA1T3RuSnpjNVdUazYyY25Cd2RlTUQrbXZuRGJQM3JYNC9vMnV1dXFITlU5M2ZmejlTb2tmc3BGb3ZwUDA4OXJ3VUxGMm5DRlpjb3IwWVI3QmUvT0ZHOWRzblhDeTlNMXQ5dnVrTy8vZTA1R3JuL0NHM2E5UC9adSsvd0tNcXVnY08vN2VtZEVub25FSHJ2VWdXa0tFVlVSRUFCbGFJb1NHK0NYZWtJSWtVVUZId1ZFVVZCQVQ5UjZTQzlsMEJvS1NZQjByUFo4djJ4MmNsdWRoTkNVUkk0OTNXOTEwdDJaMmRueDJUMm1mT2M1NXpyaElRRUt3R241NTU3bXZyMTZwQ1JrY0diMDhaejgyWWliNy96RVcrOU5RbUFVYU1tTW5yVWNQejgvWlFnbnQwVGozZWhYZHRIOFBmM1E2ZlRjZVhLVlQ1ZXVKVFJvMFk0WmIvYjJaZUoyak5yclZZcksxZDlUWEJ3VUk0QnJncTFXazEwZEF4SGpoem51ZWRzbVR2MldxMTI5c2NjelhqclE2ZWY3Uk1INDhlL1RybXkyVm0wZS9mOXpkcTFQekIrM091VUxXdWJ2SFNYSGFmVmFobjY4aUNsUVYvT1RQdjQrQVFtVFg2THdNQUFudXYzbE10bkZxSXdTVS9Qd0dEUW84b3FmMlcxV0VsUHp5QXBPZGtXQUZlcGFOYTRBY1lNV3czWm13N2oyTUFBLzlzWXg5N3VMZExkVDNCbkdJM1VESy9HbXhQSFVDV3JWOGk1OHhFQWxNc3FRNlpDUllWeVpYaHQyQkJLbFN4SmFtcWF5MG9BblZiSDBvOW5VYnBVU2RwM2ZSSzlYc2VoSThlWXQyZ1pQYnMvUnMvSG5WZFFnWlhNekV4OGZienYrak9JaDVOZXF5SGRlT2NsRDRhUEhNRXJyNytLU3FVaThtSWs0MGVQcFVtenBqejk3Tk1VTFZZTWs4bkVvUU9IM0w3V2NXemM2YkhPMUcvWWtETGx5bENrU0JFbEdTWTlQWjAvL204YlZjT3FvdEZvT0hQNkxBRUJ0Z212dzRjT0V4OFg3OVFVTVRNcndKeXozbnRJU0RCRmloWWhKY1hXRkZYdDhIMjhaOWR1MnJScjYzUWYwTHB0RytYZnYyNzZoYjdQUFV2cnRxMEIyTHQ3TDNNK211VnkzMkd2YlQxdjBYeUtadDJ6RlMxV2xKS2xTL0hSZXg4eTdhMDNDUzFaZ2l1WHI5RHRDVnR2bW1MRml4SDNUeHhtc3htTlJzUFpNMmV4V0N4VWNwT2dwRktwbURyQnVUeUl3V0JRUG90YXJjNnoxS2JaYkdiL25uM2N1SEZEcWJuZnBYdFhpb2VHS3VNUXJjTTV5TWpJd0dxMWtweWM3RElSZXEvTzg1M1FhZTl0d3BNb21McDM3NjRFa2UyYU5XdEdURXdNano3NnFOdlhxTEpXZGNURnhiRjM3OTQ4OTI4UHhMZHYzNTRiTjNMMnR5ckgyclZyblJwYjI4Y2dqdnQxekxDUGo0OW45T2pSZUh0N3MyYk5Hajc3N0ROS2xTcWxCT2Z0T25iczZMVDYzakhnWGJWcVZZNGRPMGJWcWxYWnQyOGY5ZXJWWSs3Y3VibCtob1VMRjdKNjlXcmk0K1BKeU1pZ2N1WEt6SnMzanhkZmZKSEl5RWlYN2UwOUtSenIwdi94eHg5S25YNUhVNmRPcFUyYk5yUnIxODdsdWNjZWU0d1pNMlpJZmZ0YmtJQjlJZUM0V2t4ekZ5WHN6V1l6dlh2M2RucnNtV2Vlb1V5Wk1seTZkTWxsKysrLy85N3BaOGZNNUppWUdJNGNPWUpXcTBXdFZpc0JCUHNmdGVNeW01eXFWYXZtMVBIYVBqQVpNbVNJOHBoYXJjWm9OR0kwR2xHcjFRd2JOc3hwSDJxMW1veU1qRnliQXpvYVBYbzBPcDBPazhtRVNxWGl5eSsvVkpZaW1jMW05SG85cTFldlZyWnYyYkxsTGZlWkg0bUppZmo2K2lvMTRjUER3OW0rZlR0Rml4YmwvUG56d0swbk5uTEx5TXh1T0toeDJlWjJCekJ5ZnVENjlldTJqSnl2djNZWnBKNDRjWUx4NDhjclA5c0Q1eSs5OUJKZ1c0NDJkR2oyc252Nys3MzU1cHQ1SG50T09YK2Z2Ly8rZTZmSkVwMU9SNTgrZlpRVkVpZFBubVRtekpsS2piekl5RWhtekpoeDE1TmxXb2Ryakt3V2ZUajQrdmpRcmwxcnRCb05vU1dLRXh3VWhKK2ZMOTdlM2s0WjRvN0NkbFhsK1BHVFRqZFJqdlI2SFJjdVJuTDU4bFVpSWk3eS9NQisvUExyVnZiL2ZaQm5udTVOWEZ3OGs2ZTh6WkRCQTVneWVReC8vcm1UZW5WdG1XMXhjUWtFQndlUmxwYUd3V0JRNnR6djJMbUg5ZXQvUnBQMVJUaGx5anZLKzgyY3RRQ0x4VUw3ZHEzcDFpMTdTV2l4WWtXZEF2UGZyLytKbWpXcVU3bHl4WHlkbTdpNGVDSWpMekdnZjErV0xWK3BQRzZ2SS8vTnQrdXhXcTJrcGFVeDRoWG44bFJ2VG4rZmloWExNK2FOVjUwZUh6LytkWmZhMmlOZkcrOVNHdU9SVnMzNTY2K2RmTC8rSjE3THBiU0gwV2prOE9GajFLNWRRN2toZUNPWEd2OG1rK20rVEtZTGNhK1l6V2E2OXU3bjlGaVBaNTZuWEpuU1hMeDAyV1g3YjcvZjRQVHpvam52VXlYcmJ6ODY1aDhPSFRucU1vNk55Q29yc2Uydm5lUW12RnBWaWhiSm5yQzNqV09oLzVEc29KTmFyU2JEWVJ3N2FOZ29wMzJvMVdyU016S1VwdG9BU3o1YnhROC8vZUwyUGZ2MGR5NjF0MkhqWnVYZlczLzYxdWs1Vlk3TTBSMjc5dkhWLzlhaTErdFk5K05HMXYyNDBXWC9pK2E4ZjhlMW9JWFFhZFdrMzBVWlJmdllQQ2t4aVFWejVsRXR2RHB4Y1hHOE5ud2tOV3ZWcEh1UHg1VUVvUDVQTzE4RGpBN0JzTXBWcXpCajZuUzNHZDN2Zm1UcjM5SytZd2VXZjdxVVR4ZCtvanpYcEZrVHFsVE5MaEZhUGJ3NmE3NzdId0RQOUhyS3FiSHRuSS9ub2RGb1dMcDRpZFBmMnJzZnZhL1VnVmVPeldoRW85R2dWcXR0LzY5Ull6YWJzVmdzR0R4c2t3bGZmYnZHNlRVbmpwL2dyYW5UMGVteXh3UTZuWTdSNDk3ZzdXa3orT0RkOTNueXFUNll6V1lsdzc1MG1kS1l6V1l1WFl5a2ZNVUtIRGw0bU1DZ1FLVmtqaU9yMWVwVXcvN29rYU9NZmpYNyt2Uk1MOXZFL3VoeGI3aThGbXovcllZTWZRa3ZieTlPSGovQnI1dCtvV2RXcWFHVTVHVEF0aExJemw1UzQzckNkWmVBL2IwNnozZENyNVByM2NOZ3dvUUpwS2VuS3dGN2UxYTN2NysvMjZ4dnlGNDF0MlBIamxzRzdITW0wM1h2M3AyRWhBUzJiOS91ZHBzelo4N1FvRUVENnRhdHk4eVpNL0gzOTBlbFV2SHp6ei96NFljZmtwcHFtNlRTYXJXY08zZU9WcTFhc1hmdlhxY1lRVUJBQUNOSGptVHQyclU4ODR4eldVQlBUMDg2ZGVyRTRzV0xxVnExS3IvODhnc2ZmZlFSTldyVTROaXhZMjQvUTJSa3BGTmdmc1NJRVd6ZnZwMERCdzdrK2Ruem8yalJvcmxtejlzVE0yL2V2SG5YNy9NZ2s0QjlJYUJTWlFmdHpaWTdEOXByTkJxV0wxK09UcWZqeElrVHZQLysreXhldkJnUER3OE1Cb05ML1c2d1hXRHNTeEVkQTUwWExseGc0Y0tGNlBWNlZDcVY4anI3TE9Nbm4zeENUaWFUaWJTME5LWk5tK1lVc0ZlcFZQend3dzh1MjgrWk13Y3ZMeS9XcmwyTFhxL254eDkveE1mSHgyMTVFTHVGQ3hleWNPRkNwOGZzK3g0NWNpVCsvdjdNbURFanovTjBMMlJrWkRCMjdGZ01CZ05EaGd5aFJvMGFoSWFHOHVTVFR5clBnL3RHbys0NDFreDNaQjhBNXBlY0gvZU9IRG1DbjUrZnk0UVd3Sm8xYTFpN2RpMDZuWTdZMkZnR0RScWtaUFNiVENhWEwycjdUZitTSlV1Y1ZqT0E3WE85ODg0N2RPclVpV2JObWprOTUzaWNDUWtKYk56b2ZFT2RjNFZFVkZRVWdQS3pmWGI2YmpOT0hGZjB5R3JSaDhjVGozZTU5VVlPbWpWdFJOTW1EWE9kTkh2bW1kNU1tL1l1Q1FuWGVXdkdKUFI2UFZ0LzI2YVVnTkJtWmE5NmVYc1JFaEtzMUxvSFcxQ3VaTWxRYmlZbUVod2NwRHorU0t2bXRHM1RTc2tZdDlleWYzbm82MHllTkliZzRDRGxPOHZkY1YyOUdzVytmUWV3V0N5NWxzT3BWNjgyTHc0WnFQeGNwRWdJRXllTVZzcjFnTzE3TVRNemt4TW5UM1BreURGVUtoVSszdDVNbkRBYXZWNEhxSGh6K25zTUh6N0VLYWhucDlmcDNKYkFVcWxjVi9kMDY5cVpwY3UrNE9TcE0xUUxzd1VUVENZenA3TWF5Mzc0MFR4cTE2cEI3ZG8xME92MVNzTmZxOVZLYW1vYU4yN2M1Sis0T0s1ZXVjYnYyLzdpMFE2NWYzOEtVZEJwTkJxK1hMNFFuVTdIc1JPbmVPdjkyYXhZUEJjUER3ODhEQVk4UEF4dXg3RVdxeFVWS21XeUR5RGl3a1htTGx5S1hxOURyVklycjB2UHNBV2FGbnppMmpET1pES1JtcGJHTzlNbU9QMXRxMVFxZnYzaGE1ZnRQNXl6RUM4dlR6YXNYWVZCcitmN0h6Zmk0K05EaDdhdDNINitYbzkzcFZ2bkR1ajFCcVhCM05EWHh0SzhTU1A2OTNVdVlXTzFXakFhTTBuS0NwQTVVcWxVUkVWbmx5NnNHUjVHMDBZTjZORDJFU2JQZUovMS8vdmNhZnNubmhxb05KZ1U0azRZZEJxU2JyMVpuaTZjajJEdXJMbG9OR3BHalJtRmo2OHYyLy84aXhWTFArUEtsU3UwYnR1RytaKzRsbXdJY2hnbkFPZ05Cdm9OZUk1NkRlb3JqNzA2ZEFRNnZZNk1qQXd1UlY3aWc5a2ZLb0hoM0k1bHk2OWJlSDdJQ3dCa3BHY29pVVlhallhenA4K1FrWjZPcDZjWEdWblhqSjkrMk1BVHZYbzQ3ZWY5dDkvajVQRVRxRlFxckZZcks1Wit4dWZMVnRDMGVUTWVhZHNheUE2UTU1Uno0czFnTURCMjRuaW1USmpFMHNWTHFGQ3hBb0ZCdHRLMXhVTkQ4US93NTlEQlE1U3JVSjVkTzNkUnAxNWRsMzA2M3RmYmhZV0ZzWGo1RXJiOHNobFUwS2xMWjB5Wm1WeDJNd2xxVjY5QlBXN2V1TW5NOXo5azBJdUQ4Y29xVVhqOXVpM0RlT0c4ajVueDdsdjRCL2dUSDJkYm5SaDFMWXJTWlp4TG5kNnI4M3duOURySnNIOFk1TXo2ZnVXVlYramV2VHRkdW5USnN3ckFuZXJmdnorWm1abE9BWHRIL3Y3K0RCdzRrQzVkdWpCbHloVG16NS9QNHNXTDZkV3JGNisvL2pydnZmY2VZOGFNb1d2WHJody9mcHdYWG5pQndZTUhzMjdkT3M2ZE84ZXdZY013bTgyY08zZU9Uei85MUNWZy84d3p6NkRSYU5pMGFSUERoZzNqNHNXTC9QWFhYNHdhTllyQmd3ZTdYYTN2cUZLbFNuVHExQW0xV3Axck9aemZmdnN0MThrT2QvczdlUENnMitmc0FYdkpzTStiQk93TEFhMGFNck5LVVdhWXJIanA3enlLWmcvdTJXZTRBd01EOGZiMnhtcTFjdVRJRWNMRHc1Mlc3MGRHUnZMaGh4OHliTmd3YXRYS2JtelZwRWtUcFdhVm8zbno1ckZ6NTA3V3JGbmo4dHp2di8vT3JGbXpuSnB3QUZ5OGVCRzlYdThTYU55OWV6ZkZpaFhqK25WYlBidVltQmorL1BOUHdzTENVS2xVWkdSa3VOUUlmKzY1NTV4cXROdWRPbldLOCtmUE0zbnk1UCtrc1piQllPQ2xsMTVpeVpJbGpCOC9udGF0V3pOa3lCRDgvZjBCbEJwa09jOUZiaHc3alR0K0xvdkZjbHNCV2prL3JzeG1NMnZYcnFWRGh3NnNYYnRXQ2NiYmE5aDdlbnB5NDhZTi9QejhYRjZYbUpoSVVKRHpqWUxqREw3VmF1WExMNytrYTlldWhJU0VvTmZyT1h6NE1FMmFORUdqMFdBeW1manl5eTlwM3J5NVUxMTlkelh0MVdvMWlZbUp4TVRFQUNqTDd1dy8yLzlPN3ZhL1hZWXBleUIvTnl0NlJPRXpkTmlvM0J1RDVkQ3BZenVlZU1MOVJCbEFnTDgvalJzM1lQdjJYVFJzV0ErQWpBd2pJVmxCTG5WV2NGcmpKcVB6K1lHMlpaOWJ0MjdEMjlzTHE5VktTa29xWThkTlJhL1hLUlBZbzkrWXJQU29lUGU5V1pqTlprd21FNk5IdlVMNUhIVmJ6V1l6cTFaOWpkVnFwV1RKRWd4emFFSUxjUEhpSlpZdFgwbm5UaDFjanFkSWpxQjdTbGIyaTlsc3BrMmJsdXpkZXdDejJjejJIYnZvMEw2TnNuMlJrQkMzWlhmUzB6TklkV2ppbE0zMTNOZXJWNXZRME9LcysrNUhKazRjelo5LzdtVGQ5eHVVLzA3RGh3K2hXbGdWVWxKU3MwcnRXREdaekpqTkp0TFRNeWhYdGd5K2ZyNTRlM3NSR09EdjVqMkZLRnlLWi8xTjJjdTNCQVlHNEpNMWpqMTA1QmcxdzZ1amRTaDFjREh5TW05L09JZVJ3NFpRcDFaMkUvdG1UUnJ5eTNyWHNlck1lWit3ZmVjZTFxMzV6T1c1cmIvL3lmdXpGdURyNjV3bEduRXhFb05lajBiamZGdTFZL2RlaWhjcnl2WHJ0dXl4NkpoWVR2eTVnK3BobFVHbHdwaGhWSnJKM3JoeEV4OGZMOVRxN0gzdlAzQ1lsSlJVV2padmpJK1AreEtCZ1lIK3hNVW5FSklqYURueHpYZXp0d253WjhyNFVWek9xb2YveEZNRFhmYmo3bG9zUkg3NSt4aUl1K251ZXkxL3JsNjV5dFNKVXloZXZEZ1RwazdFSjJ2ODM2SlZTeXBWcVV4SVNBaGFyWllpUll2Y1lrK3VmUzJVeDdQS09Kdzhma0lacTV2Tlp0Wi85ejFOV3pTalJJa1N5clkzYnlieSsyLy94K0NYYmF1L0o0NmRBTUNTRmN2WXUyY1BYMzYraXN6TVRMeThzd1BKbTM3ZXhPVkxsM2w1eEZCbE5kdUVLUlBSYXJXcy8rNTd2bG56UDNvOTFSdXRSc3ZqUFovZzZKR2pBQ3hmNlh5dE9YWHlOQis5OTRIYnorRHI1OHZRRWNONGMvSTBraEtUbk1yTTFLdGZueDEvYmFkTTJUSWt4TWZUb3BYcmltaDdnTkt4aHIxT3I4TS93Sjh6cDArVGtwSkNyejY5VWFsVVhMNThKZGR6bkptWnlZSzU4NmxacXlaVnc2cHk1UEFSQWdNRHVYYjFLcjUrdmdRRkJmTFIrN2J5UGRGUlVhaFVLczZkT1V1akpvMmM5bk92enZPZDhQZDJUWndRRDdiS2xTdlRwMDhmamg4L3JzUkQzTm0rZmJ1UzZYNjdEQWFEVWlrZ0o3VmF6Ymh4NDFDcFZBd1lNSURvNkdnMmI5N012bjM3MkxScEU3R3hzVmdzRnJaczJjTHUzYnY1NDQ4L0FGdVQyQVlOR2xDNWNtV2xGditycjc3cWNzOVdzV0pGQmcwYXhMSmx5NXdhM2M2ZE81YzFhOVl3Yk5nd3QzWHE3YlJhTFZPblRnWGc3Tm16VGsxb0FjTER3M25ublhmNDdEUFg4WkU3SlV1V0pDUWtKTmRlQWZacmwrT3hDbGNTc0M4RTlCb1ZtVm5OSDlOTjRIVVBrMkRpNCtOWnQyNGREUnMyWk5La1NVeWJOazJwOXcxdzd0dzVybHk1UW5Cd2NMNzJGeGNYNTVROTc4aStKQzduY3JpUkkwZWkxK3VkSmdveU16TkpUMDhuSWlLQ2wxNTZ5YW11NE9qUm81VU14M1hyMWpudEsyZU5kcnRWcTFaUnNtUkpHamR1ekxoeDQyalFvQUY5K3JnMjNMSTdlZklrOGZIeExyV0hIWm5OWmpJeU1uTE4rSzlidHk0TEZpemdtMisrWWZQbXpVNzF5NUtUazlIcjlXNnpMQjNaTDhUdVBwUDlHRzVuc0NMbng5V0ZDeGV3V3EyMGE5Zk9iU2Yxek14TUJnNGM2UFJZOSs3ZGxYLy8rT09QVHMrbFp5MER0Uyt6WDd0MkxhMWJ0eVlrSk1TcFZBL1lndXRyMTY2bGJObXlTc0Qrd0lFRC9QYmJiNHdlUFpyRmk1MGJaYTVhdFlwVnExWTVQZVk0UVhFdlpEaXNJdFpySk1YK1lhTFZhZ2tMcTBMalJ2WHozRzdaOHBWNS91M2JsU2dSeXFGRFI1V2ZFeE1UQ1F6SWZ3UEk2SmhZenA0OXo3dnZ6dUtwcDNxeWFPRXNVbE5UbVRkL01SVXJsS2RhdFNxVUtCSEt2UG1McVZLNUluMzY5TWkxN3VyWFgzL0h0YWhvUnI3Nk1rdVdmTTdoSThkbzI4YVc1V295bWZubDE2MjBhTkdVMHFWeno3aFRQc2ZOSkR3OERMUnNZY3ZhMmJ2M0FGcWRqak5uenFGV2EzajZxWjU1dnY3RGorYTVmVHdqd3pYVFI2VlM4ZWlqYmZuMm0rKzVmUGtxcFVxWG9HblRSblRwOGloanhreFJ6cWRlcitQMTE0WVJHT2lQd1dBZ05TMk5VYU1tOHVySWwvSHk5TVJrTXBHVTVKcUpLMFJoRng5L25XL1gvVWlUaHZVWk0ya0c3MHliUU9Pc1NVS0FNK2NpdUh6bEdpSDVIc2ZHdTEwWkE1Q1dadnQrOTgweGpoMDZjcHd0WUsvVm9NTDJ2V25NTkpLZW5zSDVpSXNNZk1tNTE4ZUkwUk94V0N5WU1rMzh2TzRyQU42WU9OMXRXUitBS1RQY0IrOGM1U3lMczJMeFhLV0dmVTRiMWpxUEk3cjFmdTZXK3hjaUx3RytCcWNWNGJlclpLbVN2REYrREZXcmhURzQvd3RZTEpZOEUxQXNGZ3NqUjc5T2syWk4zRDcvK2ZJVmZMNThoY3ZqOW5HNDFRbzd0KzlrM2JkcmlZbU9JU01qZzc3UFpkZUkxbVJOK3RtM24vN3VXL2o3KzdONDRTZEVuRHZQUzhPSHN1elRKWGg2ZW5JOTZ6VlRaa3hseHBRM21UOTdubEpPUnFmVFlUUWErVzNMVmxRcUZjZVBIT1BraVpQNCtma1Jralg1WU05T3QvUHd6SHQxOGNrVEovSDA5Q1E1SllWNU0rY3dZZW9rMUdvMXpWbzI1L2ZmL28vUGxpeW5kTmt5Vk05cVR1c29PV3RGVHM0YTlvbUppWnc0Zm9LWFJ3emw1eDkvb21uelppNnZkYlQrdSs4NWZ2UVllcjJlM1R0MzQrZm54N01EbmlQcTJqVktsU3JGUzhPSE11YTEwV3pjOERQUlVkRTBidHFFUXdjUDByZS9jeDN1ZTNXZWI1ZEtaZnVkRlE4WGk4V0NwNmNuWVdGaExobmk5bEk1VnF1Vnh4OS9QTStBZllzV0xhaFJvNGJMUFRuWVlpMFJFUkc1dnYra1NaTUlEUTFsdzRic2tuMGRPblJRWWhyMjFYWGczTGZxOE9IRFR2ZjhPWVAxeFlvVlkrN2N1WncvZjk3bHVDNWR1c1JISDMzRTVNbVQwV3Exeko4LzMyMm0vZGl4WTZsUW9RSWpSb3pnZ3c4K29GV3JWbno5OWRmSytSazRjQ0RyMTYvbjlPbmNHMUk3NnRqUjFvaDYyN1p0YnAvMzhmSEJhRFRtMnBSYTJFakF2aER3MWtOSzFuMTgrajM2ZmJiUFpMMzIybXUwYmR1V3FsV3JVcVJJRWY3NjZ5K25nUDNaczJjcFU2YU1VMU9MdkVSR1JoSWVIdTcyT1h2QVBtZldkTTV5T0gvLy9UY0xGaXlnYXRXcWRPalFnY1dMRjlPeFkwZTZkT21TNjJTQW5UM1E3Mmo3OXUwY1BueVlzV1BIY3VYS0ZVNmNPT0ZTamlTbkxWdTJzSG56NWp5M3NYTVhrRTVJU01CZ01LRFJhT2pac3llZE9uWEN5OHRMT2JiNCtIajgvUHljanRYZTdOQm9OQklZR0loS3BWS3lSM05qTkJyelhUWUc1UHk0VTZsU0plYk5tMGRVVkJTK3ZyNU9TOHQ4ZlgyeFdxMUtVRDRxS29vaFE0YTRCT2tkT1pienNYL0oyb09iOXAvdC8yOFAzRHV1QXZEeThxSmp4NDYwYWRQR0pXQS9mUGh3T25lMjFlYytkT2dRa3lkUFZsWUVuRDE3bHRkZmQxL200M2FrWjgrYjRDMHI1QjhxYXJXYTRzV0swS0NCNnpKcVI4dVdyMFNWUnpabWFtb3FVZEV4SER4d1dQbmRUMHhNSWprNXhhbkV6YTJjUFh1T0xsMDZjdmJNT1hidTNFTlNVaEpydi91UjBPTEY2TjM3Y1lZTkg4MzBOeWZ5eHVoWCtHVHhjcWE5K1I2dFc3ZWdXYlBHVGdHMUgzL2N4UFlkdXhuMHduT0VoVlhoMlg1OVdMSGlTMHFYS2tubHloWDUzemZyTUJvejZkV3pleDVIa3kwMjloOENBd09kSGxPclZMUnMwWXpOVzM2bno1TlA1UG42cVZQR1VxSkVLTkhSc2J3NS9UMmxqRTF1R2pXc1I5MDZOWlZyV2NVSzVWMjJ1WExsR2g5OGFHc281WmhkYUs5bmJ4K1kzK3E5aENnczdCTlFRMThiUzRlMmp4Qld0VEpGaTRTdzdhOGRUZ0g3MDJmUFVhNU1hVXFWZEszbDdFNUU1Q1ZxaGxkeis1eDlaWXhmamd6N25PVnc5djE5aU5rTEZsT3RhaFU2ZFdqRHg0dVg4MWpIZG5UdjBqSFh5WUQ1TTk5QnE5V2kwYWd4Wm1ZeWJ2SmJ4UDRUeDZJNTcrUHZuNzNDYjg2Q1Q5bTE3MjhXei91UXdJQUFMQmFMTXU2NEZVc2VqV2x1Tlo0U0lpOWFqUnBmTHoySktYZGVZcUoyWFZ1L0dyMWVUN2NudXRPanQvdko3MzlpLytIVm9TUHliSXo2eXVzamFkWWkrMTRtWjltWjJSL01wRUtsaWp6UnF5ZjFHdFJUU2pQa3hzZkhtMkxGaXhFVUhNU0FRUU01Zi9hYzBtUEtybFNwVW93ZSt3YUdIUGNkNjlkK1QzQndNR21wYVRScjBad0tsU3J5eFdlZk0zRHc4MjZQTFM4cHlTbHMrbmtUajNYclFybnk1Wmoxd1V6V2Z2MHRmZm8rUlhpTmNJS0NnMG1JajJmUVMwUGN2dDVlUjM3cEY4dWQzdnZQMy8vQTM5K2Z4azJiTU9hMTBWeTdkczBwYUo5eklxWnA4NmI4RS9zUERSczNwR3ExTUdVVjh1UnhFNmxhTFl4aXhZdnh4b1N4eE1YK2c1ZTNGMTBmNzhia2NSTzVGSG1KTW1YTDVQcjU3dVk4M3c1Zkx3TmFXVWI4MERsLy9qeXRXclZ5Q2Nack5CbysrZVFUd3NMQ0dEOStQTmV1WFhONjNzdkxpMTY5ZWxHbmp1MGFOV0xFQ1BiczJVTjhmTHhUVW11Wk1tWHc5dmJtNk5HalRxOTNETUpiclZhaW9xSm8zcnc1bVptWlRvRnplNVBhUm8yeVY2TFlHK0RtVlRHZ1ZxMWF2UHp5eXdCTW5qelpLZEJ2Zi85Tm16WVJFaExDeXkrL1RJa1NKUmc3ZHF6VFBvWU9IVXFQSGoyWU5Ha1NlL2Z1NVoxMzN1R3R0OTdpekprekhEaHdnREZqeHVEaDRaRm44MXBIdnI2K1BQdnNzK3pmdjU4clY5eXYxdkgzOTVmNjlma2dBZnRDd005RFJXeXk3WnN5UHNWQ0NiODdxN2xtTnB2WnYzOC9HemR1VkpwSVRKczJqZHExYlkzK21qZHZybVE2MjdPU2p4NDlTb01HRGZLMS8ram9hQklTRXFoU3BZcmI1KzBYUjIrSFRJTHo1ODhURlJWRmZIdzhGeTllNU1pUkk2U25wOU96WjA5NjlPaUJXcTJtVXFWS0xGdTJqRUdEQmhFYUdrcXBVcVVJQ2dyQ1lERFFyRmt6cW1jMTNER2J6U3hac29RbFM1WW8rNCtMaTJQUm9rVlVyMTZkbGkxYnNuejVjb29XTFpwcnpYTzcvdjM3MDdkdjN6d3ZqaGFMSmRmYVovMzc5ODl6LzNidWFxYURMWk02TURCUW1YRjBkN3oyQmlxM0dtVGF5Zm5KblVham9WU3BVbTVMT1RueThmSGhsVmRleVhPYmhJUUVOQm9OSGg0ZXlnMncvVXZVTG1jdkFjZnpGQllXUmxoWTJDMlArZDhTbjVJOWNQRHprQXo3aDhudFZGUEthMXV6MmNMTW1RdXdXcTMwNkdINzJ6eDIvQ1E2blk3aXhWMUx4TGh6NWNvMVltUGphTld5R1k5MTdzQ3k1YXRZL3RtWE5HM2FpQU1IRG5QZ3dHSEE5cjBTRkJTQVJxT2hWcTF3RGgwNlN1dEhiTXZBTXpNeldiMW1MYnQzNzZQdk03MlZpWWo2OWVvUWVmRXlpejVaUnMwYTFUbDU2Z3lqUjcyQ2gwZitzcTNPbmp0UFNUZkJ2NmJOR3RHMFdhTjczcmp4VmdQMXpNeE1BZ01EbUQzckhlVjZaOCt3bnpuemJTV3pOelUxbGV2WGJ4QVltUDlWRGtJVUpHYXptVDM3RDdKaDQ2L3N6N29HdkROdEluVnIyMHJkdEd6ZWhFMmJmM01heHg0K2VvTEd0NWlFdEl1S2ppRWg0VHBoVlNxNWZkN2RPUGJjK1F0Y2pZb21MajZCQ3hjdmNlaklNZExTMCtuVHN6dFA5dWlHV3EybVNxVUtmTExzQy9vTkdrNkowR0tVS1ZXU29LQkFEQVlETFpzMXBrYjFNTHk4YkgrblNVbkpUSDM3UTA2ZE9jZmtjYTlqekRUeFQxeUM4bjVQZE92TTlsMTdHVE5wT3FOZkhVck44R3BadlROeWZwWllsOGZzOWZuZFpkUm4vQXUxZk1YRHBYaXc5MTBGN08zVUdqWGZyUGtmMzZ6NVg1N2JhZklJdUM2WU00OEZjOXl2WmdNWU0zRnNualhzY3pQb3hjRUFmUFhGS3JjMTRxdFdjeDYvSHpwd2tQWHJ2bWZjcFBITW4yMDducWVmZllicTRkWFJaVTA0clBqcUM2ZlhuRHB4aWcvZWVjL3QrNjljOFFWYWpZYXVqM2ZEdzhPRDloMDc4UE9HbitqVXBSUG56NTNuZWxhNWpNdVhMbEd2N3lkY0hRQUFJQUJKUkVGVVFUMlgxMSs3ZXBVaU9VcjF4Y2ZGODhQM1B4QWFXcHdsaXhhVGtwekNuNy8vUVlVS0ZRQTRlZndFbnk5ZmdiOURXYjFTcFVzejdOWGh5ajYzL0xxWkNoVXFFSEUrUXBsb3FWVzdGaFBlR0VmRFJnMnBXS2tpSVNFaC9MSnhFeThPZmNudFozTjB1K2Y1ZGhVUHp0KzlzM2p3RkMxYWxJU0VCS2U2NmFOSGp5WThQSnhYWG5uRmJhUFZ0TFEwZXZUb1FYUjBOQk1tVE9DUFAvNVE3dDBkcXdIMDZkT0gxTlJVamh3NVFyTm16WlRBdjE2dmQwbEN0RmNoR0R4NE1BTUhEblNLQlRqR0xqUWFEVHFkVGxrZDQ0N0paQ0l1TG80cFU2YlFyMTgvZXZiTW51eTBWdytJaUlpZ1Q1OCt4TVRFc0h2M2J1VjVnOEhBK1BIajZkS2xDKys5OTU2U2tMbDE2MWFxVjYvTzdObXoyYjU5TzQwYU5lTEZGMS9NZDZtZ1NaTW00ZWZuNTdhdnBWMVFVSkJTNGtma1RnTDJoVUJSWHhYbjRtei8vaWZaaXRWNmU0RVZ1L1QwZEJZc1dFRFpzbVVaT0hBZ0sxYXNvRktsN0p1U1pzMmFzWDc5ZWc0ZVBFaWpSbzI0Y2VNR1Y2NWNjUWsyNXNaZVo2dEpFL2ZMRTFOU1VseEszeVFtSnJKMDZWSktsU3BGbFNwVkdERmlCT0hoNFdnMEdpWG9FUm9heXBRcFUwaElTT0R3NGNORVJFUVFHeHRMY25JeXp6NXJXMXBuTkJwSlQwOW4rUERoTkcvZUhJQytmZnR5OWFxdFh1ZUlFU05JUzB0ank1WXRQUGZjYzJpMVdvNGZQMDcxNnRYZExya011STJ5RGU2TUd6ZE9xY3VmYy8vSnljbk1uRG1UYnQyNlViOStkdWtKcTlXcVpFclpid1l6TXpQUjYvVk9GenY3Y2lqN2hUdG5pU0YzNVB6a3orT1BQNTZ2R3Q0TEZpeGc3dHk1VG44L2RqRXhNZmo1K1NrejRqbXo1RjkrK1dYNjl1MUxxMWJaVGVkeVp1dTZZN0ZZM0RZTnpqbFprZDhhNU81WXJmQlBTdmJyaS9wS3dQNWhjdGU5SzdKKzkzeDlmWGpoK1g2VUxsMlM0c1dMWWJWYStmMzNQNmxSbzFxK2UyNzg5dHMycW9WVlVUSkxueC9ZbDVzM0V5bFNKSVRxMWFxdzR2UFZBQ3hZOENtaG9jWFJHL1E4MWFlbjhyMWhzVmlZTys4VHJseTV5dURCL2FsZnI0N1QvcXRWcjhydjIvNWk3NzREdEd2M0NNV0szYm91cnEwK3ZJbjkrdy9TcldzbmwyY2RTMTY0azFlako5c0tJZ3ZxTytqMGZPNzhCZWJOczEwRGMwNFcyRFBzN2U5aHRWb2x5MTRVV21ucDZjeFpzSmh5WlVzelpHQS9scXhZUmVWSzJkbVhMWnMxNXJ2MVA3SC80R0dhTm1yQTlSczN1WHpsS3ErOC9FSys5djkvZit3QW9IbU9Pc3QyeVNtcDZQVTZweHI1TnhPVCtHVHA1NVF1VllLd0twVjVmY1JMMUFnUFErc3dqaTBSV3B5M3Bvd2pQdUU2Qnc4ZjQzekVCYUpqL3lFNU9ZVUJ6OXJLRDFxdFZyYnYzTU9pcFo4RHR1dkZqUGRtNVhxc2xTdVY1L1Z4VXdrdFhvejZkV3N4YU1DelNsMS9rOG5zVk1QZXJtcmxTbnk1ZkNFRFhueVZHWlBIVWlMVVZrN1F3OE9ESWlINUt4a2tSRzRDZlQzdzlkS1RsSHAzUVh1VlNrM1BKM3ZSN1FuM3E5N2k0dUlZTTNLMDIrZnNCZzU2M3FYcGJGN216NTdISTIxYlU3dE9iYWZIcnlmWUNyRjg4ZGtYcENRbjgvWUg3M0lwOGhLSER4N20rY0h1cnlzZnZmY2hQWHYzSkxoSUNITm56cUZwODZiSzZnR3dyYnF0MTZDK1VzTSs1MHJnM0JwQS8vTHpKdjdjOWdlang0MVJYdk5zLzM2MGJkZVdDeEVYbUR0ekRnMGJONkpVNlZMOGIvWFhxRlFxdXZkNDNHa2ZaMC9iVnM0N3VuYnRHcWtwS1JpTlJrcVVMRW1IVGgzNStxczFTaUN0V0doeFFvcUU4RUpXRUIzZytORmpIRGw4aEFQNy9pWTZPcHBxMWFzUmNTNENUMDlQYXRhMjliemJzMnMzRnk5YzVNVmh0amhDaTBkYXNtSDlqenpXclF1bFNwVzZaK2U1WW1YM0U2eTU4ZlhTRStoNzU5bjVvbkFiUDM0OHRXclY0czgvLzJURGhnMlVLMWVPM3IxN00yclVLTGZCZXJCOVB3OGNPTkJ0YzlSZHUzYlJzV05IR2pWcVJKOCtmVml3WUFIOSsvZm5oUmRlNEt1dnZxSkZpeFl1MVEzc1BEdzhxRktsaWt0Sm1JMGJOeXBaOGlxVkNxMVd5OGlSSTltN2Q2L2IvWnc0Y1VKSmhseStmRG1yVjYvR1pES3hldlZxM25qakRhNWR1NmJjNHptVzR0Rm9OQ3hhdElncVZhb3djZUpFdG03ZDZyVGYzYnQzODlSVFQ5R3BVeWRXcjE3TnBVdVhjam1yMlZRcUZhTkhqNlo5Ky9aODhjVVhIRDU4T05kdFM1WXN5Ymx6NTI2NXo0ZWRCT3dMQVYrRENrOGRwR1hhbXM4bXBGb0o5cjc5bTNwdmIyL216SmxEa1NKRk9IVG9rTXZ6MWFwVnc5ZlhseDA3ZHRDb1VTTU9IanlJaDRjSE5XclVjTE0zWnlrcEtheGZ2NTVhdFdvUkd1cCsyWEZTVXBKTDhMUnUzYnA4L3ZubmRPdldqY09IRC9QdHQ5azFPQmN1WEVqWnNtWHAxYXVYMjlwVzY5YXRVNVpEUmtkSEE3YWxTSTdOUVd2WHJzMGpqenlDajQ4UFgzLzlOUWFEZ1VjZmZaUno1ODR4YnR3NFJvd1lRYWRPcm9HWHU5V3lwV3VqSDdzbFM1WW95NFRBT1ZNcnA5VFVWSUtEZzkzV2FJK0xpME9uMCtYNWVqczVQL21qMVdxWk4yK2V5MEF5cDY1ZHUrYTZGRGNxS2tvNW5wczNiNUtjbkV5VktsV2NBbW1CZ1lIS2U1aE1KcVVVVlY2VEMyYXoyYWxwOElrVEo1ZzFhNWJTY0RjeU1wSVpNMmJjVlIyNGhGU3IwdURhVTZmQzF5QUIrOEpBclZKaHVZdUpHanVyMWNxV3JkdllzblhiTGJkMVYxckI3QkNRYnVoUWttTHIxbTFjdlJyRmMvMnlsMzA3TGczTjZmejVDK3plczU5WFhzbk93dExyOVdSa0dQbmZOK3M0Y2VJVVBYdDI0K3V2djJQNDhDSDg4dXR2WExwMG1XUEhUbEtybHEwa20xcXQ1b1huKzJFMEdna05MUTVBVW5JeVI0K2VZUHYyWFZ5NEVFblRKZzBKRGc3aWwxKzNjdmp3TVpvMGJrQzE2bFVwVzZhMDJ4cjlGb3VWYlg5c0p5VWxsVHAxczV1d08zNkdmLzZKNDFKV296YkhvQjVrcjZTeE5ZZk45dkxRN0ZKV2I0ek9ld1VQMks1NzluSWdHbzJheXBVcU1IZk9leGdNQm1WQW5wcWF5cWpSazV3eTdJRzdyaE9wL3BjYmtndVJGeDl2YnhiT2VaK2lSVUk0Y09pSXkvUGgxYXJpNSt2TFh6djIwTFJSQS80K2VCaFBEdzlxMVhDdDVaeFRja29LMzYzL2lUcTFhaWlCN0p5U2twSmQ2dGZYcjF1TE5aOHZwa08zUGh3OGZJdzEzMzZ2UExkczRTektsUzFEbDE3UFlqSzVscHo1ZWQxWEdQUjZyRllyNzgyY3ovLzlzWjAyclpyenl0QkI5SHptQlNhTmZZMDJyWm83dldiOVQ3L3c4ZUxsZlBUT05QYjlmWWp2TjJ3azRrS2tFcXkzOXc5YXRtZzI1Y3FVZHFwaGI3VmFXYkI0T1dhem1VblRzek40SCt2WW5sR3YzRHJyVlloYktWM01seE1YNHU5dUoxblpwMG1KN2hzUnB0eWlINHZGWXNIWHowOXBVSnR6dGE5S3BTSTI1aDhsd3o0Nk9wcmRPM2RSdFZwVmF0ZXB6YzBiTjluK3gxOEFESDl4S0VXTEZhTlU2VkxVcVZlWDVLUWs1czJhUzZmSE9oTmdUN1p4K042OWNlTUdCL2IvVFpObVRhaFl1Ukw5bngrZ2xKYXhXcTFZSFpyTDI4Y091WmJFY1JoYmJQbDFNeXRYZkVHWDdsMXAwQ2g3NWJ2QllPREVpUk9zV2JXYStnM3I4OHJycjZMVmFrbExUV1BObDZzNWMvb016dzkrZ2VDUVlESXpNOW0vYngrOW51eE41SVdMN05tMUI0RDZEZXBUdjJFRFFrS3l5M1ZOblRHTnc0ZHNnYmJBd0VER1RIQ3U5NzN4cDUrNWR1VWFuYnAwcGtXcmxwaE1KbDRmTVpMMkhUdWcxK3U1Y2VNR255OWJRZk9XTFNpZlZjYXY0Mk9kMlBUVFJoYk1uc2UwdDZlVGFjeThaK2Y1ZHBRdTVudnJqY1FEYS9yMDZYVHQycFZ1M2JyUnZuMTd3RmFPK2NTSkUzbSt6bDJ3SG14SmpDKzg4QUs5ZXZWaXpabzFyRnExQ3ExV2k0ZUhCODgrK3l3bFNwUmcwcVJKeW5WSW4vV2RiemFibFpYNE9STjYzRFhFVmFsVTZQVjZwOWZaWXd1T0NWY3hNVEZPcjR1UGo4KzFKSTNaYkdiS2xDbDRlSGdvZGZjREF3TnAyYklsVHp6eEJEVnExT0NubjM0aUtpcUs1NTkvbnRhdFcvUFRUeit4ZS9kdVRwMDY1WEp0RFFnSVlQTGt5YlJ1M1pxTkd6ZTZKQm42K2ZuaDYrdUxuNThmYmRxMG9VU0pFa3BwWDVFN0NkZ1hFa1Y5MVVRbTJQNllMMTIzRU94OVoyVng4cW9CcjFLcHFGKy9QbnYzN3NWaXNmRDMzMzlUdDI3ZGZEVVhYTEJnQWNuSnlmVHIxeS9YYlc3Y3VPRTJrOWcrY3poLy9ueUtGclV0MCt2ZHU3Y1NFRFVZRE15YU5VdXBvMy8xNmxWR2poenAxRXpVUGp2bkx0RHE0K1BEOWV2WFdiZHVIYzgvL3p4NnZaNUtsU3JSb0VFRFZxMWFSY3VXTFc4cnFIczNObTdjeUlZTkd4ZzdkaXhYcjE1bHdvUUpkT3ZXamI1OSs3b05BT2VzamVibzh1WEx1VFpielVuT1QvNm8xV3FHRFJ1VzcyM2RPWFhxRktWTGx3WmcvLzc5ekowNzEybHlLU2VUeWNTc1diTll2SGh4bmdINzRzV0xVNkpFQ2VVejJaZlpPWDdHZHUzYU9UVm92bDJYcm1jUEdDUzd2dkRRYWpRWTcwSERIcFBKVE0yYTRmbHFPdXV1M25HbU1kUGxzWk1uVDdQdSt3MTA2dFNlTW1WS083eVg3WGd6M1J6MzNuMS9FeFpXaGVyVnFqbzlmdm55RmRScU5SUEdqK0xNbWZNQWhJUUVNM3pZWVA3di8vNWt4ZWRmTW1YeVdJS0NiTjh6OW5yNXg0NmY1UHZ2TjNEdFdqU2VIaDQwYkZTUEFmMzdLbG4xVFpzMjRyZmYvdUQzYmR2NTZlZGZVYWxVUFBOMGIxcTFjcXpmYWx2aDA2eFpZNnBYRDNNSzJwbE1Kc3dXMi9uWXRHa0xPM2Z0cFV5WjBpNzErb3NVQ1dIMmJOZXNWd0NyeFlyUmFNVEh4NXVvS05zRXE4Vml4ZDFsWnQyNkRXemZzWnVBQUg4Q0F3UFJhalhLOTdUVmFtWDkrcCtKVDBoQXA5Tml5SEhkeWMvM2VWNjArVndoSWNTL0piY2E4R0FiVHphb1g1dGRlL2Rqc1ZqWTkvY2g2dGV0bGEvZit6a0xQaVVwT1ptQi9YS3ZKMzM5aHZ1U1VyWnhySVpQNTgra2FGSGI4WFhyL1J4NnZXMnB2TUZnWU1Hc2FaUXFXUUtBSzFldk1YVGtPUFJaNDFpVlNzWG9rVVBwMnJsRHJwTUxuNjFjdzVsekVadzlINkZrd3plc1g0ZUc5ZXM0M2V6L0UyY0xsaFlyNmp6ZU41bE16UG40VS9idVAwaEFnRDlmZkRvZmdHZGZHRWFiVm5uM0xSSWl2M3k5OUJRUDlpWTZQdVdPOTJFMm0vbjV4NS80K2NlOEF6bG1zL3RWYTJhSGNjWFowMmRZOHNtbnFGUXF2TDF0Mzl2VmE0UzdsSndwVXJRSUxWdlprb244L1AyNGVPRUNiZHEzcFUyN3RsU3VVaG13MWM2ZlB2bE4vQVA4NmYxMDlrUlljSEF3UGo0K0RIck9WcE0rSUNDQStsblovVzA3dEZPMnMxZ3NXQnlPMlg2Y3kxZCs1blFzcDA2ZTVxUDNQc0RrTU03eTlmV2pkYnMyUE5zLyt6NzdRc1FGdmxpK2dqT256OUNqZDA5NlAvV2tFcmpyLzhJQWloUXR3bGNyditTdGFkT1ovczViUkVkRmtaS2NRczA2dFZDcjFlemZ2NTkrQTU4akpKZllnUDM0ekdhenl6WDBwZUZEOGZIeFVlNkZGc3laaDlWcXBVdTNyaGlOUmo1ODUzMnNXT24vd2dEbE5RRUJBVHo1VEI4MmIveVZ0TlEwZ29LRDd0bDV6cS9pd2Q3NGVrbURyb2RaVkZRVVM1Y3VaZG15WlRSczJKQWVQWHJRcGswYk5tM2F4TUtGQzFtNWNtVys5dE8rZlh1NmQrOU80OGFOdVg3OU91UEdqZVAvL3UvL0FOdjM3ZXpac3pseTVBZ3pac3hnMnJScFRKbzBDWUFwVTZiUXVYTm41WHZiWXJFNFpjN24vTm5Pbm0zL3hodHZLRTFjN1grWHVZMXhkRHBkbnIwK0lEdWUwS3haTTE1OTlWVXFWS2hBU2tvS3YvenlDMisrK2FhU1ZiOWh3d2I2OXUzTFUwODl4WXN2dm9qRll1R0REejdndSsrK0EyeXh1NkZEaCtMdjc4L0tsU3Y1K09PUFhTWWlRa05EK2VxcnI1U2ZFeElTV0w5K2ZaN0hKeVJnWDJpVTlGY1JtVlhpS1RiWnlvMDBLd0dlOXo2ZzFxRkRCK3JXcll2SlpPTHZ2LzkyNmtidGp0VnFaZW5TcFd6ZnZwM2V2WHNyOWVUZGlZNk9wbXpac202ZlU2bFVHQXdHcDJXQjlrR0FXcTEyZXM1ZUs4eHhObkhQbmowVUsxWU1mMzkvNWJqc0xCWUxjK2JNSVNnb2lFY2ZmVlI1dmxPblR1emZ2NS9WcTFjelpJaXRPVTk2ZWpwNnZmNjJheEFialViUzB0S1U5ODhwSXlPREZTdFdzSEhqUmw1NjZTVmF0bXlKMFdqa3lTZWY1SnR2dm1IWHJsMjg5dHByVkt2bTNPanM3Tm16eWlSR1RzZVBIMWNDd3puRnhzWVNIUjFOelpvMVVhbFVjbjV1Y1g3czFHbzFpeFl0eWxlR3ZUc0pDUW1jT1hOR09ZLzJTU1hIeWFXYzdPY3lyMjBBRmkxYTVQU3pZNGF5U3FXaVdMRmlkOVYwOW5xYVZlbVZBVkRLWHdMMmhZV0h3WEJQQXZhRFh1aEgwYUpGM2RabmQrVG41NnNFeFIxVnFWS1JjV05mYzNxc1dyV3FqQjB6a25MbG5KZGcrL3I2TW56WVlNcVVkdjFiZS9xcFhpUW51OTdzTjIyYVhhWWlNRENBenAwN0tDVnoyclp0UmVQR0RmRDJkcTFMV3JsU1JTcFZyTURqM1IramV2VXdsNEZ0VUZBZ1R6NzVCTDE2ZFNjaTRpTG56bDl3ZWkrN2Z2MmVJaWd3Z05LbG5PdmVEbnJoT1VxWHRqM1dvVU1ibWpadFJLVktGVnhLREtsVXFqekw1aWpIcmxMaDUrZUx5V1J5eWRLM3ZVZGJXclJzU3FtU0pWMmVWNmxVNkExNkRBWURyNHg0S2Q4bGlQTEx3NUMvT3Y5QzNDK2RPN1NsUWQzYVpKcE03UDM3SUM4UEdwRG45bGFybFVWTFArZVA3YnQ0dXZjVDFLaWVlMjNrcU9nWXl1YzZqcldOVlQxekdjZDZPRHpuNFdZY2E5RHI4MXdKVUx4WVVTSXZYYUZiNTBkcDE3b2w1eU11RWhlZlFPT0c5WnpHWktmUG5xZG9rUkNuNDBoTHorRFZOeVp4OXZ3RmhyLzBBbWZPbm1mT3g1L2k0K05ObWRJbHFWdTdabDZuU0lqYlVxYVlIMm5wSm02bTVLOFpjazZabVpuMGVlYXBXemFkemN4MFgzcW5XNC91bE01S0VDaFhvVHpOV2pTblp1MWFTZzMyeVc5T0lTMDFEYXMxTzVoazhQQlF2aTlWS2hYdnpmekE1VjdIeDllSE92WHIwdlBKWGs3akNJUEJ3UHhQUHViNmpldGd0UklZRk9RMmVTWXpNOU5wbFZ0bXBpM0p3U3RIVXBTSHArMXYxM0hiSnMyYTBLU1pjOGxaZjM4L3ZIMThtUGIyZEtxR09TYzRBSFR1K2hoaDFjTHc5dkhHUDhBZi93Qi9QcGo5SWNXTDIxWWRmamo3STdmbno2NUV5UkwwZjM2QTIzS0pqcXUxQVlZTWZZbnpaODhwNS9qNUlZTXdtODB1MnozV3RRdU5HamNtT0d2UzhkODR6N254OXpaUXBwamZyVGNVRHdXcjFjcmV2WHZadTNjdndjSEI5T25UaCszYnQrZjc5UkVSRVpRclY0NVBQLzJVTld2V2tKYlZsTjdSMXExYlNVeE1kR3FzK3RaYmJ6RnQyclE4eTJUbVJxZlR1Ynh1OXV6WnhNZTdYOVcwY3VYS2ZOZUlQM2p3SUljT0hXTFJva1hzM3IzYkpYcytPanFhMmJObk0zZnVYR3JYcmszdDJyV2R5dXVjT25XSytQaDRwaytmenA5Ly91bjJQVTZmUHMzLy92Yy8wdExTT0gzNk5EdDI3TWgzVGZ5SG1RVHNDd2xmZzRvUy9pcXUzYlFGMUU3SFdtaGM5czV2eEIwSEFlZlBuMGVuMDZGV3F3a09EaVk0T0pqZHUzZVRsSlJFYUdnb1Y2NWN3V0t4a0ptWlNjV0tGWlhYSlNZbU1uLytmSGJ2M2szYnRtMFpNTUQ1cGlnNU9WbjUzODZkTzRtSmlhRmR1M2E0WTdWYWxhQndUaGFMSmMrczUvajRlUGJ0MjBmSGpoMEIrUEhISDdsNDhTSmdhOXF4Y3VWS0RodzRRTGx5NVpneFl3YXhzYkhFeE1Rb0RVbC8rdWtuT25ic1NKa3laWEp0Y3BvZjVjdVhaOEdDQlU2UG1Vd210bTNieHBkZmZvbkpaR0xxMUtsS0UxKzlYcy9UVHo5TnMyYk5tRGx6Sm1QSGpxVm56NTcwNjlkUENkN3UzYnRYT1dlcHFhbWNQSGtTc0EzeWR1M2E1YktpUWExV2MrUEdEZUxpNHBnMWF4YmZmdnN0S1NrcGNuN3lPRCtPazBSV3F6WGZHZmJ1Yk55NEVhdlZxblNSdDArTVdLMVcwdExTbEJwMk1URXhIRHQyalBUMDlEeS9xQ3dXUzY1ZjZJNHo4L2NpS0hjbU52dDlTdnFyOFpGeU9JV0dqNWNuaVNsM25zMW1WN2R1N1Z0dkJGVEpwU0dqdDdjMzVjdTdyc1lwWDk0MXdHVXc2S2xaTTl6dGZsUXFGYjYrZWZlZUtGMjZwQklrejM1LzkwM0VEQVk5enp4ejYydVhyY2w1QlNwVnF1RDJtRm8wZDkrZnBYYnQ3TEp4OXZJN2Q2TmxpNmEwYk5FMDErZHZWVysveTJPUDN2VXg1TWJINjg1WDhBaHhMem11empsN1BnS2RUb2RHclNZa09JaVE0Q0IyN3Q1SFVsSXlKVUtMY2ZuS1ZTd1dLOFpNSTVVclp2OTkzMHhNWXZiOHhlell2WmNPYlZzeGFFQmZwL2RJU2s0aE9UbVpwT1FVdHUvY1EzVE1QenphcnJYYjQ3RmFyZlFma3JOT2R0WVl3R0psMExCUnQvMFp6MGRjNUpFV1RWR3IxVHpXc1IyUGRiU05kekl5TWxqd3lYSisyZm83SDg5K3o2bEo3czdkK3dqUFdwMlVubTRMbUhwNmVEQjF3bWd1WGI1S293WjFTYmgrZzRFdnZrcHFXaG9MWnJsZjlTUEVuVktwb0ZMcEFJNWZpQ2M5NC9hVENUNzc4dk04eDdVaFJVSlkrZldYdVdhVjlub3krL3RlcDlPNURmeDczdUs3ekYxaWtxZW5wMU9HZTg3OTNXcWY3MzcwdnRNS25mb05HN2cwbkFVSXF4YkdpcSsrY0dwbTZVNVFjREJqSm96TmM1dnlGWjNITTdmVGFMZDRhQ2lkdSthZHdHSG40ZUZCZU0zc3NaQTlXejRubFVxbGxDcUNmK2M4dXowK2c1WktwUVB1cUFlZ2VQREZ4OGZuMlJ6Vm5ZaUlDTHAzZDk5bncxSE9iUG1jZ2ZEYllaL2tjOXpYNnRXcmM5MytkajVUV2xvYTc3Ly8vaTIzczFnc0hEeDRrSU1IRHpvOWZ1ellNZnIwNlhQTDEzLzBVZDRUaGNLVkJPd0xrY29oR3FJVFRWaXNjQ1BOU3VSMUMyVURieS9UK2RTcFUremN1Wk9qUjQraTErdVZ6dERnK3FYcDdlM05qQmt6QU5zZnA5Rm81SWNmZmdCc2djbFZxMWFSbEpSRXIxNjlHRGh3b01zTWZFeE1EQ05IamxSK0RnZ0lVSUxHT1puTlpwWXRXNmFVOStqYXRhc3lxV0F5bVp5eW51Mk5jQzBXQzJxMW11VGtaRXFWS2tXWExsMEF1SERoQW4vOTlSZjkrdlVqS0NpSTJyVnJzMlBIRHNMQ3dpaGZ2andsUzVha1pNbVNoSVNFRUJFUndkS2xTNVdnN1lBQkE1Um1xTGZEYkRZN2xZMjVkT2tTbXpkdjVzOC8vK1RHalJ1MGI5K2VBUU1HdU0wd0wxT21ETE5teldMWnNtVjg5OTEzR0F3Ryt2YnR5L256NTdsMDZSSTFhOW95bjJiTW1NR3hZOGVvVUtFQzI3WnR3MlF5T1RVdUJhaFpzeVpUcDA0RmJEMEpQRHc4aUltSmtmT1R4L2x4WkxGWWJwbGhuNUNRUVAvKy9WMytYcXhXSzJmUG5pVThQRno1UGJiL0R0dS8wTzMxNTM3OTlWZTJiZHVHWHE5WGxxcTVDOHpuek1aeFpISllxbnEzQWZ2SUJBczMwbXlCQmJVS0tvWGMzblZGM0Y5ZUhoNTRHZ3lrWmR4Wk5wc1ErZUZwTU9EbElZM2F4UDExOHRRWi90cTVoME5IajJQUTYvRXdlREI2L0pzQXFISTBiZmIyOW1MeUROc05xTlZpSmNObzVOY2Z2Z1pndzhiTnJGajFOWWxKU2ZUcDFaMGhBL3U1R2NmRzh2TEk3SUJZWUlBL2ozVnM3L2E0ekdZenE1WXRwSGpXaEZyN3JrOHFkZXN6VFNhV0w1cXRyTTY1Zk9VcXo3LzhtaktPZGFkV2plcDh2WFk5WDYvTmZibjRZeDNiT3dYclkyTC80YStkdXhuOTZsQk9uajdMMUxjK3lGckJxaWNqSXdPajBjaUN4Y3Y1L1k4ZGxDaFJuSXdNSXhPbnZVT1RSdlVwWDY0czFjT3E1TG5DUUlqODBtclVoSmNQNXV6bEd5VGVacWI5clZhY3FsU3FXMjVURUpVdDU1eThvTkZvM0k3ZjFXcTF5LzJKdUhQKzNnWXFsUTVBcTVGN0d5RkU0U01CKzBMRVF3ZGxnOVJjaUxjRjlrN0hXUERScTI2ckFXMUlTQWhidG15aFVxVktUSjQ4R2ExVzY5VG9OYjhxVnF4SVlHQWdyNy8rT28wYXVaWU9zRy9UclZzM1BEdzhxRkNoQWcwYU5IQzdkTTFpc2RDMmJWdW41M3IwNktIODNMVnJWM3g5c3h2RWVIbDUwYTVkTzh4bU0ycTFtckpseXpKMzdsemxwdWZGRjE5a3hJZ1J5aUNvVHAwNkxGMjZOTmRqZEp4TmZQTEpKOTF1ZDd0S2xDaEJYRndjalJzM3BtZlBucmsyNHJYVDZYUU1IVHFVeG8wYlU2dFdMZVhZSms2Y1NPWEt0aXlGbDE5K21jek1UQ3BWcWtSNmVqcmg0ZUV1QWU1Smt5WngrUEJoVENhVDBpeFl6azgyZCtmSDBhMldwOFhFeERCNDhHQThQRHdJQ25LdVQ2MVNxWmcrZlRweGNYSEtZODJiTjZkT25Ub1lEQVlNQm9QYk9uSW1rNG01YytlNnZmbFlzbVNKeS92WVZhdFdqYmZmZnZ1dWExTEhwMWc1N1pCZFh5NUlqVWZodXc5NjZCVU5DdVJ5VE93ZExiRVU0bGJVYWpWRjNaUkJFdUsvRmhJU3pDOWJmcWR5cGZKTW56d0dyVmJEajkvbXIrYXNvMG9WeXhNVUdNQ1kxNGZSMUtHSlk4NXRudWpXR1E4UEE1VXJsS2RoZzdwdXkxcFpMQlk2dEgwRVQ4L3NJTnVUUGJyaGxmWHo0MTA3NHVjd2p2WDI4dUxSZHEyVmNhdzdzOStmVG5KS1NxNTF1clVhamN1cUlvdkZRdHRXTFdqZXBCRmFyWWFhNGRWbzI3b2xSbU1tdzErZlFJYlJTTzJhNGJ3NmJEQ3RtamNoMDJUaTUxKzJzdVczUDlqNisxKzhPZW1OdkUrYUVMZEJxMUVUVmphSVN6R0pkMVhUWG9nN1ZUelltekxGL0NTenZoQUxEZzdPdGVTTEVJQlR3K3dIa2NycVdNeGEzSFB2VHAvQzlZUUVQcHEzOE5ZYjU0UEZDdnN2bTdtZWF2dlBwdE5BNDdJYXZQWHlUU1RFM2RxOGVUUE5temZQczhudTl1M2JxVjY5ZXE2QjlNSWt4V2hsVDZTWnpLeStWb0ZlS2hxVTFxQ1d5OGwvNXBNRmM0azRkNVlPblI2NzYzMTVlSGxUdkd4NTFOSVlWTnhEWnJPWm1NZ0xwS2VtRUJnWVJNTW11WmZyRVE4ZSt6WHFic2F4M1hvL1IxcFdTYmdmdjEyWlp5OEg4ZSs0ZWkyS29LQkFwOXIyanRMVE05RHJkYmZkbzhoUmFsb2EzWi9zRDlqSzhHeFl1K3FPOS9Vd0d6TnlPQjA2UGNham5idjhKKyszZWRQUGJQbGw0ejBaaCtSR1kvREdNNkFVR2tQdTQyc2g3aFZ6UmdwcE42NWd6c2g5b2tqR00vKytlM0Z0K2ZxYmJ6bHk5Tmc5UENyeG9HbFF2ejZMUC8zMGZoL0diVk81YXhEaWhtVFlGekpxRmRRcHFXSDNSUk5wbVpCcGhqMlJabXFYME54V3ByMFF3cFc5V1d4ZVdyUm84UjhjeWI4dlBzWEs0V3Zad1hwUG5lM2FJc0g2KzJQTEx4dnZ5WDRDZ29KNDVOSEhLRjdLZmNObElXNUg5SlhML0xGNUl6ZXltbFlGQnNrTnJyaDlJU0ZCWEw1eURZREl5TXRVQzZ0eW40L280Vk95Uk40ckdUMDg3cjZoZEdUa1plWGZJU0dGUDZuaFlYT3Z4aUc1VWFsVWhKYXRUTVh3UmhRdFVRYVZTa3FVaUh2SGFyVVFlKzBTNTQvdkpTcnlMTGZLU1pYeHpIL25icTR0UGdZZE9xM1dxVytORUhZNnJaWWlnUTkyTTJrSjJCZENlZzNVTGFWaFQ2UVpzOFVXdFAvN3NwbXF4ZFMzWGROZUNQSHdpVXl3Y0RyV2duMG9xMUhicmlsNlNjeit6MVdzVlBtdXMxZmRTVTFQSnprMWpmU01ERXhtTXhaWlRDZnlRYTFTb2RWbzhEQVk4UEh5cEZMcFVyUm9LamUwNHU3VURLK21CT3czYmZsZEF2WVBxRTFiZmxmK1hUTzgrbjA4RW5FN0h1M2M1VC9MNXJjem1TM2NTTXJnWmtvR3hrd3p4a3dMbVNZelpvdU1WY1N0YWRRcWRGb05lcDBhdlU2RHY3ZUJBRjhEMmhvbDRWRVpzeFFVOStyYUVoTVR3N3g1OHpodzRJQlQ2Vm54OEFvSkNhRmV2WHFNSERsUzZSMzRvSktBZlNIbGExRFJ1S3lHZzFmTXBHV0NGVGdWWXlFNjBVclZvbW9DUENWTlZnamg3SHFhbFRPeDJRMW13WlpaWDdlVUJsK0RYRE1lSkY0ZUh0SWdWQWhSSUR6U29oa2JmLzBOZ0UyYmY2UHRJODJwVTh1MWo0d292QTRkT2NhbXpiOHBQei9TUW9KbUluZGFqWnFRQUU5Q0FxUThsaEFpYjhXS0ZlUGRkOSs5MzRjaHhIMGg2ZGlGbUs5QlJaTnlXZ0s5c2dOdE45SnNOYWtQWGpFVG4ySkZraXFGZUxoWnJiYnlOd2V2bU5rYmFYWUsxZ2Q2MmE0aEVxd1hRZ2p4YjZsWHB5WTF3NnNCWUxWYWVXL21mQTRka1pxMEQ0cERSNDd4M3N6NVNnbUtXaldxVTY5T3pmdDhWRUlJSVlRUWhadGsyQmR5ZWcwMEtLMFdydk9BQUFBZ0FFbEVRVlRoWEp5RnlBUUw5cFdFc2NsV1lwUE42RFJReEZ0RnNMY2FEeDBZdEdEUXF0REtWSTBRRHh5VEJUSk1WakpNa0o0SjhTa1cva214S25YcTdkUXFLQmVrcG1LSVdtcldDeUdFK0ZlcFZDcEd2enFVRWFNbWtKeVNRbnpDZGNaTW1rSG5SOXZSdVVNYnlwWXRMWTFvQzVuVXREUWlJeSt6YWN2dmJOcjhteEtzOS9YeFp0UXJMNVBQWG1wQ0NDR0VFQ0lYRXJEL2oyemU5UE8vL3lZYVQxUkJsYkQ2bEZBZXlqVER0VVFyMXhMTmVieFFDUEd3VUNWZnc1cHdqZ3NSYVZ5NHhiYUJnZEtRU1FnaHhMMFp4M1ovdEJYcmZ2Nk5kS01ScTlYS3hsKzNzdkhYcmZmZzZFUkI0R0hRMDYxREswNGNPVURVWlJrL0NDR0VFRUxjRFFuWS8wZnVwanYyN2ZJSkRpVTByQW5GeXRmRXd6ZjRQM3RmSVVUQmxKYVlRT3pGSTBTZDNFMXlRbFMrWHhjWUpEZmNRZ2doN3QwNHRrSnhYeTdGSnBLY25ubFA5aWNLQmg4UEhXV0srbkx5eU4rY1BDTGpCeUdFRUVLSXV5VUIrMzlaWUZBdzF4TVMrR2pld3Z2eS9ra1pWbUtUckNTbVcwa3hndEZzeFd4QktaMGpoSGh3cUZXZ1VZTmVvOEpiRDM0ZUtvcjZxdkExRklWRzdZSDI5L3NRaFJCQ0ZDSVZLMVVtNHR6WmV6cU90VnF0SERoMGxEKzI3K0xvOFJQRXhTV1FscDUrei9Zdi9uMmVIaDZFaEFSUk03dzZqN1JvU3IwNk5hVU1qaEJDQ0NIRVBTUUIrd2VjcjBFbERTV0ZFRUlJSVVTQm9GS3BxRiszRnZYcjFycmZoeUtFRUVJSUlVU0JKSzFIaFJCQ0NDR0VFRUlJSVlRUVFvZ0NRQUwyUWdnaGhCQkNDQ0dFRUVJSUlVUUJJQUY3SVlRUVFnZ2hoQkJDQ0NHRUVLSUFrSUM5RUVJSUlZUVFRZ2doaEJCQ0NGRUFTTUJlQ0NHRUVFSUlJWVFRUWdnaGhDZ0FKR0F2aEJCQ0NDR0VFRUlJSVlRUVFoUUFFckFYUWdnaGhCQkNDQ0dFRUVJSUlRb0FDZGdMSVlRUVFnZ2hoQkJDQ0NHRUVBV0FCT3lGRUVJSUlZUVFRZ2doaEJCQ2lBSkFBdlpDQ0NHRUVFSUlJWVFRUWdnaFJBRWdBWHNoaEJCQ0NDR0VFRUlJSVlRUW9nQ1FnTDBRUWdnaGhCQkNDQ0dFRUVJSVVRQkl3RjRJSVlRUVFnZ2hoQkJDQ0NHRUtBQWtZQytFRUVJSUlZUVFRZ2doaEJCQ0ZBQVNzQmRDQ0NHRUVFSUlJWVFRUWdnaENnQUoyQXNoaEJCQ0NDR0VFRUlJSVlRUUJZQUU3SVVRUWdnaGhCQkNDQ0dFRUVLSUFrQUM5a0lJSVlRUVFnZ2hoQkJDQ0NGRUFTQUJleUdFRUVJSUlZUVFRZ2doaEJDaUFKQ0F2UkJDQ0NHRUVFSUlJWVFRUWdoUkFFakFYZ2doaEJCQ0NDR0VFRUlJSVlRb0FDUmdMNFFRUWdnaGhCQkNDQ0dFRUVJVUFCS3dGMElJSVlRUVFnZ2hoQkJDQ0NFS0FBbllDeUdFRUVJSUlZUVFRZ2doaEJBRmdBVHNoUkJDQ0NHRUVFSUlJWVFRUW9nQ1FBTDJRZ2doaEJCQ0NDR0VFRUlJSVVRQklBRjdJWVFRUWdnaGhCQkNDQ0dFRUtJQWtJQzlFRUlJSVlRUVFnZ2hoQkJDQ0ZFQVNNQmVDQ0dFRUVJSUlZUVFRZ2doaENnQUpHQXZoQkJDQ0NHRUVFSUlJWVFRUWhRQUVyQVhRZ2doaEJCQ0NDR0VFRUlJSVFvQTdmMCtBQ0dFRUVMY1c2bnA2U1NucHBHZWtZSEpiTVppdGQ3dlF4TGl0cWxWS3JRYURSNEdBejVlbm5oNWVOenZReEpDaUFlR3lXemhSbElHTjVNenlNZzBrMm15WURTWnNWZ0s5NWhCclZhaDEyclFhZFVZZEJyOGZRd0UrQnJRYWlSWFVRZ2hST0VoQVhzaGhCRGlBWkZwTWhHYmNKMjBqSXo3ZlNoQzNEV0wxWXJSWk1Kb01wR1lrb0tud1VEUm9FQjBXaG0rQ2lIRW5icWVsRTUwZkFwSnFVWWV4UGw4aThWS3V0RkV1aEdTZ0xpYmFhaFU0T3VscDNpd040RytNdmtyaEJDaTRKTTdIaUdFRU9JQmtKYVJRVlJjUEJhTDVYNGZpaEQvaXJTTURDN0h4QklhRW95bndYQy9EMGNJSVFxVnBGUWpsMk9TU0VvMTN1OUQrYzlaclpDWVlpUXh4WWl2bDU3U3hYeng5ZExmNzhNU1FnZ2hjaVhyd29RUVFvaENMdE5ra21DOWVDaFlMQmFpNHVMSk5KbnU5NkVJSVVTaFlMVkNaSFFpSnk3RVA1VEIrcHlTVW8yY3VCQlBaSFRpQTduQ1FBZ2h4SU5CQXZaQ0NDRkVJUmViY0YyQzllS2hZYkZZaUUyNGZyOFBRd2doQ2p5VDJjS3B5QVNpNDFQdTk2RVVPTkh4S1p5T1RNQmtsdkdURUVLSWdrY0M5a0lJSVVRaGxwcWVMalhyeFVNbkxTT0QxUFQwKzMwWVFnaFJZSm5NRm81ZmlDY3hSY1lJdWJtWmtzSHhDL0VTdEJkQ0NGSGdTQTM3QjF4U2hwWFlKQ3VKNlZaU2pHQTBXekZaa09WLzRqK2xVb0ZXRFhxTkNtODkrSG1vS09xcnd0ZWd1dCtISmtTaGw1eWFkcjhQUVlqN0lqazFEUzhQYVI1WTJGaXRWZzRjT3NvZjIzZHk5UGhKNHVJU1NKUEpsNGVTcDRjSElTRkIxQXl2eGlNdG1sR3ZUazFVS2hrYjNndFdLNXk5ZklQMERDa2ZkaXZwR1NiT1hiNUIxYkpCeUsrZkVFS0lna0lDOWcrZ3BBd3JWMjlhaVUyeWtKWjV2NDlHQ050TlE2WVpNczIyaWFQWVpDdm40c0JUQjBWOTFaVHlWK0Vqd1hzaDdraTZaTmVMaDVUODdoYytWNjVHTVd2K0p4dzlmdkorSDRvb0FOTFMwN2w4NVJxWHIxeGo0NisvVVRPOEdxTmZIVXFwa3FIMys5QUt2VXN4aVpKWmZ4dHVwbVJ3S1NhUnNzWDk3dmVoQ0NHRUVJQ1V4SG1ncEdmQzBTZ3pPeStZaVV5UVlMMG8rTkl5SVRMQndvNExabzVHbVVtWDMxa2hicHZKYkw3Zmh5REVmU0cvKzRYTDBlTW5HVEZxZ2dUclJhN2tkK1RlU0VvMVNzMzZPeEFkbnlKTmVZVVFRaFFZa21IL0FMQlk0VnljaGNnRUM1WWNwVzUwR2lqaW95TFlXNDJIRmp5MFlOQ3EwTWhVamZnUG1TMlFZYktTYm9KMEU4U25XUGduMlVxbVE2emwyazByMFlrbXlnYXBxUlNpUmkwSjkwTGtpMFZxbkltSGxQenVGeDVYcmtieC8reWRkM2dVMWR1Rzc5bWVTaG9KRUNDRTNvdDBFRUU2QW9vS0lvSUlLbFdVSXRJdFlBRUxYVHFJVWtSQlFZcUFvRDlGaXRKN2tWNUNTUTlwMjJlL1B6WTd5V1kzSkJRL2pKNzd1dENkT1dmT25wbnM3cHg1em51ZTkrMUpINU9lNFJRUkpVbWlROXRXZEdqek9GRlJwZkQxOFhuSVBSUThEREtOUnE1Y3VjYVc3Yit5WmRzdk9Cd08wak15ZUh2U3gzdytiYktJdEw5SHJzV21QZXd1RkZxdXhhWlJOVHIwWVhkRElCQUlCQUloMkJkMkxIWTRjdDFPY3FiN1EydTR2MFRwWUJVaHZwTHc0aE04ZE5RcThOVkorT3FjMnlVQzFUZ2NrSlRwNEdxeVRGeTY4L01yTytCU29reUswVUh0U0RVNjlVUHN0RUFnRUFnRWd2dkc0WEF3ZGRZOFJhd1BEUWxtN01nM3FGMnora1B1bWVCaDQrdmpRNVhLRmFsU3VTSXRtemRsOG1lelNFeEtKajBqZzZtejVqRnR5a1RoYVgrWEpLZVpSSlQ0ZlpDV2FTRTV6VVJ3Z01pUEloQUlCSUtIaTRpekxzU2ttUjM4ZWRubUp0WUgrVWcwakZKVHA2U2FVRDhoMWd2K3VVZ1NoUHBKMUNtcHBrR1VtaUNmN0E5cmNxYnpzNTFtRnRHVEFvRkFJQkFVWmc0ZE9hNVluRWlTeExpM2hncXhYdUJCN1pyVkdUdnlEVVdnUDM3eU5JZU9ISC9JdlNwOENDdWMrK2RXWXViRDdvSkFJQkFJQkVLd0w2eWttUjNzdldKWGZPb2xvSEtFaW9hNWhFK0JvREFRbkRYUlZEbENoZXZUYTdUQzNpdDJJZG9MQkFLQlFGQ0kyYkZyai9LNlE5dFcxS3BSN1NIMlJ2QlBwbmJONm5SbzIwclozckhyajRmWW04S0h6UzZMNlBvSFFGcW1HWnRkZnRqZEVBZ0VBc0YvSENIWUYwSXNkamdjWThjMWp0Q3FvVzRwTlZIQjRzOHBLTnhFQmF1b1cwcU5Oc3NLeHk0N1Arc1drVmRRSUJBSUJJSkNTYzRFb2gzYVBQNFFleUlvRE9UOGpCdy9lZW9oOXFUd2taSm1ScVQydUg4Y0R1ZTFGQWdFQW9IZ1lTSVUza0tHN0hCNjFyc2k2N1ZxYUJqbHRMOFJDUDROaFBvNW8rMWRvcjNSNnZ6TTUwNm9MQkFJSGl4bnpwemxxMldyU0V0UHYrKzJaUG52alV6YnNHRUwxNi9mSkRZMm5qbHpGbUcxMnU3WWwxV3J2dVBvMFJOZXk0OGNQYzV2TzNaaHRWcnpmZDhyVjY1aHMyVy9WMFpHSmlkUG5pbHd2NjFXRzdObUx5QStQc0ZyZVd4c0hIUG1MQ0k1T2VXTzdhU25aL0RSNUdsY3ZYck5iZitoUTBkWnRQZ3JFaE9UT0hqd0NGT25mVjdndjRYTlptUGF0TTg1ZlBpb3NpOHBLWmxKa3o0bU5mWCtFaGhtR28yY1BIa0dxOVZHYkd6Y2ZiVWxLSHdrSkNRcHI2T2lTajNFbmdnS0F6ay9JemsvTzRMOHVaMytZRVRtU3hjdnNYakJJb3laUnJmOVJxT1J0V3UrSnk0MjlwN2EvZXYwR2ZiczJ1UFI3aitSMnhsQ3NCY0lCQUxCdzBVSTlvV004d215NGxrdkFiVktxUEhUQ2JGZThPL0NUeWRScTRSYXNjZEp6blJ3SVVFc1RSVUkvazYyYk5tTzNXWWp3TjhmaDhPQkxNdlliRFkzZ2JvZ3BLV244ODY3SC9IcnJ6dmQ5cHZORm9hOC9oWXhNVGVVZmQ2RTlyTm56ek53MEhDUGYwYWpTYW56OHkrL2NTczJGcHZOeHZFVHAxQ3I4eDdPN05temx4Mi83K2J5bGFza0ppYVJtSmhFWEZ3OHFhbHB5TExNOTk5djROaXhrMmcwR3VVWW04MkdJMWVZWXNydDIweWZNWWMvLzl5UExNdklza3hpWWlLelAxK2diTXV5ak4xdXgydzJleFhLMVdvVnAwNmRVYTZwTE11WXpXWnNOanV5TEtOV3F6bCs0aFFxbFNwSFd4YnNkdmRsUmdhRGdhdFhyNkZXYTl6Mkh6OStrdVBIVCtIcjY0dVBydy9uemwxZzUwNVBTd2xabHJGYXJXN25xRmFyT1h2dUFwWWNFeGNxdFlvYk4yK2hWbWRuQUhjNEhCN0g1a2RpUWhLelAxOUFlbm82SDM4eWt4ODNieXZ3c1lMQ2o5R1UvZDMxOWZGNWlEMFJGQVp5ZmtaeWZuWUUrV08yUHBnbHFjbEpTZnl5N1dmc2R2ZDd0RnF0NXFmTlcxbjMzYnA3YXZmNDBlUE1uajRUczduZ2YxZUh3MEdQWjd2VHMxc1A1VitQWjd0ejdlbzF6R2F6UjVtcjNHSzVQMnNneXdPNmxnS0JRQ0FRM0N1YS9Lc0kvaW1ZckhBbEtWc0FxQlNoRXBIMWduOHRvWDRTbGNKVm5JbHpmdVl2SjhtVUNsSmgwRDdramdrRS8wSU9IanpDWDJmUEE3QnYveUczc2hiTkg2VmN1V2lXZkxIYzQ3ajMzaDFMc1dMaGJ2dldydDJJMFdpaVJvMnFpdkN0MVdyUjZiVFliRFpGR0Q5eTVEaHJ2dnVCWnMyYTBMNWR0bWV4VnV2OGtuLzR3ZHNBeE1jbk1HUG1QT1YxMGFKaHFOVXEvUDM5RlNGWnBWS3hmLzhoSkVuaWtVZHFvVkk1QmZ6azVCVFdydHVFd2FEbnA1OSs0ZWVmZjBXcjBXSzEyV2pmcmhVQkFRSEV4eWVRa0pESWEwTkdBazV4d09GdzhObW5IK0R2N3djNEJmekZpNWRoTXBsWnNYSTFLMWF1ZGp2bndhKzk2WEZ0eG80WjRSRk43T3FYSkRuL2YvSGlaVDZiT3R2ajJORmozblhiZm0zd3E5VEk0ZnV0MFRqUE82ZVFiaktaT0hUNEtIWHIxc2JIeDBEVktwV29VYjJxbXdEdjR0cTE2MHllTXMxalA4RFNwU3RadW5TbDI3NDNSNDczcVBmaEIyL2o1K2RMYW1xYVd6OWtXU1lnd0IrRHdhRHNVMnZVU0pKRWNIQVFmZnU4d0phdFA5T3ViVXUzU1JLQlFDQVEzQjlXMjRNSmJsRm4vVGE3N2xrdWREb2RyZHEyWnVNUEcramU4M21DZ29MdXNsM252Y0xQMzcvQXgwaVNoRWFqWWRyc0dSUU5Md3BBajJlN285ZnIwT2wwQUh3NjR6TktSRVlDY09QNmRkNThZNFF5bHJoWExGWVJLQ1FRQ0FTQ2g0dDRVaXBFbkV2SXRnVUo4cEdFWjczZ1gwOVVpSXBiYVE1U2pBNWtoM09GU2ZYaTRuTXZFRHhJVWxKdXMrcWI3MmpldkNtZE8zVmc3YnFOeE1YRjA3OWZIK3gyT3hxdGhndm5Md0V3WmZKN2FEUWFUcDMraXkrK1dJNU81LzVBdkgvL0lmYnVQY0RyUS9vVEZoYks1M01XNHV2cnk4dDlleUZKemdubWZmc09jdlRZY1ZKdnA5R3NXUk1hTmFybjFvYWtjdFlMRFEwQnNxUHd2MWk2QW9kRFpzaHIvVkdwVk9oeVBZenYzck9YbEpRVWF0ZXVnVXFsSWlNams3bHpGNlBScUhuM25mRjgvZlVhN0xLZGdRTmVCdUQyN1ZRbVR2cVlWaTJiMDdGVE94WXUvSkx3OERBNmQrcUExV3JGejg4WEFJdkZRbng4SXNXTFJkQy9YeC8wZXAzeW5yR3g4WHcwZVNveloweFI5amtjWUxmYjBHaTBXQ3dXUlZEd1Jwa3lVYnc5WVJTSmlZbFVxbFNCdExSMEpyejlBVk1tdjRlUGo0SGRlL1pTdVhKRndvdUc1V2pmb1Z4TGNHQTJXOURyZGV6ZXN4ZXoyVUtWeWhXNWRjdHBPOU9sU3lmVWFqVTNidHpFYkhiMkpUS3lPQ1ZLRk9lRDl5ZWcwV3BRWlUwZXlBNlpNV1BlbytjTDNhaFZxd1lBYVducHZQL0JKN3p6em1qOC9aeVRGNjZWRjhIQlFSdzVjcHlGaTc3ME9LLysvZnBRdGx3WnRCb3RhclVhVzlha2dkbHNwbUxGOGxTb1VBNmowWVNQajBHSTlnS0JRUENBc05qdUx5cmNiRGFqMCtsUVpkMWpaSWNEczlsTWVsbzZXcDBXQ1ltNjlldGhzVmd3R1kya3Fad0N2TmxpcGtpUklnVVd5ZS8yZC85dVZuUTlLS3ozZVMwRkFvRkFJTGhmeEZOU0lTSE43T0RHN2V6QlNxVndJVm9LL2h0VURGZXg3NHB6MEh6OXRreVpFQWwvdlZoWkloQThLS3hXSzlXclY2WFpvMDJ3V3ExWUxCYlVhalYydTlPbUpTTTlVNG15OC9QelE2dlY0R1BRQStRUWp1SFlzUk1zVzc2SzU3cDFvWExsaXBoTVpwby8xcFM1ODVaUXJGZzRUM1JvQzhEVmE5Zm8wTDROdFd2WFFLUFJlRnJINVBGY1hxMWFaYjcvZm4zV01uZkpMYW83TlRXTnMyZlA4M0xmWG1nMEdqSXlNdm5rMDVuRXh5Y3c5STJCK1BuNUVoMGR4YVlmZjhKbXM2TlNTU3hhL0JVYWpack9uZHRqTUJpb1VLRWN2LysrbStlN1Arc1dWZmp0Nm5YczN2MG5raVN4ZTg5ZWozNnBWQ3FHanhqbmZncFpVZm9OR3RUbDViNjlnR3doeEhXU3J0VUdOMi9lWXZXYWRVeWFPRjRwMStsMXhGeS93YnAxbTNqbjdWR0t1SEgyN0htbVRaK2p2TTk3RTUwVEJWT212TWZXclQ4ci9RV3cyKzJZVENiOC9IeHh5QTdzc3AxR0RldlRvMGRYdEZvTllXR2hTanRIamg2blZNbElHalNvUzhtU2tRUUdCZ0RPU1kxV0xac1RFaHlNSWV0dm5wT2FOYXN4YStiSGFMVmFCZzBld2J2dmpDWTBOQVNWU3NWYm85NTJzekVDR0Rwc2pOdjI2RkhEaUk2TzhtaFhJQkFJQkhlUGZCOEpuK3gyTzMxZTZPMjJyOTlMcjFDeVZFbGlyc1Y0MVA5eHd5YTM3UTgvbVV6WmNtVUJpSStMNStTSkUyZzBtcXo3cVhPc2NQWEtWUUQrMk8xcDFlYWlZdVdLaElXNVQxSURESHZ0RFdXZlNxWENZckZnc1ZpYzk1dGhJOTNhVUtsVW1NMW10NVZlZDR0ZEpNOFNDQVFDd1VOR0NQYUZoT3M1eFBwd2Y0a2dIeUZZQ3Y0YkJQdEloUHRMeEtVN3Z3TXh0eDFVRGhlZmY0SGdRYkYrdzJZT0hEak0zcjBIZ093STduSGpKeWtQeXE4TmZqWGZkdmJ0UDRUVmFtUGREei95N2VwMTZQVjZBZ0w4Q1FzTFpjT0dMVlNxV0FHQXJzOTJVV3gwWkZsbS9JVDNlYkZYZDZwV3JhenNBMGhNZENZYlRFbHhKbUN0VUw0c1ZxdU5TNWV1QU81TDlYL2Z1UWQvZnovcTFLa0pnSitmTCszYXRrUnYwRk9wVWdYV3J0MUlZR0FBenozM3RISnN4NDd0c050c3lnTjluVG8xS1Z1MmpJY0Z3QXM5dXRLcjUzTnVreE1Gd1pVSEFKeXJCSEtLMWU5Tm5FSzVjdEc4UG1RQXRXdlg0TXhmNXp6OGRuMThmT2pVcVIxaFlhR1l6V2IwZWozUjBWRjg5T0U3YURRYVJvMStoNUZ2dms1UVVCRzJiTmxPV3BveldmRFV6ejRBNFBTWnM4eWNPWStKNzQxVHJIMjhZYlBaV0xsaU5WRlJwWGp0dFg1dTUvbkhIL3ZZdWVzUDJyUjUzS3Rnbnp0S1VwSlV5cVRENUkvZVE2dDFpald4c2ZHOE4zRXk4K2ROVjY2TnpXWnptM1FSQ0FRQ3dmMmhVa24zTE5xcjFXcG16cHVOVnFQbHJ6Ti9NWFBxZEtiT21vWmViMEJ2MEtQWDZ6M3VqN0lzSzJPR25HVlhMbDloeVlMRmFMVmFKSlZLS1RObjVTUll1dmdMai9lMzIyd1lqVVpHalJ2dEp0aExrc1NLMVY5NzFKODNleTQrdmo0c1hma1ZPcDJPclQ5dXdjL2ZqMmJOSDd1bjgvZTRIaXJ4ckNFUUNBU0NoNHNRN0FzSmNXblpFWWlsaFJXTzREOUc2V0FWY2VuT0tQdTROQWVWdy9NNVFDQVFGSmkrZlhyeXlzc3ZJa2tTTVRFMytPRERUNmxidHpaZG51cElXRmdvTnB1ZGt5ZFBlejAyNXpMMWxvOC9SdTFhTllpTUxFNW9hSWdpM0pyTlp2YnMyVWU1Y3RHbzFXb3VYcnBNWUJGbkJQZXBrMmRJVGs1Qm4wTU1kaVZrSFQvaGZiZjNDZzRKSmpRMGhNeE1JK0FlM1gvbzBGR2FObTNrSmdBM2FkSlFlZjNyYnp0NTV1bk9OR25jQUlERGg0K3hZT0ZTRC9IQkZSbi93ZnNUbEFoMFY1dXVhMU1RWEpIanJtTTFHclZpUVRObXpIdThPV0lJUmNQRG1QVCt4eVFsSlFPd2ExZDJ4T0dJSEJINzY5WnRRcVZTTVhmT1ZMUmFMU0Vod1VxWnY3OC9DUW1KL1A3N0htclhxc0dSbzhmSk5EcXZqOFhzbkFBd0dvMUlrb1ROWnFOSWtVQ1B2dTdlc3hlYjNVYnYzajB3bWt6NEdBeElrb1RaYk9IUHZRZVUxUkl1bXgyQW9LQWlYZ1Y4ZHh3a0ppWVJudVU1bkJOSmtraE1UUGJJZnlBUUNBU0NlMGVuVVdPeTNGMmkrSnlFaHp0L2svMnlKbm1EZ29MdzlmUEQ0WEJ3OHNSSnFsU3Q0bmFmamJsNmpWblRadkx5Z0ZlcFZqMDd6MHE5QnZWWS9xMTdMaFNBQlhQbXMyL3ZQaFo5dWRpamJOZnZPNWt6ODNQOGMvbmJYNzF5RloxTzY1RmsvY0MrL1JTTkNPZDJ5bTBBNHVMaU9ML3JIQlVxVmdCSndtcTJVQ3FxOUQxZUNkQnF4SVN5UUNBUUNCNHVRckF2QktTWkhSaXpjc1pwMVJEaUsyYjhCZjh0UW53bHRHcXcyc0ZvZFpCbWRoQWdiSEVFZ2dlQzYrRTdQVDJEeFV1V1ViRkNPWktTa25uN25RK3BVcmtpN2RxMXdwcmxRZjc2RzIrNUhXdk5rZEMwYk5reVRKditPVFl2dnEvanhqcVRzajcyV0JPKy9ubzF5NWF0VXNycVBsS2JjbVdqbGUyS0Zjc3JrZGdEQncxM1MyejcvcVR4cUZRcVZxeGNyWGpkdTlxM1dNd2VmVk9ybmNsTzFXbzFLclVLV1pheDIyWEZoMzd1bktsdXg3Z3NaelJheitHUks5RnJUcjk2Ynd3ZE5zWkR6SllreWMyQ0ppQWdnS0FpUlJnemVqaHF0VHFybjk3YmsyV0gyM1hPVFdSa0NSNTl0REh0MnJia3lOSGpibUkvd052dmZLaThuajNyVTdRNXpzMWtNckY1OHphZTZOQ1d3TUFBbGkxYnhiVnIxeGt4WWdpN2QvOUpabVlteDQrZjVQanhrMjV0RGg3MENqVnJWc2R1dHhNWEY2LzRGaWVucENBN1pFb1VMOGFHalZzNGN1UTQ0OGRsSitSMStkYWZQdjBYc3o5ZlNQOStmYWhkdTBhZTV5WVFDQVNDZ3FQVnFEQlo4cTlYVUpLU2s5bTBmaE4xNmozQ2grKzl6Nmh4bzZsVDl4R2wvT0xGaTl5NGNZT1FrSkNDdFplWTZIWXZ6SWt4YTdMWkw4QmRzQi8zMWhoME9wMXpySkoxbzdSYUxKak5acTVjdXN5STE0ZGg4UEZSNnI4OVpvS1NhK1dyVmN2djZueHpvdE9LQURtQlFDQVFQRnlFWUY4SWlFdkxqbUFzNmkvbCtWQXZFUHhia1NRbzZpZHhJOVg1WFloTEU0SzlRUEFndVhyMUdnc1hmWVZhcldMQWdMNzQrZm14ZDk4QnZ2bm1lMjdldkVYanhnMzU4SU8zUFk0TENpcml0cTNUNm5qMm1RN1VySmtkYVRkK3d2dG90Um9zRmd2WFkyNHdZZnlvTzBaV1g3MTZqUjIvNzZISDg4OENZTEdZU1V0UHg5L1BENVZLeGNXTGx6R2J6ZmdZREppem9zaTMvL3dySGRxM2RtdG45dXdGbkQxM0FVbVNjRGdjZlBQTjkzejc3VnJxMWExTjQ2em8rNEdEaG52dGd5c1JhMDVjRXhHNWZkaTk0ZXBYZnFqVmF0NGNPVDdmZW1QSGpGQjg1WE95ZTgrZnhNYkdNM2pRSzZTbXBnSFpreEJuL2pySHJGbnorZVRqU2ZqNCtHQzFXdHpFZXJQWndoZExWK0xyNjB2TGxvOXg2MVljKy9ZZlpQRGdmc2l5ek5hZmZxWm16V29NSHBSdGh5VExNb05mZXhOOWxvMVFhbW9hRXlkOXJKVFBuRGxQV1EzUXFXTTc5dTQ5eVBvTm0yblIvRkVBOXU0N1FMV3FsVm55eFhLcVZxMUU5ZXBWQ25TZEJBS0JRSkEvZXEyYXRBZlFUa2E2MDJKdDNNZ3hQTmFpT2VVcmxDY3NMSXcvZHYvaEp0aGZPSCtCa3FWS1VyeEU4UUsxZS9YcU5TcFhxZXkxekpTVjh5UjNoSDF1TzV5amg0K3dhUDVDS2xTc1FQT1dqL1Bsa2k5bzJib2xiZHEzZGJQU3VWOTBXaEZoTHhBSUJJS0hpeERzQ3dHcHBtekJQdFR2d2N6Mlg3aHdnYTFidDlLM2IxOThmWDJWL1VhamtmWHIxOU9pUlF1S0ZTdDIxKzJlT25XS2hJUUU2dFdyNTlidVA0VXRXN1lnU1JLdFc3ZjI4Tjc5L3lRbEpZV05HemRTcDA0ZHFsZXYvdEQ2a1pDUXdJNGRPMmpjdURFbFNwUW84SEYydXgySHc2RmN3N1MwTkZhdVhFbnQyclZwMUtpUlVtL1RwazNVcWxXTFVxVkszWGRmUS8xVTNFaDFDbVk1dnhNQ2dlRCt1SFVybGs4K25VblJva1Y1NC9VQitQazVsOEkzYkZDUHN0RmxDQTRPUnFOUm85Zm5IMEVucWJ6Zm95UkpoVWFqNGV5NUM4Z09wOFdiTE10czNyS2QrdlhxRUJHUkxlQ25wcVd6ZS9lZjlIeWhHd0FmVFo0R3dHZWZmc0RoSThmNDdydjEyR3cyZkh4OEZHSDhmLy9id1kwYk4rbjlZZzlGbEg3OTlZRm9OR3EyYk4zT2hnMWI2TlN4SFdxMW12YnRXM1A2ekZrQXBrMzd5SzJmRjg1ZlpNNWM5Nlg2c2l4anRWb3BYanpDTGJwKzZMQXhqQnY3SmhFUlJkMWVBMmkxV213Mk81TEVIWDNhZFRwblpQcVV5ZS9oNCtNOU9kN1FZV09VRlFFT2g0T0xGeSt6Yi85QkFIYnMyRTNMeDV1NTFYZlovTGdzZzFRcUZWcXR4azJzQnpoNzdqekhqcDBBWU9SYkV6QWFUYlJ1M1lJcWxTdXlZTUZTTWpPTlBOMmxrOXN4Rm9zejB0L1ZuNkNnSXN5YzhURTZYWGJTV1Zla3BhK3ZMLzM3dlVTcDBpVlpzK1lIQUg3YzlCUGJ0djJQOHVYTDh1b3JMeW1yRmdTQ3UrWGNoWXY4dVBWbit2ZDlFVi9mN09qYVRLT1J0ZXQvcEZXTFpoUXZGbkhYN1o0NGRZYjRoRVFhMW52RXJkMy9MK0xpRTdCYXJVUVdVQUExbWt5a3AyY1FGaHJpWmhPV2xKVE15dFZyNmRTK0RkRmwzRzFCSEE0SEgzdzhuY2ViUDhxaldUWmhlWkdjY3BzVEowL1RwRkY5ajkreW1YTVgwZjNaTGhTTDhMUzlFandjaXZqclNiaHR2S2RqN1hZN1J3NGRadnRQMnpsMjVDZ0FvOGVQb1ZvTjUzTktnOFlOK2ZYbi8yRzFXcFZWVmFkUG5xYk9JM1VLMUg1Y2JDd3B5Y21VcjFEZWE3a3h5KzdPTlFZQnVIenBNcmR1M2lJNUtZbXJWNjV5NnNSSlRDWVRuWjdxVE1jbk82RlNxU2hiTHBybFh5NWo2S0RYaVNnV1FZbklTSUtDZzlEcjlUUm8xSkJLbFN2ZDAvVW80cGVmN1p0QUlCQUlCSDh2UXJBdkJHVGtDTlF6UEtDL1dHSmlJbHUyYktGMzc5NXUrOVZxTlJzM2JpUTJOcGFoUTRmZWRidUhEeDltMWFwVkxGdTJyTUNDdmNQaG9IUG56bTVld3JJc00yZk9IQ0lpSXVqYXRhdlhKRWRyMTY1VlBKSUJ1blRwb25nZnU1ZzJiUm9WSzFaVXRyZHUzWXJaYktaOSsvWjNmVzczeWpmZmZFUE5taldwV3JXcXNpOHpNNU52di8yV29rV0wzbEd3dDl2dEpDUWtlT3dQRFExRm85Rnc2ZElsTnc5cGdCSWxTaWhKRkFGbFdhaFdxL1ZJbXFqUmFGaTJiQm1abVptOCtPS0xibVVPaDBNUjVsMERjM0Q2UzcvLy92c1VLVktFRVNOR0FNN0I5ZDY5ZTRtTGkxTUUrOWpZV09iUG4wL1RwazBaTzNac2ZwY3BYd3paWFhEN1RnZ0VndnVqV0xFSUJnMThsZkxsb3hueDVuaGtXYjVqZ2xWWmx1blg3eVhxUGxMYmEvbTNxOWZ5N2VxMUh2dVYzM0dIZ3dNSERyUHB4NTlJU0VqQVlySHd6Tk9kbFhvdVVjaFYvNjIzM2lBd0lJQmx5MWR4K2ZKVmV2ZCtucFVyMTdqWnpvd1kvaHBUcDMzT2tpWExHRGp3WlFDMFdnMVdxNVdkTy85QWtpVE8vSFdPYytjdTRCL2dUMmhvbHFqczR5N0k2ZldlRCtqWHJsMW44cFJwU0pMa2NWMTBPcDF5ekpTUHB5djdYVjc0ZmZ2MnBHR0RlbDZ2VTJwcW1uSVBVNmxVRE05bFpRTXdhNllyZW1qMVRZY0FBQ0FBU1VSQlZOMzV2aHMzYm1YemxtMEVaRmtHdkRsaUNGRlI3aE9pcm1TOWFWa1I5OG5KS1JpTlJxdzJHOFdMUlNqblVLTjZWVVlNZjQyb3FOTHMyYk9YSGIvdjVxa25PMkt6MlFnS0trSzdkcTN3OGZGaDc3NER5amxZYlU3QlhxdHgvaUJMa3FTSTk4NXRsZHQycFVvVk9INzhKSC84c1ErQTZMSmxTRXRMWTBEL3ZuZWR4RmNneUVsQ1loS2J0bXpuNWQ0OTNQYXIxV3JXYmR6Q3JkaDRSZzRkZE5mdEhqeDhsT1dydm1QMXNvVUZGdXdkRGdkdE9qL25NWTVkUEdjcXhTSWk2TlMxbDlkeDdJOXJWNkxQTVk0RitPMzNQU3hjdXB5eEk5K2dtcGRJNU5DUUlMY3gyYTg3ZGpOdDlueTJyUHZhYmYvcHMrZFl2MmtyVDdScjVkRkdVbklLTzNiOVFkdldMZkk5dDJQSFQvTCt4OU5aTVB0VHlrV1hjU3ZiOXZOdmRPclFCaENDL1QrRm9BQTlrZ1NPZTRock1adE1MSnEva0pLbFN0SGp4UmY0ZXRsS29uUFkxVFZvMUpETkczL2srTkZqUEZLdkxyZFRiblBqK25YNnZOcTNRTzN2M3JVYmdIb042bnN0ejhqTVFLdlZ1azBNcGFXbXNuenBWeFNQTEVINUN1VjVkV0EvS2xXcDdMUzV5L3BPUlJRcnhzZ3hvMGhPVHViazhSTmN1WFNGK1BnNE10SXo2TnE5MjkxZkNKd3JlNE1DaEdBdkVBZ0Vnb2VMRU93TEFSWjc5cWpyUVFuMnJzam8zQThRT3AyT0RoMDY4TjEzMzlHN2QyK0NnNE85SFo0bnJrRlc3dVdNZDBLU0pEUWFEUXNXTENBaXdoa04xYWxUSi9SNnZTS0V6SjA3bDVJbFN3SVFFeFBEd0lFRDNSNU13Qm5SMktOSEQxcTBhQUhBSzYrODRpYStPQndPYnR5NDhmOHExaHVOUms2ZVBNbktsU3RwMWFvVnI3NzZLdjcrL3NpeU04STB2OGp6K1BoNFhuMzFWWS85TTJmT3BGeTVjZ3diTmd5NzNkMHZldnIwNlZTb1VFSFp2bkRoQXNPSGU3ZDljUEh0dDkveTdiZmZlaTNyMnJVcmZmcjBVYlkxR2cwUkVSRnMzcnlaYXRXcTBhNWRPMVFxRmExYXRXTE5taldrcEtRUUZCVEV6ei8vakY2dlo4Q0FBWGQ4NzRLaXovSFp6L21kRUFnRTkwKzFhazVoU0t2VjByYnQ0enpSb2EzWGVvbUpTWXlmOEQ2NlhMKy9PWG4xbGQ3VXE1Y2RjWmZiZG1iZS9DOG9VNlkwVDNSb1E0MGExZktNTEhmaDUrdEgwYUpoQkFVVllkUmJRN2w4K1NxbFM1ZDBxMU84ZURFR0RualpRM0RmdkdVN0ljSEJtRXdtNnRkN2hESlJwVmk5ZWgzUGQzL0dhOSs4VWFwVUpET21UMGFuMDduZE0zTWYrODdib3hXckg0ZkRnY1ZpOVlocWQ3RnQrLzg0ZVBBSTQ4WTZKejNWYWpXeUxDdCsvYmR1eGZIZXhNa2VFYTB0V2p5SzNxRGo4UmJOZUdQb2FLOFRETG1UOVg3NDBXZks2OXdlOWhVcmx1Znc0YU5zMkxpWjRjTUdrNUtTUWxKeUN0MjZkVUdsVXZIcnJ6djU3dnYxUkpZb1FjbVNKYkJablpQaUJZMk1qNDlQWU9uU2xUUnIxb1NkTy9md2RKZU9mUGpSVkU2Zi9vdXFWYjNiSWdnRUJVR2J4emhXcjlQUnFVTWJ2djF1UFMvMzdrRkljTkJkdGF2SlNteDVMK1BZTHhmTVVxTE5XM2ZxbGpXT2RRcnlTK1pPbzFUSlNBQ3V4VnluNzhCaFhuOUhkKy9kVDNTWjBsU3BWSkZlcnd6MktKODM4Mk1xbEN1cmJCdXlmZ05jNC9yekZ5NmgxK3ZadVhzdkZTdVV3MkF3Y1AzbUxRTDgvWERJRGdJREE3aCs0eWFTSkZFOXg0U0ExV3BGcFZKNS9PYjh1ZjhRdFdwVTh4RHJ3Zm03cFZHTFI4bC9FaHExaWdCZkhhbjNFTm5pNitmSEJ4OS9SRmhZR01lUEhmY29yMWlwSXY0QkFlejlZeStQMUt2TDhXUEhNQmdNVkttYXY3Vlpaa1lHbXpkdXBscjFha1Rrc2ZJbFBTMGQvMXorOVRWcTFlVHpoWE41b2V2em5EeCtndlZyZjFES1BwbitHYVZLbCtLbEhpOTZQQXNCZkxWcXVWdGcxOTBRNEt0SG94WWU5Z0tCUUNCNHVJaFJWaUhBSm1lLzFtdnVMeUxOWkRLaDErdVZ5RFpabGpHWlRLU25weXNSMkEwYk5zUnNObU0wR3BXQnU5bHNKaWdveUVNa3o0dUMxbnVRcUZRcUFnTURGZEVmbkE4VDU4K2ZSNmZURVJjWGg5Rm9KRHc4bkppWUdJQ3NCSVIyb3FPekkwaHUzcnpKUng5OWhGNnY5M2dReklrc3l4aU5Sb3hHSTU5Ly9yblhGUVUrUGo2OC8vNzcvUHp6enl4WXNJQ0RCdzh5ZGVwVVJiRFBieFdDYTZDNWFkTW1aVituVHAyVTY2dlZhcGt3WVFMMTY5ZFh5bklQVHN1VUtjT1NKVXZRNlhSSWtxU2NVLy8rL2VuZXZUdXRXclhpeG8wYmpCdzVrc21USnhNVkZhVkVoOXBzTnErQ1VQLysvVGx6NWd5N2QrK21YYnQyQUR6MjJHTkt1YzFtWSt2V3JYVG8wS0hBaWFqeUkrZG4zeTdmb2FKQUlMaG5WQ29WR3pac1ljT0dMZm5VeTF1d1hieGtHWXVYTE11ei9MWEIvZTdvWVo4WEwvUndSc3A5djNZRDFhcDVDZ1RseTVkMTJ6NXg0aFJidC83TWtOZjZzM2pKVndBODlWUW5LbFFvanpiTGlpWjNBdGx6NXkveStlY0wzZmFwVkNxV0xGbk84Uk9uN3RpLzl5Wk9kdHV1WExraXczSkUrRm9zRnZiczJRdkEvdjBIcVYrL3J2SmJubGV3ZWU0bzlNREFBTnExOVl5WXpZa3JZZS9wTTJlWk9YTWVuMzM2QVg1K3ZsazJCdTdEdm05WHIrWFhYM2VpVnF1WlBHVTZCb09lRWlXSzg5YklOd0I0L1BGbTdONnpsKysrWDgrd29ZT1U1TGQ1V2NvNUhESW5UNTRoTURDQWdBQi9ac3ljUjVXcWxXalZzams3ZCs2aGVQRml0R256T0lzWEwyUGtXMjlRb3ZqZFcrOEovdHVZVEdiMGVoMVNWcDRKaCt6QVpITG11ZEJwdFNCSk5HbFlENHZaZ3RGbzVIYU9jV3h3VUpHN0dNZmU3U1BTL1FjUzNMZ1p5Nm5UZnpIdXJhSDRaazFrL3J4cGpWTGV1bE0zREhvOWY1MDd6MnZEeDdKaHpUSWwrYmJydDJMZzBGRkszZzVKa3VnN1lDaXlMUE44MXk1ODg5MFBidS8zVlBlWDNMWm5mUEkrMVhOTXBKbk5abmIvc1krQnI3NkUyV0pCazVVZzI0V2trbENwM0grakNtSUZKdmg3S1JicWQwK0NQWEJIRDNoSmtxaFZ1eGFIRGh4RWxtV09IajVDalZvMUMyUXh1bWorUWpMUzArbldvM3VlZFc3ZnZrMlJJa1U4OXJzU3gwK1o5b25Tdjc0OVgxS2VkL1I2UFJNbXZxUDQ2Tis4Y1pOeGI0MjVyMmZSWXFIL1BGdFhnVUFnRVB6M0VJSjlJU0Ruc3NiN21leTMyKzEwN2RyVmJWK1BIajBvWGJvMFY2OWU5YWkvYnQwNnQrMmNrZHV4c2JFY08zWU1qVWFEU3FWU0hoU3VYTGtDd002ZE8vUHNSNVVxVlNoYU5IdjVyRXNjN3Rldm43SlBwVkpoc1Zpd1dDeW9WQ29HRDNhUE1sS3BWSmpOWmpmcmw3eDQ4ODAzcy95RWJVaVN4SW9WSzFpeFlvVnlUWFE2SFY5L25aM1F5R3ExY3UzYU5UUWFUYjRQSEhhN0hhdlY2bUZMQTVDYW1rcEFRSURpbVYrdFdqVjI3ZHBGZUhnNEZ5NWNBUEtmMk1qTE1zQWx1cXZWYW84NnVmdXMxV3FKaUlnZ05qYVdNV1BHTUdMRUNHclVxQUU0QjdtQmdZSGN2bjBiY0U0Z3BLYW1NbkhpUko1NTVoazZkT2pnMXRhVksxZkl5TWhBbzlIUW8wY1BRa0pDT0hmdW5GTGVzR0ZENHVQaitlV1hYMGhPVHFaNjllcWNPM2RPOFlDK0g3OStUWTdQdml3QzdBV0N2d1ZKa3VqNFJGdmF0bTNwdFR3cEtka3R5YWczdWovM2pFZlMyVHV4ZU1reW1qUnU0QkZ4blpMMXU3UjZ6VG95TXpJWk0yWTQxNi9mNE9USk16emYvVm12YmMyZHQ1Z25PclFsSkNTWWhZdStvbTdkMnNycUFYQkdodGVzV1UzeHNNODlJZWt0NHRWbXMvSGlpOCtqVXFsUTViZ0pqOGhsWVRObXpIREN3NTMzTm9mc1FIWTQ3Y2cwR2sxV2N0WXBtRXhtV2o3K0dPM2J0eVl3TUFCclZzUzZ6V1pIcFZJeDZmM3NhNnRTcVR4czN1NFZWd1N3eFdKeG05U3QrMGh0QWdNQ0tGZStMSkVsaXJsNUI3dU9lL3JwVHFTbHB1RndPSlQrNWhSb0hBNEg1ODlmQk9DenFiUHg5ZldsUmZOSCtXM0hMdlI2UGIxZjdFRnljb3BTditNVDdUaHo1aXd6WnN6bGpkY0hVckprd2ZPbkNQN2IyTzEyT25YdDViYnY2UjU5S1ZPNkZKZXZYdk9vdjJiZFJyZnR1ZE9uVUxGQ09RQnV4Y1p6NU5oeGozSHN4U3ZPOGZCdk8vZmsyWTlxVlNvUlhqUmIySFNPWTZGM3Z5SEtQcFZLaFRuSE9QYVZ3U1BjMmxDcFZKaXlrbWU3MkxSMUd3NkhnOGVhTmlJOUl4TndUbENzK09ZN091Vlk5V1RRTzQveDhUSUczdnJES3E3RjNLRC82eVA1ZXVrOGlvYUY0bkE0a0dXWnJsMDZvZFByK0dMWkttSmlidkR1K0pGSy95MW1DMzUrN2lMbEw3L3RKTk5vcEhyVnlreWJOWjlmZnZNYzIvY2RPTXhqM3dmdmpLRlJnN3A1WGovQjMwdHdnSUVBWHgxcG1RL2VQN0pGcThlcFdic21OcHVOSTRlTzBLdlBpM2VzNzNBNFdMYjBLLzdjOHlkUFB2M1VIZjNrNDJKaktWVzZ0TmN5bFVxRlhxZDNlKzV6UFF1cFZFNHJObGVaYTFYTHZkcXVCZmpxQ0E3SS8vbFNJQkFJQklLL0d5SFlGd0p5ZWhIYTVYc1g3ZFZxTlV1V0xFR3IxWExxMUNtbVRKbkMvUG56TVJnTTZQWE9RWkEzajAyWEdKMVRDTDUwNlJKejVzenhpTm8ybTgwQXpKczN6K1A5YlRZYlJxT1JkOTk5MTAyd2x5U0o5ZXZYZTlTZlBuMDZ2cjYrZlBmZGQraDBPalpzMklDL3Z6OHRXM29Ya2dEbXpKbkRuRGx6M1BhNTJoNDZkQ2hGaWhSaDBxUkpkN3hPcFV1WDVvY2ZmcmhqbmZ3d204Mk1HalVLdlY1UHYzNzlxRjY5T3NXTEY2ZGJ0MjVLT1ZDZ0NRZHdSczU3dzl2eVpXL2N2bjJiZDk5OWwyclZxaW1pdWQxdVY1YVF1djR2eXpLUmtaRTBiOTZjdVhQbmN2cjBhWVlNR2FJSVBGOS8vVFc3ZCs4dVVKOEJQdmpnQTdmdG5Dc0Y3cGFjSzAxVXd2cFlJRkJRU1JMeXZSaldlc1dCeFdJaFBUM0RhMmxHbG9pVTU5R3lURUFPajNoWFJMWUxTWkpJU0V4VUl1emo0eE00ZVBBSTVjdEZVN1ZxWlZKVDA5aTM5d0FBWThkT0pDd3NsT0xGSTZoZXZTb1pHUmtzV3Z3VkxSOXZScEVpZ1ZudE9kczFHazJrcHFaeTdOaEo2ajVTbXpKbFN2TmN0eTZLTlkvRDRjQ1JJd0xXZFYvTHl4SW41eVRzeXBXcitlUFAvWGM4YjRBcFU2Wjc3S3RhdFRKdnZENkF3TUFBbm5xeUk1VXFWVkFTMDJhOUUrQzhQMzcyMlFjZXgxdVU2NWZkSDVQSmhORm84cWpyU3VhYis1eEd2alhCYlh2dW5LbktQYnQ4K2JLVUxWdUdoSVJFenA0OXo3VnJON2g4K1FxUDFLM05vMDJkK1VpcTUxak5rSjdoL0Z5NEJQdkV4Q1NtZkR3ZGs4bk1vMDBiMGJScEk2S2pvN2h3OFJLKyszM285K3BMYnA3MnptUFZET2pmbDA4K25jbnExV3Q1NDQxQjk1eDhWaVY4OFA5VHFOVnFWaXlaZzFhcjVjU3BNN3cvWlJwTDU4L0FZREJnME9zeEdEeFhSc3F5ak94d0lDR2h6akdBdm5qcE1qUG1MRUtuMDZLU1ZNcHhKclB6dXpWNzNoS1A5N2ZaYkdRYWpYejQ3bGczd1Y2U0pINWEvNDFIL1UrbXo4SFgxNGVOM3kxSHI5T3hic05tL1AzOWFkUHlNWSs2NlJrWi9MajFaK1U4WFdnMEdyNzU3Z2NhMW45RTJhZktGVldmRTQxR3c4Ky8vazc5dXJYSnlNaGcvYWF0OU9uVkhZMUdRMUNRTTNvNUp1WUdaYU9qM0FULzNQazhIQTRIYTladHlub2ZlT1dsRitqZDh6blVLaldIang3bjgvbExrRlFTT3EyT2RxMWI4RlNuRHNvMXVsc2JJc0dEcDFSRUFLY3VKZDd6OGZZY2s4V1hMbDVDcTNWT2JJV0VCQk1TRXN5QmZRZElUMDhub2xneGJseS9qdXh3WUxWWTNUenYwMUxUV0RodkFRZjI3YWRaODhkNHZxZDd2b21NOUF3eU10TEpTTTlnMzk1OXhNZkY4MWlMNWw3NzQzQTRHUGJhRys3N3N1Nkxzc1BCVzhORzN2TzU1cVpVUk1BRGEwc2dFQWdFZ3Z0QkNQYUZBSTBLckZuV2ZHYWJBMS9kdlQrZ3V1eGlYTjZjd2NIQitQbjU0WEE0T0hic0dOV3FWWE9Mbkx0eTVRcWZmUElKZ3djUHBtYk5tc3IrUm8wYWVSVzFaODZjeVo0OWUxaTFhcFZIMmErLy9zclVxVk1KQ0hBZkNGMitmQm1kVHVmcG0vbm5uMFJFUkpDY25BdzRvL3AvLy8xM0tsZXVqQ1JKbU0xbXlwUXA0M2JNaXkrKzZPWmg3K0xNbVROY3VIQ0JDUk1tS011RS8wNWMzdTBMRnk1a3pKZ3h0R2pSZ243OStpbExQVE95UkkvYzF5SXZsaXpKZm5ETWVWNnlMT2NyMk1mR3h2TGVlKzhSSGg3T3NHSERsSE8zV3ExWUxNN29HMWNVcDJzVlFxOWV2WWlNakdUR2pCbkV4OGZ6MFVjZklVa1Nnd1lOWXNDQUFXaTFXbFFxRmNlUEgyZktsQ24wN05tVFJvMGFjZjM2ZGFwV3JjcTRjZVB3OC9OandvUUpTcFNvNjczdUZiTXRXN0FTdHBJQ1FUWWF0UnJMQTRyRXR0dGx0di84Rzl0Ly91Mk85V1RaMHk4V3dKYkRSL2JpeGN1c1dQRXRraVFweVJzclZpenZZVGtUR2hwQ2c0Yk9wS1lCQWY1Y3ZYYmRUZndGcHpEODJkVFBDUXdJb0ZPbjdKVS9RVUZCK1BuNU1ueUVNN0YxWUdBQU5iS2kreDk5dEhHTy9qcVFjM2hwdVNZcHAwMzd5SzB2Rjg1ZlpNN2N4VzUrdU4yNmRlSFpaNTl5aTY2WDdiS0hFRDU2MURBaWNsajlPR1FIT1lYMnh4NXI0bm05Yk03M0dUZit6aFBKMWh4LzMva0xsbkxtekZrQ0F3TUlDY2tXeGx6bjk4bkgzdHR5clhSeUNaUEp5U25NbURtUHhNUkViRFk3Zm42K1JKZUpJam82aWdybHk3a2QrOHN2TzRoUFNPVDA2VE1FQlBncmY4L1EwQkRhdDI5TmcvcDFsVVM0QU9YS1JqTjJqRE9pK09iTlc1dzRlY2J0dmhzVVZJU1JiNzZPdjcvZlBZdjE0UHpzQy81YkZJdHdmc2NDL0oyclFZS0RnL0RQR3NjZU9YYUNHdFdxdW4ybUxsKzV4Z2VmVEdmbzRIN1VycG05eXE5Sm8vcHMvY0Z6clByWnpIbnMyck9YdGF1KzhDajcrZGZmbVRKMXR0dG5IZURpNVN2b2RUclV1ZnpjZC8rNWoySVI0U1FuTzFjTDNZcU40OVR2dTZsYXVRSklFaGF6aGVneXpvamlsZDk4Ny9WOFhlZVNXMURQaTB5amtjM2JmbUhNaU5lSmpVL2dtKzkrb08rTHoyTzFXcmwwNVJvK0JqMFhyMXlsUnZXcVhJdTVyaHhudDl1eFdLeEVsUzZKWHEvbjF4Mjd1WGtyVmluUE9VRngvdUlsS2xlcXdQbUxsNmhUcXpySFRweG13Q3U5QzlRL3dmOFBBYjQ2aW9YNmNTdlIrK1I3WHB3N2U0NTlmKzdsMUltVHpxVHFCZ1B2dnpNUjhKd2c4dlgxNWRPUG5LdkNuSGxiTEt4WTdWeXh2UDJuYmF4ZXRacjB0RFE2UC9Va1BWNTh3ZVA0K1BoNHhvNGNyV3dYQ1NwQ3l6YmVMZC9zZGpzejU4Nm1hTllxdGg3UGRzZWVkZiswMjJ4OE91TXpTa1E2YzBUY3VINmROOThZZ1N6TGQ3UTI5VWF4VUQ4Q2ZPL045MTRnRUFnRWdnZU5FT3dMQVRxMWhEVXJ5YWJKQmc5eUhKR1ltTWphdFd1cFg3OCs0OGVQNTkxMzMxWDgwQUhPbno5UFRFd01vYUdoQldvdklTSEJMWG8rSjBhakVmQk01RFYwNkZCME9wM2JSSUhWYXNWa01uSHg0a1VHREJpQVQ0NEhsVGZmZkZNUkh0YXVYZXZXVm00UGV4ZkxseThuTWpLU2hnMGJNbnIwYU9yVnE4ZHp6ejFYb0hPNlYrclVxY1BzMmJOWnZYbzEyN1p0YzRzMFRVOVBkdzZFdmZqRDU4UVY1ZW50bk1BNWdNM1BWc2RxdFZLblRoMGVmL3h4WW1KaUZCdWRtVE5ub2xLcGlJbUp3V0F3TUdmT0hOUnF0ZUx2MzdScFV3d0dBMEZCUWNvZ095Z29XeHphdFdzWDA2Wk5vM0hqeG5UdDJwVmZmLzJWYWRPbXNXN2RPZ1lOR3NUWXNXTlp0R2dScjcvK3VvZk53cjFnenFGSDZ0UWlxbElnY0dIUTZ4K1lZRyt6V1hueXlRNzVKcDExV2FQa3BsM2JscFFvNGZRbEwxMjZKUFhxMTZGSzVVb0VCam9uSjRjUEc0ekpaSEpiRVdESWtTOUVraVRHajN2VDR5SGJ6OCtQNnRXcjBQR0pkbTVpbkY2djQ4TVAzdWIyN1ZRY0RxY1FiREI0L3E3YWJEYTN5UVJiMXU5eGJoSE05WnVjVTdEM2xtdkVaclBScFVzblJianIwcVVUb2FFaEJSYlZYR2cwR2w3cTNZUDY5ZXZtS1Z3ZlAzNlMwSkRzQlBDdFc3ZWdTWk9HVks5VzJjM2VScXZUMHJMbFk4cTF6by9nNENEcTFLNUJZSkZBcWxhcFJFUkVlSjZUMlhxRG5yTm56MU9wVWdWYU5IL1VyVjZybHQ0aklsMWN2MzZUNzc5ZlQ4T3NTUmtYSVNGM2w5VGVHNFo4N3FHQ2Z6K0ppY21zV2J1QlJ2WHI4dGI0U1h6NDdsaTNhUFN6NXk5eUxlWUdZUVVleHlhNmlkTTVjYTFzQ2NnMWpoMDBkTFJUc05lb2tYQitOeXhXQ3lhVG1Rc1hMOU5ud0J0dXZ3MUQzaHlITE12WXJEWitYTHVTVEtPUkgzLzZtYTVkT3JIczZ6WGtScEtrQWlmUG5MZm9Td0w4L1doUXJ3NkhqamdUaDZyVmFwSlRiak5zbERPSXdtUXlzM3J0ZWxhdnpWN2RLdHRsTEZZckMyWi9TbkJRRUF1K1dNYVRUN1JsN1liTmJ1MmJUR2IrdDJNWEwvWHN6dm1MbDJqWjRsSGUrL0F6VHY5MWppcVZLaFNvajRML0gwcEhCR0kwMmJpZFlTN3dNU0VoSWZ6MnY5K0lMaHZOaU5FalVhdlZmTEhpeTd0KzcraXlaUWtLS3NLZ0lZTjRwSjUzZTZReTBXVm85MFI3REhvRFpjcVdvVmFkMm03UGV5NWtXYVpaODhmY1ZpVjNmTEtUa3JDK2JmdDIrT2NJZ1BMMTllV3hGczJ4MisxM0pkZ1g4ZE5UT2lLd3dQVUZBb0ZBSVBpN0VZSjlJY0JQQjY3Y1FhWUhvOG1RbHBZR3dMQmh3Mmpac2lXVktsV2lhTkdpN055NTAwMndQM2Z1SEtWTGx5WXlLMm9oUDY1Y3VVSzFhdFc4bHJrRSs5eFI1Ym50Y0E0ZVBNanMyYk9wVktrU2JkcTBZZjc4K2JScjE0Nk9IVHZtT1JuZ3dpWDA1MlRYcmwwY1BYcVVVYU5HRVJNVHc2bFRwMmpTeERQUzhVR1NsSlNFWHE5SHJWYnp6RFBQMEw1OWUzeDlmWlcrSlNZbUVoZ1k2TlpYaDhPUkZlRmtJVGc0R0VtUzNFUWpiMWdzbG54dGRVcVdMRW4vL3YwWk0yWU01OCtmUjZQUjVMdkNJQzB0alZtelp0RzRjV09Qc29TRUJKWXRXOGIvL3ZjL21qWnR5dkRodzVFa1NaazQwR2cwVktsU2hjR0RCek5uemh6T25qMUw5KzdkYWRTb2tkZUJlRUV4NVhEVzhCUEJMd0tCZ3IrdkQ2a1pkeGRGbHhmVHAwMXhzNDNJVFVoSU1MTm5mWnFudU55eFl6dmx0VWFqOFNyODUvZWI1ZTBCMjJEUTgrd3pUM3F0YnpBWThtMXozTmczRlJzZGdGcTFhbmdrbkFXblJjek1HVlB5RmNjMEdnM3QyMlZIQXVaOGZUZG90Um9hTjI1d3h6bzFhcmpmVTZ0N1NiZ0xUaEh4dVc1UDM5WDdkK25pM1c0dE40ODJiYVJZNU53dGp6eFNpOG5sM2lYNGI3REo4UGU5OTN1S29IQ1RscFlPd0tCaG8yalRzam1WSzFVZ3ZHZ1l2KzNjN1NiWS8zWHVQR1ZLbDZKa1pQRUN0WHZ4eWxWcTVQRWR5OHdheHdibWlyRFBiWWV6LytBUnBzMmVUNVZLRlduZjVuRStuNytFSjlxMTRzbU83YnhPQnZqNitEQngvRnVVakN6aElkamJiRFljRG9lSHRaUTNaRm5tOTkxL2twR1JTWnZPMlVFcHJUdDFvMW5UUm14ZSt6V2JmL3FGWlYrdjVwdXZGdVRaVG1wYUd0RmxvbmlwWjNjUHdYN3RoaCt4MisyMGZyd1pTNWV2b25USlNCbzNxTXY4eFY4eDQ1UDMvL1lWcklLQ0kwbFF2bFFRSnk4bFlqSVg3QUV5TkN5VVJWOHV2dS8zTGwraFBKL09tSnB2dlQ2djlNMjNqa3FsWXREcjdybk1lcjJVN1ozL1F1K2VibVZCd2NFZTlmUERvTmRRdmxSUW5nbmdCUUtCUUNCNEdBakJ2aEFRYUpDSVMzZEdJeVpteUpRSXZMY2w0SGE3blFNSERyQjU4MllPSFRvRXdMdnZ2a3V0V3JVQVowUzFLeExjSmI0ZVAzNmNldlhxNWRsbVRtN2R1a1ZTVWhJVksxYjBXcDZaNmZRK3pobHRmZUhDQlc3ZXZFbGlZaUtYTDEvbTJMRmptRXdtbm5ubUdaNSsrbWxVS2hYbHk1ZG44ZUxGdlBMS0t4UXZYcHlTSlVzU0VoS0NYcStuU1pNbVZLMWFWVG0vaFFzWHNuQmh0dDFDUWtJQ2MrZk9wV3JWcWpScjFvd2xTNVlRSGg2ZXB5ZjhnNkozNzRJdERjNmRCTmpGOHVYTENRNE9WcXhxdlBYWFpESWh5N0xYNkU5dlRKa3loY3pNVEs4SmNuUFR2WHQzajhqOXpNeE1aczZjeWQ2OWU1V2tzNnRXcmZMd3RPL2N1YlB5dW43OSttUm1aakoxNmxUMGVqMExGeTRzOEdxTjNDUm1aTnRaQkJyRWlGb2djT0ZyTU9DajEyTTBGenlLTGkrMDJqc1BDNXlUYzRWdjZKQTdzYWt6U1oxbmRIWmUrd1gzamtxbCtsdkVlaCs5SHQ4QzVvRVIvRHV3Miszc1BYQ1lqWnQvNHNDaG93QjgrTzQ0NnRSeVd0MDBhOXFJTGR0K2NSdkhIajEraW9aWnVTenk0K2F0V0pLU2txbGNzYnpYY20vajJQTVhMbkg5NWkwU0VwTzRkUGtxUjQ2ZHdHZ3k4ZHd6VDlMdDZjNm9WQ29xbGkvTHZNVmYwZXVWMXloUlBJTFNKU01KQ1FsR3I5ZlRyRWxEcWxldFRKMWFOVWpLa1p4WmxwMWpudVFVcDUyT0srQkJsaDJLaDMxdVZDb1ZMWnMvU3NrU3hhbGFwUkxYWXE3enlmUTVMSjAvUThtSGNlRFFrVHduSkZ3RUJnUXdlZUk0RC9IOThwV3JyUHptZTNyMTZJcC9qbXZRLytYZURIaDlKRXVXZmMyckwvWE0zWnpnSWFKUnE2Z1dIY3E1YXltazNrV2svWCtKSW41NnlwY0tRaVA4TmdVQ2dVRHdENlB3UFhYL0J3a1BrRGlmNEh3ZG4rN0E0ZUNlSWdCTUpoT3paODhtS2lxS1BuMzZzSFRwVXNxWHozNG9hZEtrQ1QvODhBT0hEeCttUVlNR3BLU2tFQk1UdzhDQkF3dlUvbzRkT3dDbnY3MDNNakl5UEt4dlVsTlRXYlJvRVNWTGxxUml4WW9NR1RLRWF0V3FvVmFybFNqTDRzV0w4L2JiYjVPVWxNVFJvMGU1ZVBFaWNYRnhwS2VuMDdPbjg4SEFZckZnTXBsNDdiWFhhTnEwS1FBdnZQQUMxNjg3L1RtSERCbUMwV2hrKy9idHZQamlpMmcwR2s2ZVBFblZxbFgvbG1pZzBhTkhLNzc4dWR0UFQwL25zODgrbzNQbnp0U3RtNzFNMU9Gd0lNc3lack5aZVJpMFdxM29kRHEzSkw0dUQvdjBkR2QwV1c2TG9Udng4c3N2SzhmbFIyN1BlVjlmWHhvM2Jvd2tTZlR0MjVld3NEQmF0V3FGUnVOTVJMVi8vMzVtejU3Tjh1WExsZFVDT3AyT0lrV0tjUFRvVWVMajQrOVpySGM0SUQ0amU2SWhQRUFJOWdKQlRzSkRncmtXRzZlSVBBTEJ2eG1WU2tYNEE3RFVFUlF1akNZVDAyZlBwMHhVS2ZyMTZjWENwY3VwVUQ0N3lXV3pKZzM1L29kTkhEaDhsTVlONnBHY2NwdHJNZGQ1ZmVETEJXci9menVjQVFoTkczbGY5Wktla1lsT3AzVmJZWFE3TlkxNWk3NmtWTWtTVks1WWdlRkRCbEM5V21VME9jYXhKWW9YNC8yM1I1T1lsTXpob3llNGNQRVN0K0xpU1UvUDRLV2UzdTBaWFFFYlY2N0ZvTmZwOFBkekJtZTR4b1dBMXdDTW9ZUDdaVit2ckJVQnBVcEdLdldQbmpoRldsbzZPM2I5b2RTVFpabUk4S0tzL0dLdXNzL0Riendoa2ZFVHB4QVZWWXB1VDd1dmRpb1pXWnpYQnJ6TXRObnpzZHZzOU92YjY2Njl3d1YvSHhxMWlzcFJJVnlOVGIxclQvdC9POFZDL1NnZEVTZ2k2d1VDZ1VEd2owUUk5b1dBQUwyRWp4YU1WbWZ5MmFSTUI2Ritkeit5OFBQelkvcjA2UlF0V3BRalI0NTRsRmVwVW9XQWdBQjI3OTVOZ3dZTk9IejRNQWFEZ2VyVnEzdHB6WjJNakF4KytPRUhhdGFzU2ZIaTNwY2RwNldsZVlqTGRlclU0Y3N2djZSejU4NGNQWHFVTld1eWx3TFBtVE9IcUtnb25uMzJXZVhCSlNkcjE2NVZIbHB1M2JvRlFPblNwUWtNekdsN1VJdm16WnZqNysvUE45OThnMTZ2cDIzYnRwdy9mNTdSbzBjelpNZ1EycmR2bisvNTNTM05talhMczJ6aHdvVUVCQVFva3cxMzhuZlB6TXdrTkRUVXE0ZDlRa0lDV3EzMnJ2emh6V1l6VTZaTUlUbzZPdCs2M3V4cldyUm9vU1QxQlNoV3JKanlPbWNpNDl5NFZuSGNLMG1aRGlYeHNvOVdJa0F2UnRhQ2Z4ZmJ0dng0MzIwWWZQMG9GaFdOU2lUaUZQeUxzZHZ0M0xoNG52UEhEaE1jSEVMOVJwN1diWUovSi81K2ZzeVpQb1h3b21FY09uTE1vN3hhbFVvRUJnU3djL2RlR2plb3g4SERSL0V4R0toWnZXcStiYWRuWlBEOUQ1dW9YYk02SllwN3p4dVVscGJ1NFY5ZnQwNU5WbjA1bnphZG4rUHcwUk9zV3JOT0tWczhaeXBsb2tyVDhkbWVTb0xwblB5NGRpWDZQT3kzZkh3TURPclhoeU5IVDFDNlZFa2s5cXNIMWdBQUlBQkpSRUZVU2VLdFlhOVJOQ3lVaEtRa3dKa2t2Q0RzK21NZnFhbHBQTkd1RmQrdlhPSldObS94VjJ6YXZJMVhlcitRNS9Fbno1emx5K1ZPMjUveGJ3MEZIRzZUQmJJczArcnhaaVFsSi9QbGltKzVHUnZIZStOR0ZxaHZBdTlzMzdvNS8wcjNnRnJ2aDA5UVNkVDYrODh0VlppeG16TXdwc1R3MTlVTS9ycERQVW1TZUtSZUEwTER2T2UxRUFnRUFvSGc3MFFJOW9XRThBQVZWNUtjQS9PcnlUS2hmdmNteU56SkExNlNKT3JXcmN1K2ZmdVFaWm1EQnc5U3AwNGR0NGo0dkpnOWV6YnA2ZW4wNnRVcnp6b3BLU2xleFZ4Smt0Qm9OTXlhTll2dzhIREFhUlhqRXVQMWVqMVRwMDVWZlBTdlg3L08wS0ZEM1N4YnpwOC9Eemo5Mm5QajcrOVBjbkl5YTlldXBXL2Z2dWgwT3NxWEwwKzlldlZZdm53NXpabzFleUJKVVF2QzVzMmIyYmh4STZOR2plTDY5ZXVNSFR1V3pwMDc4OElMTDNqMVRFNU1UTXd6S3YzYXRXdDVKcVAxUmxwYUdsYXJsVEZqeGhUNG1HWExsaEVTRXVLMjcvYnQyeVFtSnFMVmF0MGlzQklURXdHVXBMVXVyRllycWFtcDl5WGFYMDNPZmlnVjBmV0NmeU1QNnVFOEtDU0U1bTJmb0ZqSlVnK2tQWUhnbjhTdG1HdnMyTGFabEN6Qk1qaEVDUGIvTmZKS0NBdk84V1M5dXJYNFk5OEJaRmxtLzhFajFLMVRzMERqMk9tekY1Q1duazZmWHQzenJKT2NrdUxWM3NrNWpsV3pZTlpuaEljNys5ZTU2NHZvZEU1N0xiMWV6K3lwNzFJeTBtbk5GWFA5Qm9PR2prYVh5M293Si81K2ZqemR1UU85K3cyaFRxMGFUSnM5bjVkNmRxZElrVURTTXpOcDFhS1p4NHFxcEtSa0prK2RUV3BxR2ltM2IzTTdOUldBdGV0L3BFSzVhR1JaNWxyTURhSktPOGZLcTcvZndLWXQyNWs4YWZ3ZEp6VTBhalVoSWNHTWZmTU4xcXpieUtZdDI1V3l2Z09IQVZDbWRDa1d6NTFHMGJBdzZqMXlmMEVhQWlkL2wyZ3ZTUkxGb3lwUXJsb0R3a3VVUnBMK0c2c2hIQTZadUJ0WHVYQnlIemV2bkN1UVJTZzRQZkdGWUM4UUNBU0NoNEVRN0FzSmtVVWtyamlmVDRsTGQ1QmlkQkRrOCtDRnl6WnQybENuVGgxc05oc0hEeDVVN0ZmeXd1RndzR2pSSW5idDJrWFhybDBWUDNsdjNMcDFpNmlvS0s5bGtpU2gxK3ZkRWdlNmx0TzZQSVZkWlM1LzRaeGk4ZDY5ZTRtSWlLQklrU0pLdjF6SXNzejA2ZE1KQ1FtaGJkdTJTbm43OXUwNWNPQUFYMy85TmYzNk9aY1FUNTQ4R1oxT2Q5ZExlVzAyR3lhVGliZmZmdHRydWRsc1p1blNwV3pldkprQkF3YlFyRmt6TEJZTDNicDFZL1hxMWZ6eHh4OE1HemFNS2xYY2ZVWFBuVHVuVEdMazV1VEprNVFxNVYyVWk0dUw0OWF0VzlTb1VVTzVUcjYrdml4WnNzUnIvZHhzMzc2ZGI3NzV4cXZkenY3OSs1a3hZMGFleDNxelVBb0tDbUxGaWhVRmV1L2NKQnNkU2c0SGdKSkZoR0F2K1BmUXRrTkgybmJvK01EYnpUU1pTTTgwWWpLYnNkbnR5QVY4TUJVSS9rbW9KQW1OV28xQnI4ZmYxNGZ5cFVyeXFKZGs2QUtCaXc1dFdsS3ZUaTJzTmh2N0RoNW00Q3N2M2JHK3crRmc3cUl2MmJIckQ1N3Yyb1hxVlN2bldmZm1yVmlpOHh6SE9zZXFQbm1NWXcwNXlneGV4ckhlK04rT1hkeUtqYWRkNjhlWi92a0N4aytjekt4UFB5U3llREhHam56RG8zNXdjQkJsbzZPSUtoVkpaSW5peE1Vbjh2RzAyVXliTWhGd1J0cC84UEUwbWpTc1Q4VUs1Vmk2L0JzbWpuOHIzeFVJbFNxVVkrNTBaNUx1bnQyZjVkbW5PcUpXYXhqdytrZ21UbmlMWWhFUk9IRGVZOXExYm5ISHRnVDU4K25NT2Y5djcyV3p5NlNrbWJtZFljWml0V094eWxodGR1eHk0UjR6cUZVU1dvMGFuVmFGVHF1bWlKK2VvQUE5bXVxUjBGYmNRd1FDZ1VCUU9CQ0NmU0VoUUM5Um9vakVqZHZPQWRSZmNUSU5vKzdkOWlDbnhjeUZDeGZRYXJXb1ZDcENRME1KRFEzbHp6Ly9KQzB0amVMRml4TVRFNE1zeTFpdFZzcVZLNmNjbDVxYXlxeFpzL2p6eno5cDJiSWxMNzNrL2xDVW5wNnUvTnV6WncreHNiRzBhdFhLYTM4Y0RvY2ltdWRHbG1VR0R4NmM1N2trSmlheWYvOSsyclZyQjhDR0RSdTRmUGt5NEJTcGx5MWJ4cUZEaHloVHBneVRKazBpTGk2TzJOaFlKV0hycGsyYmFOZXVIYVZMbDJidjNyMks5L3pkSU11eTEwZ05tODNHYjcvOXhvb1ZLN0RaYkx6enpqdEtFbCtkVHNmenp6OVBreVpOK095enp4ZzFhaFRQUFBNTXZYcjFVbFlQN051M1Q3bG1tWm1abkQ1OUduQkdyZi94eHg4ZUt4cFVLaFVwS1Nra0pDUXdkZXBVMXF4Wm8weDBxTlhxQWtma1c2MVdRa0pDdkViOVAvcm9velJ1M0JoZlgxKzNoODFkdTNZeFpjb1VObTNhNUhGdGN2dmgzdzFuNDdJanlDS0xxUEFYZGpnQ1FiNzRHZ3dpSWFkQUlQalhZczB4amoxMzRTSmFyUmExU2tWWWFBaGhvU0hzK1hNL2FXbnBsQ2dld2JXWTY4aXlBNHZWUW9WeVpaWGpicWVtTVczV2ZIYi91WTgyTFIvamxaZmNiV0hTMGpOSVQwOG5MVDJEWFh2MmNpczJucmF0V25qdGo4UGhvSGUvSWJuM092OHJPM2hsOEloOHo4azFqblE0SEtTbXByRnc2UXJxUFZLYjZsVXJNK2JOMTNsdCtGam1MUHlDNFVNR0tNZVljeVFibHlTSlFhOW1qOFgzSHp5aXRDZEpFbzgyYnNDWEMyYXg1S3V2V2ZMVjExU3FVSTdxMWZLZW9NanVUL2Erb21IdXF6NURnb1B5dEJBUy9QUFJxRlZJdGd5U1lzNVJ2NkVRc2dVQ2dVQWcrQ2NoQlB0Q1JJVXdOYmRTYmNnT1NERTZ1SklzRXhWOGQ1SGdaODZjWWMrZVBSdy9maHlkVG9kZXIxY3NVbkpIbGZ2NStURnAwaVFnVzNSZHYzNDk0TFIyV2I1OE9XbHBhVHo3N0xQMDZkUEhJMUlvTmphV29VT0hLdHRCUVVHS3FKNGJ1OTNPNHNXTEZVRzVVNmRPeXFTQ3pXWmo3dHk1aXQyTkt4R3VMTXVvVkNyUzA5TXBXYklrSFRzNm8xUXZYYnJFenAwNzZkV3JGeUVoSWRTcVZZdmR1M2RUdVhKbG9xT2ppWXlNSkRJeWtyQ3dNQzVldk1paVJZc1VVZnVISDM2NHErdVpGMWV2WG1YYnRtMzgvdnZ2cEtTazBMcDFhMTU2NlNWbEJVQk9TcGN1emRTcFUxbThlREhmZi84OWVyMmVGMTU0Z1FzWExuRDE2bFZxMUtnQndLUkpremh4NGdSbHk1Ymx0OTkrdzJhejhkaGpqN20xVmFOR0RkNTU1eDNBbVpQQVVFREJMaU1qZzhURVJFd21FM0Z4Y2Z6NjY2L0t4RUp1OG1yVHRUVGI5WGR4b1ZLcEN0eVAzRnhKa2treE9wOFVWUktVRC90dkxOc1ZDQVFDZ1VEZ3lla3paOW01Wnk5SGpwOUVyOU5oMEJ0NGM4eDdBRWdxOTNHb241OHZFeVk1SThNZHNnT3p4Y0pQNjUxZTdCczNiMlBwOG05SVRVdmp1V2VmcEYrZlhsN0dzWEVNSERwSzJRNE9Lc0lUN1ZwNzdaZmRibWY1NGprVWkzQmFUN2J1MUUzeHJiZmFiQ3laTzAxSi9ub3Q1anA5Qnc3ekdDL1o3Yzc2UnBPSmR6LzhsTlRVVkFhOC9DSUFGY3FWNVlsMnJiaHc4VEpHazRuWXVIZ21mdlFaY2ZHSmhPYVJnTmxxdFNydHVteUJpa1dFTTM3VU1Eby8wWmJwbnkva3BmNXZNR3I0YXpTczk0aVg0N1BHNFhiUFBGS3U4N0pZdlpjSkNnK0hEdXhqMjVZZmhXQXZFQWdFQXNFL0RDSFlGeUlNV29nS1VYRXAwU21NL2hVcjQ2K1Q3aW9CYlZoWUdOdTNiNmQ4K2ZKTW1EQUJqVWJqbHVpMW9KUXJWNDdnNEdDR0R4OU9nd1lOOHF6VHVYTm5EQVlEWmN1V3BWNjllbDRUbWNxeVRNdVdMZDNLbm43NmFXVzdVNmRPQkFRRUtHVyt2cjYwYXRVS3U5Mk9TcVVpS2lxS0dUTm1LQTg5L2Z2M1o4aVFJVXFVZk8zYXRWbTBhRkdlZlp3eVpjcGRuMzkrbENoUmdvU0VCQm8yYk1nenp6eVRaeUplRjFxdGxrR0RCdEd3WVVOcTFxeXA5RzNjdUhGVXFGQUJjRnJOV0sxV3lwY3ZqOGxrb2xxMWFoNFRBT1BIaitmbzBhUFliTFlDSlF0Mkljc3l3NGNQeCtGd1VLSkVDWm8xYThienp6OS9WK2ZzZWpDMFdxMktiZEg5a0pqaDRLOGMwZlZsUWxRWThyWjdGUWdFQW9GQThDOG5MQ3lVcmR0L3BVTDVhQ1pPZUF1TlJzMkdOY3Z1dXAzeTVhSUpDUTdpcmVHRGFkekFlNEJDK1hMUmRPbmNBWU5CVDRXeTBkU3ZWd2ZmUE1heGJWbzJ4OGNuT3ppaDI5T2Q4YzNhZnFwVE93SnpqR1A5ZkgxcDI2cUZNbzUxb1ZhcnFmZEliZFJxTmEvMjZVbk1qWnRFbHltdGxML2FweWMrQmdOcXRab3lwVXRSdldwbElrc1VwMFd6cGw3N1g2SjRCRDI3UCtPMXJHYjFxaXlZOVNuTHZsNU55UkxleDZpU0JJUDY5U0U0eU5PM0g2QjcxNmNJRHZJTVJCRVVMZ3JxNVM0UUNBUUNnZUQvRjhraDd0Si9LL05teitEaStYTVB6STlRZHNDQmEzYVNNNTEvTnEwYUdrYXA4ZE1KbXhEQi9XRTJtKzlMYUU5UFR5Y3hNWkZTcFVyZGRRNkEzR1JZSE95OVlzZnFERFlqMkZlaVhpazFLdkV4RndnRUFvSGcvNDF0VzM1ays5Yk45eldPN2R6MVJZd21Fd0FiMWl6ektub0xCQzR5alVhZTdOWWJBQitEZ1kzZkxYL0lQZnAzOHlDKzR3S0JRQ0FRQ0FxT2xGOGlveXlFdjBRaFF5VkI3VWcxUGxtUnhsWTc3TDFpSnpGRHpMc0k3by83allyMzkvY25LaXJxdnNYNnhBeDNzZDVINi96TUM3RmVJQkFJQklMQ1IxaFlpUEw2eXBWckQ3RW5nc0pBenM5SXpzK09RQ0FRQ0FULzE5NmR4MGRWMy9zZmY1OVprMHlHckNTc0NRcUliQ0xJcGloYVVLa1ZlbSt2M0o5RldrVXRkYW1LdU5TMXRkYWxWRVdLRkVXaDFZcDFwYWl0SW9MV3ExVUxLTEtKUzBFdzdFbElBcGxNTXVzNXZ6K0dEQm1TUUFLQlRQRDFmRHg4T0hPKzMzUE9keGFGZVovditYeUI3eElDK3piSVpaY0dkckhMdnUvVEMwZWxsVnVqS3Fvd0Q3NGprT1NLeWsydDNMby9yTGZiWXQ5MTErR3Zyd3dBQUZwUi83Njk0NC9mV3ZwZUs0NEViVUhkNzBqL3ZuMWFjU1FBQUFDdGg4QytqZks2RFEwcjNEL1QzcEwwVmJHcDVVWFIrQ0tkUUZ0UlVST2JWZjlWaWFuYWIyK3FNMWJ1eWV0bWFqMEFBRzNWMldlZUVYLzgxcEozdFhydDU2MDRHaVN6MVdzLzExdEwzbzAvUC90TUZrSUZBQURmVFFUMmJaalhiV2g0TjRleTB2WUhtbnYyQlorcnRzWEs1TEJDQVpLVlpjWEszNnphRnRXS0F5NDBaYVhGdnR1RTlRQUF0RzJEVHUwZm4yVnZXWlorOThoamhQYW9aL1hhei9XN1J4NkxMNEo2U3I4K0duUnEvMVllRlFBQVFPdHd0UFlBY0dSY2RtbHdWN3MyN2paVlZHN0szSmQ1bGxSWktxbUt5bW1YMm5zTTVYaHNTbkZLYm9ma2RoaHljS2tHeDFERWxJSVJTOEdJRkFoTFpYNVRwWDRyWHZxbWxzMlF1bVhiMUQzWFJzMTZBQUNPQTRaaDZPWWJydEYxTjkyaEtyOWZaZVVWdXZXdTMrcUM4MGZyZ3ZPK3A4TENyaXhFK3gxVlhWT2pvcUt0ZW12cGUzcHJ5YnZ4c042Yjd0Rk4xMSt0SnE3SkJnQUFjTndoc0Q5R2xyejE1dEUvaVQxVlJuWVBXZW1kNHB2Q1VXbEhwYVVkbGRHRDdBaTBQcU5xaDZ6eWpkcThxVWFiRDlFM0t5dGJRNFp6bXpRQUFNZENTL3c5OW9mbmo5VENOOTlWSUJTU1pWbGE5UFk3V3ZUMk95MHdPaHhQVXR3dWpUdHZwTDVZKzVsMmJ1WHZld0FBNEx1SndQNFlXYnA0MFRFN1YzcE9SM1U4ZWJqeVQraXZGRy9PTVRzdjBGdzFsZVVxK1hhdGRuNjVURlhsTzV1OFgxWTJQK0FBQURoV1d1cnZzU2QyOEdwTFNhV3FBdUVXT1I2T0wra3BUaFhrZWZYbDJwWDZjaTEvM3dNQUFOOWRCUFpIV2ZjZVBiVnA0d1k5UEhOMnE1emZGN1JVNHJOVUdiRGtEMG1ocUtXb3FYanBIT0JZc0JtUzNTYTU3SVk4THFsZGlxRThyeUd2TzA4YWVxNmtjMXQ3aUFBQTRBRG5YM0NoenIvZ3doWTlwbVZaK216MU9yMy80YisxYnYwWDJyMjdYRFdCUUl1ZUEyMURha3FLY25PejFiOXZINTE5NXVrYWRHcC95dUFBQUFDSXdQNjQ1M1ViTE53SkFBQ0FwR0FZaGs0YmVJcE9HM2hLYXc4RkFBQUFTRW9zUFFvQUFBQUFBQUFBUUJJZ3NBY0FBQUFBQUFBQUlBa1EyQU1BQUFBQUFBQUFrQVFJN0FFQUFBQUFBQUFBU0FJRTlnQUFBQUFBQUFBQUpBRUNld0FBQUFBQUFBQUFrZ0NCUFFBQUFBQUFBQUFBU1lEQUhnQUFBQUFBQUFDQUpFQmdEd0FBQUFBQUFBQkFFaUN3QndBQUFBQUFBQUFnQ1JEWUF3QUFBQUFBQUFDUUJBanNBUUFBQUFBQUFBQklBZ1QyQUFBQUFBQUFBQUFrQVFKN0FBQUFBQUFBQUFDU0FJRTlBQUFBQUFBQUFBQkpnTUFlQUFBQUFBQUFBSUFrUUdBUEFBQUFBQUFBQUVBU0lMQUhBQUFBQUFBQUFDQUpFTmdEQUFBQUFBQUFBSkFFQ093QkFBQUFBQUFBQUVnQ0JQWUFBQUFBQUFBQUFDUUJBbnNBQUFBQUFBQUFBSktBbzdVSEFBQUFBQUFBam4rUnFLazl2cUQyVmdVVkRFY1ZqcGdLUmFJeVRhdTFoM1pjc2RrTXVSeDJPUjAydVoxMlphUzdsZWwxeTJGbnppWUF0QVVFOWdBQUFBQUE0S2lwOEFXMHE4d3ZYM1ZJRnRuOFVXZWFsZ0toaUFJaHlTZHA5OTRhR1lia1RYT3BRNDVIV2Q2VTFoNGlBT0FnQ093QkFBQUFBRUNMODFXSHRMWFlKMTkxcUxXSDhwMW5XVktsUDZSS2YwamVOSmU2NW52bFRYTzE5ckFBQUEwZ3NBY0FBQUFBQUMzR3NxUXR4WlhhVmVadjdhR2dBYjdxa0w3WVhLWU9PUjRWNUxlVFliVDJpQUFBZFJIWUF3QUFBQUNBRmhHSm10cXdkWThxL2NIV0hnb09ZVmVaWHpXQmlIcDB6YVMrUFFBa0VmNlBEQUFBQUFBQWpsZ2thbXI5NWpMQytqWmtyeitvOVp2TEZJbWFyVDBVQU1BK0JQWUFBQUFBQU9DSVdKYTBZZXNlQllLUjFoNEttaWtRakdqajFqMHNDQXdBU1lMQUhnQUFBQUFBSEpFdHhaWE1yRy9EOXZxRDJsSmMyZHJEQUFDSXdCNEFBQUFBQUJ3QlgzV0lCV2FQQTd2Sy9QSlZoMXA3R0FEd25VZGdEd0FBQUFBQUR0dldZbDlyRHdFdGhNOFNBRm9mZ1QwQUFBQUFBRGdzRmI0QXM3S1BJNzdxa0NwOGdkWWVCZ0I4cHhIWUF3QUFBQUNBdzBJcG5PUFByckxxMWg0Q0FIeW5FZGdEQUFBQUFJQm1pMFJOWnRjZmgzelZRVVdpWm1zUEF3Qytzd2pzQVFBQUFBQkFzKzN4QldWWnJUMEt0RFRMaW4yMkFJRFdRV0FQQUFBQUFBQ2FiVzlWeTRTNm16ZHQxcnduNTZxbXVpWmhlMDFOalJhKzhqZVZGQmNmMW5HLy92SXJmZnpoeC9XT2V5d0VnMEhkK0lzYnRMVm9TM3hiS0JSU2VWbFpvLzlFSXBIRE9sZTEzNi8vZlAwZkxWMjhSRS9NbXExRi8zanppTWUvMTA5Z0R3Q3R4ZEhhQThEUjVRdGFLdkZacWd4WThvZWtVTlJTeEJTeklKS1VZVWdPbStTeUcvSzRwSFlwaHZLOGhyeHVvN1dIQmdBQUFBQUpndUZvaXh5bm9yeGM3eTU1UnorKzVNY0oyKzEydTk1ZXRGaWxKYVc2NmhkWE4vdTQ2OWFzMDk5ZVdhQW41czFSYWxwcWsvYXhMRXVYalAreGJMYjk4eHROMDlSRE14NVJYbjZlSmwxeWFVSmJiZnRmWHBndmw4c1YzK1owT2xXOHExaUdmWC9mMVordDFveUhwemQ2N3Q4OThudDFPNkZiL1BsUC90OGxpa1lUMytNSEgvcWRjdHUzMTUrZW1xZlNraEtWbHBiS1YrbFRlbnE2T25mdG9nNGRPalRwZFI1S3FJVStXd0JBOHhIWUg0ZDhRVXZiOTFvcThabXFDYmYyYU5BY2xpV0ZvMUk0R3J2QVVsSmxhZU51S2RVcDVYbHQ2cEpoS0ozd0hnQUFBRUFTQ0VkYXBzNjUzUkdMSmc0TXdsMHVsMGFmZjY3KzhkcmZkZkhFSHlzek03T1p4N1ZMa2p6cDZVM2V4ekFNT1J3T1BUcnJEMnFmMTE2U05PR2lpK1YydStLQi9NTi9lRVNkT25lV0pPM1l2bDAzMzNDVG5FNW53bkZxWDR2TjJQLzdyWGIvcC8vNmwzcm52WHppWlhJNEV5TWF0OXV0TysrNVd4MDd4a0w0S3krOVFnNm5VOTUyWHZYcjMwL3RNdHFwUzBGWDNYejlWTjM3NEcvalkyb0pvVEExN0FHZ3RSRFlIMGNDWVduRDdxaDI3R1g2L1BHbUppd1ZsWnNxS3BjNlpSanFtV3RYaXZQUSt3RUFBQURBMFJLS0hOa3M3R0F3S0pmTEZRKzFUY3RTTUJoVWxhOUtUcGRUaGd5ZE5tU3dRcUdRQWpVMTh0bGlBWHd3RkZSR1JrYTlrTHd4RGtmem9nL3JDRzVKTjAxVGtVZ2tQamJMa3NMaHNPeDJ1Mno3WnR0ZlB2R3lCdmV0Rys1THNkQS9OVFZGYVI1UGZKdGhNMVM1ZDY5R2pEeFRScDMrd1dCSWdVQWdOb1o5cy9Mcjd0ZGM0U1A4YkFFQWg0L0EvamhnV3RMRzNhYUt5azJaQi95OXdtbVgycWNieXZIWWxPS1FVaHlTMjJISXp1b0ZTU2xxU3NHSXBVQkVDa1NrTXIrcDBpcExkZTlHM0xIWDBxN0tpQXF6YmVxUmE1T05DZmNBQUFBQVdvRjU0QS9RWm9oR281cDB5YVVKMnlaZmRxVzZkTzJpYlZ1MzFldi81dC9mU0hqK3dFTy8wNG5kVDVRa2xaYVVhdjNubjh2aGNPeWIyUjc3a2JSbFgvMzRmMy8wNzBiSGNkTEpKeWszTnpmK3ZEYXN2L0VYTjhTMzJXdzJoVUloaFVJaDJXdzIzWHJqTFFuSHNObHNDZ2FEU2tsSjBkYWlMYnI5bHR2aWJiZE11VW1TZE9jOWQ2djJwOXYweHg2dE40NmJiN2lwM2piVHJEL0x2ZHBmclR0dXZrMU9wek1oc0wvdjEvZkduNXVtcWJQT0dha3JKbC9aNk9zK2xPZ1JmTFlBZ0NORFlOL0doYUxTNnUxUlZWUW4vbUdhbDI2b0lNdW03RFJEQm9GdW0yRzNTV2t1UTJuN1NoOTJhbWVYWlVubDFaYTJWSmdxcVlwOXpxWWxiUzR6dGFmRzBxbWQ3WExaVzNIUUFBQUFBTDZUYkRianNFTjd1OTJ1bVUvTWt0UGgxTmRmZmEyWjAyZG8rbU9QeXUxT2tUdkZMYmZiM1dDdGVNdXlaQmhHUWx2UnQwWDYwNVB6WWlHMnpSWnZDKzZiY2Y3MHZEL1hPMzgwRWxGTlRZMStlZWR0Q1lHOVlSaDY3dVhuNi9WL1l0YmpTazFMMWROLy9ZdGNMcGNXdi9tV1BPa2VuWFgyeUlSK25icDAxcXduWjh2bGRPcXFLMzZ1ZXgrOFR6azVPVXIzcHV2TDlWOUtrcnplZGcyK0orWUJNL3VEd1dDOUlEOHRMVlh6WC9wcndyWUpGMTJzKzMvL1FJdVd4TEV6TXd3QVdnMkJmUnZtQzFwYXRTMmFVS2MrTTlWUXJ6eWJNbFA1dy9WNFlSaFNqc2RRanNldWlocEwveW1KQmZXU1ZGRnRhZG0zRVEzc1ltZGhXZ0FBQUFESGxNdGhWeUFVT2V6OTgvTHlKRW1lOUZqcGxzek1US1Y1UExJc1Mrcy9YNi9lZlhyTGJ0OC9PMm5ibHExNjdOR1p1dUtxbjZsdnY3N3g3WU9IRHE0WFlrdlNrN1BuYU1YeUZacjd6THg2YlI5KzhDL05udmxIcFI5UTMzNUwwUmE1WEU3WjdZbHh5YWNyUGxINy9EenQzYk5Ya2xSU1VxS05IMjVRejVONlNvYWhjRENrcm9VRmNqcWRDUmNBMHRNOXlzbk5rU1NGUWtGSjBzOHYvMW1ENzBja25QaGVQdlgwWEVuUzd0MWx1dTJtVy9XblovK3MxTFEwbFpTVWFPb3ZwaVQwUFhEVy83eG4vNnpVMUtZdHROc1FwNE5aWVFEUVdnanMyeWhmME5MeW9xaWkrKzZRTXlUMXlyZXBNSXRhTjhlenJGUkR3d3J0S3FvdzlYV3hLVXV4K3ZiTGk2SWFWa2hvRHdBQUFPRFljVHBzQ29SYTduamxGUlY2NC9VM05IRHdJRDN3bS92MHl6dHYwOERUQnNYYk4yM2FwQjA3ZGlnN083dHB4eXNyVSs2K3NQeEFOVFUxa2lTUE56R3d2L1BXMitWeXVXSVhDdmJkcmg0T2hSUU1CbFcwK1Z2ZGRQMk5TcWtUaFAvcTlydmpkZXYvOHNMOGV1Y0poeU5hdTJhdGV2ZnByUUVEVDlXZm4zc21vWlJOWFE2SFE2RlFLTDQ0YlcwTitsUi9kY0p6bDhzbDB6VDF3dDlla2hTYllWKzdFRzVwU2FsdXVPYTYrREVPbDh0SnRnQUFyWVhBdmcwS1JhVlYyL2FIOVU2N05LQ1RYVGtld3RydmlzSXNtOUpkaHRic2lDb2NqZFcrWDdVdHF1SGRISlRIQVFBQUFIQk11SjEyK1ZyZ09QNnFLa25TbmJmY3JwSG5uSzBlUFhzb056ZFgvLzdvM3dtQi9UY2J2MUdYcmwzVXNWUEhKaDEzeTVhdE9ybjN5UTIyQldwaTVYSU9uR0YvWURtY05hdFdhKzZjcDlUenBKNDZlOVQzOU15Zi9xeFI1NDdTZWQ4L1AyRW0vWUVxeWlza1NiKzU2OWM2ZGRCQXJWNjVTbSs5dWVpUVkrN2R0NDkrL2R0N0pFbS92dU51WFgzZE5YSTZZK0Y3VFhXTmdzR0FiUHZ1T3JqKzZ1dmkrOTMvbS90a3R6dmlDODdXdlRQaGNMaWMvTEFFZ05aQ1lOL0dtRmFzWm4xdEdSeW5YUnBXYUpmSFJWai9YWlBqaWMyMlgxNFVDKzFyd3JIdnh1Q3VkaGFpQlFBQUFIRFVaYVM3dFh0dnpXSHRHNDFHdGZxelZWcjY5bEt0WGIxR2tuVGJYYmVyYi85K2txU2hwdy9UZSsvOFUrRndXRTZuVTVMMDVmb3ZOWERRd0NZZHY2UzRXSHNxS3RTalo0OEcyMnVxOTgydzN6ZHJYWksrM2Z5dGR1M2NwWXJ5Y20wcDJxSXZQbCt2UUNDZ3NmODFUaGYrY0t4c05wdE83SDZDNWovenJLWmNjNzN5TytTclUrZk95c3pLbE52dDF0RGh3K1J5T3JWNDBXTDkrNk9QSlVrVEwvMkp6aDF6bmlvckszWGhEOGZHRjhZdEt5dlRIYmZjcHRsem41RFQ0ZHozbmtSVXQ0ejk5dTA3RXVyYVgvSFRTWEk2blhwc3poOGxTYlAyL1h2Q1JSZnI3dC84S21HR3ZXbWE5ZFlBYUk0TWovdXc5d1VBSEJrQyt6Wm00MjR6dnNDc29kak1lc0w2N3k2UHk5Q0FUbmF0M0JxVnBWaE4rMjkybStyWm50c1hBUUFBQUJ4ZG1WNjNERU95RG1QZDJXQWdvTGx6bmxLWHJsMDE0YWVYNlBsbi82b1RUandoM2o1MCtEQXQrc2ViV3JkbXJRWU5QazE3OSt6Vmp1M2JOZWxubHpmcCtCOTkrSkVrYWZEUUlRMjIrNnY5Y2pxZENUUFJmWldWbXYvMFg5U3hjeWYxNk5sRFA3dDZzbnIxUGxsMnV6MGVmdWQzNktCYmJ2K2xLaW9xdEg3ZDV5cmFYS1RTMGhMNXEvd2FmL0gvYXYyNjlmcmcvOTdYZWQ4L1gwc1hMMUdmZm4wa1NlM2F0ZFBtVFp2MTdhYk5PdU9zRWZFTEJWNnZOMzVCNGtBMm0wMjJPdVZ6YWt2Z2xCUVhTNUltL3UrRWVOdUJOZXlEd2VCaDE3QTNqTmhuQ3dCb0hRVDJiVWdnTEJXVm0vSG52Zkp0bE1HQmNqeXhoWWEvS29sOU43NHROOVUxMDZhVWh2L09Cd0FBQUFBdHdtRzN5WnZtVXFXLytZWHMwendlM2YvN0I1V2JtNnQxYTlmVmF6K3AxMGxLOTNxMS9OL0xOV2p3YVZxM2RxMVNVbExVdTAvdlF4NjcydS9Yb244c1V0OStmWlhmSWIvQlBsVytLcVVmVUwrKy80QlQ5TWVuSHRjbDQzK3M5ZXMrMStzTFg0dTNQVFRqRVhVdDZLckxKdnhVMFgxbForcjZ5d3Z6NVhLNTFIOUFmMTAvOVFhZGNlWUlMVjI4SktIUDVtODJhZDZUY3pWaytORDR0cDA3ZHNwdXR5c1NpYWg5Kzl4NG5mcUR5Y3ZQajRmM1VtSU4rNWJnVFhQTFlXY1NHQUMwRmdMN05tVEQ3cWpNZlRNWE1sTU5GcGhGWEdHMlRidDhsdmJVV0RLdDJKMFkvVHJ5L1FBQUFBQndkSFhJOFJ4V1lDL3BvRFhnRGNQUWdGTUg2TE5QVjhvMFRhMVp0VnI5QjV3aWgrUFFNY2JjT1UvSlgxV2wvNTF3Y2FOOTl1N2RxNHlNakFiUGE3ZmJOZTNSaCtManUzemlaZkZGWE4xdXQrNis5OWZ4T3ZvN2QrelVuYmZlSHA4bDczYTdkY2FaSXhvODU3cTE2NVNmbjYvMDlQUjRTWjc3N3ZtdExNdFVKQnpSbEp0dlRLalozNUFxbjArcGFXa0hyVkVmaVVTYTlENDFwa05PMm1IdkN3QTRjZ1QyYllRdmFHbkgzdjMzR2ZiS0k0eEZvcFB5YkZwUkZKdnBzWDJ2cVc3Wmh0TGQzSUVCQUFBQTRPako4cWJJbSthU3IvcndRdnVET1dmMDkzVEtxYWNvRW9sbzlXZXI5Wk5KUHoxb2Y4dXk5T3pUZjlHeWo1ZnBoei82TC9VNnVWZWpmVXVLaTlXMW9LREJOcHZOSnJmTHJaU1VsSVJ0OFRhM0s5N21kc2VDZk1NNCtHK3ZpdklLcmZ6a1U3WExhQmRma0ZhU0hwLzdSS01sY1dLdlNTcmVWd0xuZC9jOXFHMWJ0cXB6bDg3NjZzdXY1SGE3NHd2UTNuTlhiS0hhVURDb2pwMDdhZG9qdnovb2VCcmpUWE1weTV0eTZJNEFnS09Hd0w2TjJGNG5yTTlMTjVTWlNoQ0xSRm1waHZMU0RaVlV4YjRyMi9aYU9qbVA3d2tBQUFDQW82dHJ2bGRmYkM0NzdQMmprVWo4OGVaTm0rVjB4aFptemM3T1VuWjJsajVkOGFtcXFxcVUzNkdEZG16Zkx0T3lGQTZGRTJySXVVcStBQUFYZUVsRVFWVGUreXA5ZXVxSkovWHBpazkwMXRrajllT0pFeExPNGEveXkrK3Zrci9LcnhYTFY2aTBwRlFqenptN3dmRllscVViZjNGRDRqYkZmbWVabGxXdlhueERxdjMraE9QTmUzS3VMTXRTajU0OWRldlVtelZrYUt3c1RuRnhzZHA1dlpLa1lEQ2ttcG9hRlJRV2FNM3FOUW9HQXJyN3RqdGxHSVpPR3pKWS9RZjAxeVUvdVVRZE9uV1V5K1dLWHlTWWNOSEZ1dmVCZTlXcGMyZFpscVZ3T0t4Z01DaTN1L2wxNkx2bWU1dTlEd0NnWlJIWXR4RWx2djIxNndzb2hZTkdGR1RaVkZJVm0yVmY0ck4wY2w0ckR3Z0FBQURBY2MrYjVsS0hISTkybGZrUDNibU9EZi9ab0JYTGx1dUx6OWZMNVhMSm5aS2krMzU5cjZUNk05YlQwdEwwOElPeFdlT1daU2tVQ3VtNWw1K1hKQzE5ZTRsZWZ1RmxWZmw4R3ZkZlA5U0VuMTVTYi8vUzBsTGRjY3R0OGVjWm1Sa2FkZDdvQnNjVmpVWTE4L0ZaYXAvWFhsSXNFSTlHWXIrem9wRklRcjM0SGR1MzYrWWJicEpwbXZGWitQT2ZlVlp2TDFvc3A5TXBsOXV0Ung5NlJLdFdmcWJKVi85YzN6dDNsRllzVzZIWC9yWlFrblRybEpzVHpuM09xTy9wcWw5Y3JleXNMQTA3ZmJqT09QTU05VHVsZjN3Vy9xOXV2MHNiTjJ5c04rYWJiN2dwNFhsdSsvYWFOZWVQRGI2K3huVEk4Y2liNW1yV1BnQ0Fsa2RnM3diNGdwWnF3ckhIVHJ1VW5jYXNhVFFzTzgyUTB5NkZvMUpOMkpJdmFNbExXUndBQUFBQVIxbEJmanZWQkNMYTZ3ODJlWi9zN0d6OTN6Ly9UeWVjZUlKdXV1MFcyZTEyL2ZtNVo1cDk3aE5PUEZHWm1SbTY1cnByTkdqd2FRMzI2WFpDTjQzNXdmZVY0azVSdHhPN2FjREFVNVdhbWxxdm4ybWFPdXZza1FubGNDNzg0VmlscHNhZW4vLzlNVXIzN3ArRm5wYVdwcEhubksxb05Cb1A3SWNPSDZiVWxGU2ROdVEwWldkbnE5dUpKK2pNa1dkcDJPbkQ5N1VQMWREaFExVlpXYW15MHQwS0JBSXlUVk9tWmFsemw5aUZnSzZGQmZyRmxPdnFqZS9XTzM0cHc3REpmcEJGWVUzVFZLU0JoWEVQSnNQalZrRit1MmJ0QXdBNE9nekxzcXhEZDhQaFd2TFdtMXE2ZUpFZW5qbjdzSS94elc1VEczZkhadGgzeWpEVXYyUGppOHNBNjNaRXRhTXk5cDkxajF5YnV1ZHlSd1lBQUFDQVJDM3hXL1ZBa2FpcDladkxGQWhHRHQwWlNTUEY3VkRmRTNMa09NaEZBQURBa1RNT3RlREpQdnpmdUEyb0RPeS9wcExqYVptUDdKdHZ2dEhzMmJOVlhWMmRzTDJtcGtZdnZ2aWlkdTNhZFZqSC9lS0xML1RCQngvVU8rNnhVbHBhcWgwN2RqUzVmeUFRME83ZHUzVzBybHRGbzFGRjZ0Umo5UGw4bWpObmpwWXRXNWJRNzQwMzN0RFdyVnRiNUp4MXZ5TjF2enNBQUFBQWNEUTU3RGIxUFNGSDdUek5yNTJPMXBIaGNSUFdBMENTb1NST0crQVA3WCtjMGtLZldGbFptZDU2NnkxZGV1bWxDZHZ0ZHJ2KzhZOS9xTGk0V0ZPbVRHbjJjVmV0V3FVWFhuaEJ6ejc3ck5MUzBwcTBqMlZaR2pkdVhQejJRU2wyQzkvczJiT1ZuNSt2OGVQSEo3VFZ0aTljdUZBdVYySjl2UTgrK0VCUFAvMjBicm5sRnZYdTNidmV1Ykt6cytPMS95VHAvZmZmMTZ4WnMvVHFxNi9HdDFkVlZhbWtwRVFPaDZQZWVSc2FlelFhVlhwNnVuSnpjeFBhSXBHSTdydnZQbVZrWk9pbW0yTDFCRDBlajVZdlg2NlNraElOSHg2N0hiSzR1Rmh6NXN6UmlCRWpkTWNkZHh6cTdUcWtsUDB2TCtHN0F3QUFBQUJIbThOdTA4bUYyZHBTWE5uc212WTR0anJrZUZTUTMwNU5tKzhKQURoV0NPemJnRkIwL3l6cGxncnNIWTdZZ1E0TXBGMHVseTY0NEFJdFdMQkFsMTU2cWJLeXNwcDFYTHM5VnE0blBUMjl5ZnNZaGlHSHc2RW5uM3hTK2ZuNWtxU3hZOGZLN1hiSFY3Vi8vUEhIMWFWTEYwblN0bTNiZFBYVlZ5Y0U3N1dXTDErdWJ0MjZxVmV2WHJyeXlpdnJ0YytjT1ZQZHUzZVBQNjg5ZnUzN0lVbWZmLzY1cGsyYkpxZlRtZkQraE1OaGhVSWhlVHllK0RiVE5CV05SdldESC94QVAvdlp6eExPNVhBNGxKK2ZyMFdMRnFsdjM3NGFNMmFNYkRhYlJvOGVyVmRlZVVWNzl1eFJabWFtM25ubkhibmRibDExMVZWTmZzOE94bDNuTzFMM3V3TUFBQUFBQjFyeTFwdEg3ZGgydDBlcG1WMWtkM3NPM1JuSFREVG9WODJlYmZwNmkxOWZOOUluS3l0YlE0YWZma3pIQlFDSUliQnZBeUxtL3NkdXg1RmQrZzRFQW5LNzNhb3RtV1NhcGdLQmdLcXFxdVIwT21VWWhvWU5HNlpnTUtpYW1wcDRBQjhNQnBXWm1kbGdTTjZRcHZaclNUdDM3dFNYWDM2cFcyKzlOYjU0MEJ0dnZCRnZyNzBJc0dIREJrMmRPbFd2dlBKS1BKQ3ZXMEpxK1BEaGV1MjExeFFLaFJKbThMLzQ0b3Q2N3JubjlOSkxMOFczaFVJaFZWWlcxcHRkWCt2blAvKzV2dnJxSzMzMDBVY2FNMmFNSkdua3lKSHg5a2drb3NXTEYrdUNDeTVRZG5aMkM3d0xpZCtScUhtUWpnQUFBQUMrODVZdVhuUlVqMjhZaGpvVzlsVDN2a09WMTZsQWhrSHBsZFpnV2FaS2RtelJOK3RYYUdmUmhrT1doYzNLSnJBSGdOWkNZTjhHMVAxejlFakt5a1dqVVkwZlB6NWgyNFFKRTFSUVVLQXRXN2JVNi8vcXE2OG1QSjh4WTRaNjl1d3BLVmJHWmUzYXRmR3lNYldCZDFGUmtTVHBYLy82VjZQajZOMjd0OXEzYng5L2JsbVdMTXZTNU1tVDQ5dHNOcHRDb1pCQ29aQnNOcHV1dmZiYWhHUFliRFlGZzBHbHBLVEV0eTFldkZpV1pXbkVpQkh5KzJPM1hnWUNBYjM0NG91NjRJSUw0djFxWjlYWDNmZEFDeFlzMEx2dnZxdUhIbnBJWHErMzBYNnZ2dnFxWG43NVpjMllNVU1GQlFYeDdVVkZSZkw3L1hJNEhKb3dZWUt5czdPMVljT0dlUHV3WWNOVVdscXFkOTk5VnhVVkZlclhyNTgyYk5nZzB6UVZEb2ZWcjErL1JzOTVLSTQ2M3hHVENmWUFBQUFBR25EK0JSZnEvQXN1UEtibmpFUk43ZkVGdGRjZlZDZ2NWU2hzS2h5Sktzb1BseFpsdHhseU91eHlPVzF5T2UzSzhMaVY2WFhMMGEremRENGhQQUFrT3dMN05zQXc5b2YyVWZQd1EzdTczYTQvL2VsUGNqcWQrdUtMTHpSdDJqVE5tVE5IS1NrcGNydmRTa2xKYWJCV2ZPMlY5OXJaOXBLMGVmTm16WjQ5V3k2WFM0Wmh4UGNMQm9PU3BDZWVlS0xlK1NPUmlHcHFhblRQUGZja0JQYUdZZWoxMTErdjEzL0dqQmxLUzB2VGdnVUw1SEs1OVBlLy8xM3A2ZWthTldwVXZiNSt2MStMRnkrdU4wNkh3NkVGQ3hab3lKQWg4VzBOemFvLzBOQ2hRL1h5eXkvcmdRY2UwUDMzMzU5UU1xZlcxcTFiOWRKTEwrbk1NODlNQ09zbDZmbm5uOWRISDMzVTZQRVBkUC85OXljOHIzdG5RSFBWdlNQRFJpMUNBQUFBQUVuQ1liY3BOek5WdVptcHJUMFVBQUNTRm9GOUcrQ3dTZUZvN0hFd1lpbk5kZmdwYkcyTitOb2E4MWxaV2ZKNFBMSXNTMnZYcmxYZnZuMFR3dW1pb2lJOTlOQkR1dmJhYTNYS0thZkV0OWVXalRuUXpKa3o5ZkhISCt1RkYxNm8xL2JlZSs5cCt2VHA5V2FzZi92dHQzSzVYQWxCdXlRdFc3Wk0rZm41cXFpb2tCU2IxZi9CQngvbzVKTlBsbUVZQ2dhRDZ0YXRtNlJZdVpxRzFMNlcyaEk1VFZWUVVLQ2JicnBKOTk5L3YrYk5tNmVycjc0Nm9UMFFDR2phdEduS3k4dXJOL3Rma3E2NTVocGRkZFZWOFRyNDY5YXQwN1JwMHpSeDRrUU5IejVjMjdkdlY1OCtmWFRublhmSzQvSG83cnZ2bHMxbVV5UVNVU2gwWkN2RkJpUDdaNmNjeVIwWkFBQUFBQUFBQUk0dEF2czJ3R1UzRk42M2VHZ2dJcVc1RHJGRE01U1ZsV25od29VYU1tU0k3cnJyTHQxenp6MEpzOUUzYnR5b2JkdTJLU2NucDBuSDI3MTdkOExzK2JwcWFtb2sxVitRZHNxVUtYSzVYQWtYQ3NMaHNBS0JnRFp0MnFTcnJyb3FJWEMvK2VhYjQ2VmpGaTVjcUpxYUdyMzk5dHY2Ny8vK2J6My8vUFAxem1zWVJrSXQrcVlhUG55NFJvNGNLWi9QcDJnMG10RDJ6anZ2cUtTa1JOT25UMit3dEU1bVptYjg4WWNmZnFoSEgzMVVwNTkrdXNhUEg2LzMzbnRQano3NnFGNTk5VlZkYzgwMXV1T09PelIzN2x4ZGYvMzFDUXZhSHE1Z1pQOWpsNTBwOWdBQUFBQUFBRUJiUVdEZkJuaGNrbi9mcE90QTVPQjltOHJuODBtU2JyenhSbzBhTlVxOWV2VlMrL2J0OWE5Ly9Tc2hzTit3WVlNS0NnclV1WFBuSmgyM3FLaElmZnYyYmJDdE5yQS9jSWI5Z2VWd1ZxNWNxVm16WnFsWHIxNDY3N3p6TkdmT0hJMFpNMFlYWG5oaGd4Y0RVbE5UZGRkZGQ2bHo1ODcxQXZ0SUpDTExzdUoxNnc4bEZBckY2L0pMMHRTcFV4dGNRSGZzMkxFYU1XS0Vzckt5Sk1YcThJZkQ0ZmpDdlZMczRzV3p6ejZyZi83em54b3hZb1NtVHAwcXd6RGl4M000SE9yZHU3ZXV2Zlphelo0OVcvLzV6MzkwOGNVWGEvanc0YzIrSTZDdVFIai9ZMDhMWHR3QkFBQUFBQUFBY0hRUjJMY0I3VklNbFZURlp0aVgrVTExYW1jL3hCNE5pMGFqK3ZUVFQ3Vm8wU0o5OXRsbmtxUjc3cmxIQXdZTWtDU05HREZDUzVZc2lRZlBrclJ1M1RvTkhqeTRTY2ZmdFd1WHlzdkxkZEpKSnpYWVhsMWRMVWtKczhpLytlWWI3ZHk1VTJWbFpmcjIyMisxZHUxYUJRSUIvYy8vL0k5KzlLTWZ5V2F6cVVlUEhwbzNiNTZ1dlBKS2RlellVVjI2ZEZGMmRyYmNicmZPT09NTTllblRSd01HRElpWHpwRml0ZmNsYWMrZVBaTDJsOFF4VGJOZW5mNjY3ci8vL3ZoNzA1aXhZOGMyMmpaNzlteTFiOTllTTJmTzFQTGx5K09MenI3d3dndjFhdHFQR3pjdS9uaklrQ0dxcnE3VzlPblQ1WGE3OWRSVFR6WDVyb1lEbGZuM0Y3RnZsOElNZXdBQUFBQUFBS0N0SUxCdkEvSzhoamJ1amowdXJiSmtXYkdGYUpzckVBaG8xcXhaS2l3czFLUkprL1QwMDArclI0OGU4Zll6empoRHI3MzJtbGF0V3FXaFE0ZHF6NTQ5MnJadFc3MzY3WTE1Ly8zM0pjVkt5VFRFNy9mWEszMVRXVm1wdVhQbnFrdVhManJwcEpOMDNYWFhxVy9mdnJMYjdmRmd2V1BIanZyVnIzNmw4dkp5clZtelJwczJiVkpKU1ltcXFxbzBjZUxFQnM4VmljUnVSZGk2ZGF0Y0xsZjhJa0U0SEk2WHg2bGRUTGV1RzIrOFVhWnAxcXVuTDhYdUJGaXdZSUhtejU5ZnI2MjJSRTl1YnE0Y0RvZE9QLzEwR1lhaHl5Ky9YTG01dVJvOWVuUjg1djRubjN5aVdiTm1hZjc4K2JJc1M5Rm9WQzZYU3hrWkdWcXpabzFLUzBzUE82eTNMS25Vdi85MTVYa0o3QUVBQUFBQUFJQzJnc0MrRGZDNkRhVTZwWnB3YlBIWjhtcExPWjdtQjdFZWowY3pac3hRKy9idHRYcjE2bnJ0dlh2M2x0ZnIxVWNmZmFTaFE0ZHExYXBWU2tsSlViOSsvUTU1YkwvZnI5ZGVlMDJubkhLS09uYnMyR0Fmbjg5WHIzNzl3SUVEOWN3enoyamN1SEZhczJhTlhubmxsWGpiN05telZWaFlxSXN1dWlnZXdOZTFjT0hDUm12VHA2YW1hdkxreVZxelpvMjZkdTBxd3pCMDQ0MDNLamMzVitYbDVaSlVyeTY5SkdWblp6ZjZHbXRyMWRlV3dUbVljODQ1UitlY2MwNzhlWWNPSGVLUDZ5NzRlNkRhdXgwT1YzbTFGVitnT05WcHlPc21zQWNBQUFBQUFBRGFDZ0w3TmlMUGExTlJlYXpVeVpZS1V6bWV3eXVMMDlpQ3NGSnNjZGJUVGp0TksxYXNrR21hV3JseXBRWU9ISmd3STc0eHMyYk5VbFZWbFg3eWs1ODAybWZQbmowTmh0U0dZY2poY09peHh4NVRYbDZlSkduOCtQSHhNTjd0ZG12NjlPbnhPdnJidDIvWGxDbFRHcXd0WDh2ajhXamN1SEdhUEhteUJnd1lvRm16Wm1uaXhJbkt5TWhRZFhXMXpqbm5uSGpabktObDc5NjlLaXNyUzZockw4VVcrcFdrYmR1MkpmUVBoOE9xckt3OG90QitTOFgrMThUc2VnQUFBQUFBQUtCdEliQnZJenBuR0NxS1RReFhTWldsUFRXV01sTmJQcEE5Nzd6ek5IRGdRRVVpRWExY3VWSlhYbm5sUWZ0YmxxVzVjK2Zxd3c4LzFQang0OVduVDU5RysrN2F0VXVGaFlVTnRobUdJYmZiSFovRkxpbGVFc2Rtc3lXMDFTNGdheHlpTHRENzc3K3Y0dUppblh2dXVmcmpILytvZSsrOVZ3OC8vTEE2ZHV5b1cyNjU1YUQ3dG9SUFB2bEVmL2pESHhwdGI2alVVR1ptcHA1NzdybkRPbDlGalJWZjYwQ1N1bVFRMkFNQUFBQUFBQUJ0Q1lGOUcrRjFHK3FVWVdqSDNsZ2crM1dKcVdHRmh6ZkxYbEpDaVpsdnZ2bEdUcWRUTnB0Tk9UazV5c25KMGJKbHkrVHorZFN4WTBkdDI3WXRYcU85ZS9mdThmMHFLeXYxMkdPUGFkbXlaUm8xYXBRdXUreXloSE5VVlZYRi8vbjQ0NDlWWEZ5czBhTkhOemdleTdJMGVmTGtCdHRNMDlTMTExNTd5TmRVVzVQZXNpeFZWbGJxNmFlZjFxQkJnOVNuVHgvZGZQUE5tanAxcXA1NjZpbGRkOTExOFgyQ3dlQWhqMXQzSExYSFA5VEZBa2s2ODh3emRmcnBweXN0TFMyaC80Y2ZmcWhwMDZicGpUZmVxSGY4VUNqVTVQRWM2RDhsKzJmWGQ4NndLWjF5T0FBQUFBQUFBRUNiUW1EZmh2VE10V3RYWlVTbUplMnBzVlJVWWFvd3k5YXNZM3oxMVZmNitPT1B0VzdkT3JsY0xybmRidDErKysyUzlzOW9yK1h4ZVBUYjMvNVcwdjR3K2ZYWFg1Y2tMVnEwU1BQbno1ZlA1OU5GRjEya1NaTW0xUXV4aTR1TE5XWEtsUGp6ek14TWpSa3pwc0Z4UmFOUnpaczNUL241K1pLa3NXUEh4aThxUkNJUlBmNzQ0K3JTcFlza3hSZkNOVTB6WWN5MU5la0RnWUFlZU9BQlZWWlc2b29ycnBBa2RlL2VYV1BHak5HbVRac1VDQVJVVWxLaUJ4OThVS1dscFFldFcxOVhPQnlPLzd1eDJ2bDExYjFib0s3YTRQL0E4ZHRzdGtiM09aU2ljbE43YW1JWExHeUcxQ08zZWQ4TEFBQUFBQUFBQUsyUHdMNE5TWEZLaGRrMmJTNkxCYjVmRjV0S2R4bk5Xb0EyTnpkWFM1Y3VWWThlUFhUMzNYZkw0WEFrTFBUYVZOMjdkMWRXVnBhbVRwMnFvVU9ITnRwbjNMaHhTa2xKMFlrbm5xakJnd2NyTlRXMVhqL1RORFZxMUtpRXRoLzk2RWZ4NTJQSGpwWFg2NDIzcGFXbGFmVG8wWXBHb3dtQnQ5MXUxNkJCZzJTMzJ6VnAwaVR0MkxGRDNicDFpN2RQbWpSSktTa3BzdHZ0S2lnb1VKOCtmZFNwVXllZGRkWlpUWHJObzBlUFZyOSsvV1MzSC82ZERWSmk4RjliM3VkSWxQa3RmVjFuZG4yM2JKdFNHaS92RHdBQUFBQUFBQ0JKR1ZadEhSRWNGVXZlZWxOTEZ5L1N3ek5udDhqeFRFdjZkR3RVRmRXeGo4MXBsNFlWMnVWeFVmNmtyYWlxcWxKWldabTZkdTFhNzY2RzV2S0hMQzB2aWlvY3U3bEFXV21HQm5lMXk4YlhBUUFBQUFBQUFFZ2FSbE5xYkV1aWJrWWJZek9rVXp2YmxicHZCblU0S2kwdmlxck16M1dYdGlJOVBWMkZoWVZISE5hWCtSUEQrbFJuN0x0QldBOEFBQUFBQUFDMFRRVDJiWkRMTGczc1lwZDkzNmNYamtvcnQwWlZWR0VlZkVjY040cktUYTNjdWorc3Q5dGkzd25Ya1ZYckFRQUFBQUFBQU5DS0NPemJLSy9iMExEQy9UUHRMVWxmRlp0YVhoU05MejZLNDA5RlRXeFcvVmNscG1vLzVWUm5yQ3lTMTgzVWVnQUFBQUFBQUtBdFk5SFpOc3pyTmpTOG0wT3J0Kyt2YWI5blg2Q2JsMjZvSU11bTdEUkRUYXVPaEdSbFdWSjV0YVV0RmFaS3FoSXZ4bVNsR1RxMU16UHJBUUFBQUFBQWdPTUJnWDBiNTdKTGc3dmF0WEczcWFKeVUrYStQTGVreWxKSlZWUk91OVRlWXlqSFkxT0tVM0k3SkxmRGtJTjdLNUpTeEpTQ0VVdkJpQlFJUzJWK1U2VitLMTc2cHBiTmtMcGwyOVE5MTBiTmVnQUFBQUFBQU9BNFFXQi9qQ3g1NjgyamZ4Sjdxb3pzSHJMU084VTNoYVBTamtwTE95cWpCOWtSYllsUnRVTlcrVVp0M2xTanpZZm9tNVdWclNIRFR6OG00d0lBQUFBQUFBQndaQWpzajVHbGl4Y2RzM09sNTNSVXg1T0hLLytFL2tyeDVoeXo4K0xvcWFrc1Y4bTNhN1h6eTJXcUt0L1o1UDJ5c2duc0FRQUFBQUFBZ0xiQ3NDeUxGVXFQWTc2Z3BSS2ZwY3FBSlg5SUNrVXRSVTNGUytjZ3VkZ015VzZUWEhaREhwZlVMc1ZRbnRkZ1FWa0FBQUFBQUFDZ0RUT01wcTAwU21BUEFBQUFBQUFBQU1CUjFOVEFucVZIQVFBQUFBQUFBQUJJQWdUMkFBQUFBQUFBQUFBa0FRSjdBQUFBQUFBQUFBQ1NBSUU5QUFBQUFBQUFBQUJKZ01BZUFBQUFBQUFBQUlBa1FHQVBBQUFBQUFBQUFFQVNJTEFIQUFBQUFBQUFBQ0FKRU5nREFBQUFBQUFBQUpBRUNPd0JBQUFBQUFBQUFFZ0NCUFlBQUFBQUFBQUFBQ1FCQW5zQUFBQUFBQUFBQUpJQWdUMEFBQUFBQUFBQUFFbUF3QjRBQUFBQUFBQUFnQ1JBWUE4QUFBQUFBQUFBUUJJZ3NBY0FBQUFBQUFBQUlBa1EyQU1BQUFBQUFBQUFrQVFJN0FFQUFBQUFBQUFBU0FJRTlnQUFBQUFBQUFBQUpBRUNld0FBQUFBQUFBQUFrZ0NCUFFBQUFBQUFBQUFBU1lEQUhnQUFBQUFBQUFDQUpFQmdEd0FBQUFBQUFBQkFFaUN3QndBQUFBQUFBQUFnQ1JEWUF3QUFBQUFBQUFDUUJBanNBUUFBQUFBQUFBQklBZ1QyQUFBQUFBQUFBQUFrQVFKN0FBQUFBQUFBQUFDU0FJRTlBQUFBQUFBQUFBQkpnTUFlQUFBQUFBQUFBSUFrUUdBUEFBQUFBQUFBQUVBU0lMQUhBQUFBQUFBQUFDQUpFTmdEQUFBQUFBQUFBSkFFQ093QkFBQUFBQUFBQUVnQ0JQWUFBQUFBQUFBQUFDUUJBbnNBQUFBQUFBQUFBSklBZ1QwQUFBQUFBQUFBQUVtQXdCNEFBQUFBQUFBQWdDUkFZQThBQUFBQUFBQUFRQklnc0FjQUFBQUFBQUFBSUFrUTJBTUFBQUFBQUFBQWtBUUk3QUVBQUFBQUFBQUFTQUlFOWdBQUFBQUFBQUFBSkFFQ2V3QUFBQUFBQUFBQUFBQUFBQUFBQUFBQUFBQUFBQUFBQUFBQUFBQUFBQUFBQUFCQXJmOFBKMGNjVXFRdCtNQUFBQUFBU1VWT1JLNUNZSUk9IiwKCSJUaGVtZSIgOiAiIiwKCSJUeXBlIiA6ICJtaW5kIiwKCSJWZXJzaW9uIiA6ICI0MCIKfQo="/>
    </extobj>
  </extobjs>
</s:customData>
</file>

<file path=customXml/itemProps10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5984</Words>
  <Application>WPS 演示</Application>
  <PresentationFormat>宽屏</PresentationFormat>
  <Paragraphs>213</Paragraphs>
  <Slides>49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49</vt:i4>
      </vt:variant>
    </vt:vector>
  </HeadingPairs>
  <TitlesOfParts>
    <vt:vector size="57" baseType="lpstr">
      <vt:lpstr>Arial</vt:lpstr>
      <vt:lpstr>宋体</vt:lpstr>
      <vt:lpstr>Wingdings</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上肢力量：上肢力量有助于投掷实心球的远度</vt:lpstr>
      <vt:lpstr>上肢发力速度：良好的上肢发力速度能为投掷者提供非常有利的加速度。</vt:lpstr>
      <vt:lpstr>腰腹核心力量：强大的腰腹核心力量能够为动作的完整进行提供稳定的支撑</vt:lpstr>
      <vt:lpstr>下肢爆发力：由于投掷实心球是整体连贯的动作所以蹬地爆发力能起到一个很好的助力作用</vt:lpstr>
      <vt:lpstr>整体协调发力：整体连贯协调发力最大最大程度据定了实心球的成绩</vt:lpstr>
      <vt:lpstr>PowerPoint 演示文稿</vt:lpstr>
      <vt:lpstr>小腿柔韧性：小腿柔韧性能高低决定了成绩高低</vt:lpstr>
      <vt:lpstr>大腿后侧肌群柔韧性:决定了标准性和距离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倔强的小海螺</cp:lastModifiedBy>
  <cp:revision>179</cp:revision>
  <dcterms:created xsi:type="dcterms:W3CDTF">2019-06-19T02:08:00Z</dcterms:created>
  <dcterms:modified xsi:type="dcterms:W3CDTF">2022-02-19T08:02:46Z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9CDDC418DE174268BC7215A757F1FC74</vt:lpwstr>
  </property>
</Properties>
</file>