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6.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80" r:id="rId6"/>
    <p:sldId id="281" r:id="rId7"/>
    <p:sldId id="282" r:id="rId8"/>
    <p:sldId id="283" r:id="rId9"/>
    <p:sldId id="284" r:id="rId10"/>
    <p:sldId id="279" r:id="rId11"/>
  </p:sldIdLst>
  <p:sldSz cx="12192000" cy="6858000"/>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gs" Target="tags/tag38.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2.png"/><Relationship Id="rId2" Type="http://schemas.openxmlformats.org/officeDocument/2006/relationships/tags" Target="../tags/tag2.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9" Type="http://schemas.openxmlformats.org/officeDocument/2006/relationships/image" Target="../media/image6.svg"/><Relationship Id="rId8" Type="http://schemas.openxmlformats.org/officeDocument/2006/relationships/image" Target="../media/image5.png"/><Relationship Id="rId7" Type="http://schemas.openxmlformats.org/officeDocument/2006/relationships/image" Target="../media/image4.png"/><Relationship Id="rId6" Type="http://schemas.openxmlformats.org/officeDocument/2006/relationships/tags" Target="../tags/tag6.xml"/><Relationship Id="rId5" Type="http://schemas.openxmlformats.org/officeDocument/2006/relationships/image" Target="../media/image3.png"/><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image" Target="../media/image2.png"/><Relationship Id="rId11" Type="http://schemas.openxmlformats.org/officeDocument/2006/relationships/slideLayout" Target="../slideLayouts/slideLayout5.xml"/><Relationship Id="rId10" Type="http://schemas.openxmlformats.org/officeDocument/2006/relationships/tags" Target="../tags/tag7.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9" Type="http://schemas.openxmlformats.org/officeDocument/2006/relationships/image" Target="../media/image6.svg"/><Relationship Id="rId8" Type="http://schemas.openxmlformats.org/officeDocument/2006/relationships/image" Target="../media/image5.png"/><Relationship Id="rId7" Type="http://schemas.openxmlformats.org/officeDocument/2006/relationships/image" Target="../media/image9.png"/><Relationship Id="rId6" Type="http://schemas.openxmlformats.org/officeDocument/2006/relationships/tags" Target="../tags/tag11.xml"/><Relationship Id="rId5" Type="http://schemas.openxmlformats.org/officeDocument/2006/relationships/image" Target="../media/image8.png"/><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image" Target="../media/image7.png"/><Relationship Id="rId16" Type="http://schemas.openxmlformats.org/officeDocument/2006/relationships/slideLayout" Target="../slideLayouts/slideLayout5.xml"/><Relationship Id="rId15" Type="http://schemas.openxmlformats.org/officeDocument/2006/relationships/tags" Target="../tags/tag16.xml"/><Relationship Id="rId14" Type="http://schemas.openxmlformats.org/officeDocument/2006/relationships/tags" Target="../tags/tag15.xml"/><Relationship Id="rId13" Type="http://schemas.openxmlformats.org/officeDocument/2006/relationships/tags" Target="../tags/tag14.xml"/><Relationship Id="rId12" Type="http://schemas.openxmlformats.org/officeDocument/2006/relationships/image" Target="../media/image10.png"/><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tags" Target="../tags/tag8.xml"/></Relationships>
</file>

<file path=ppt/slides/_rels/slide5.xml.rels><?xml version="1.0" encoding="UTF-8" standalone="yes"?>
<Relationships xmlns="http://schemas.openxmlformats.org/package/2006/relationships"><Relationship Id="rId9" Type="http://schemas.openxmlformats.org/officeDocument/2006/relationships/image" Target="../media/image6.svg"/><Relationship Id="rId8" Type="http://schemas.openxmlformats.org/officeDocument/2006/relationships/image" Target="../media/image5.png"/><Relationship Id="rId7" Type="http://schemas.openxmlformats.org/officeDocument/2006/relationships/image" Target="../media/image12.png"/><Relationship Id="rId6" Type="http://schemas.openxmlformats.org/officeDocument/2006/relationships/tags" Target="../tags/tag20.xml"/><Relationship Id="rId5" Type="http://schemas.openxmlformats.org/officeDocument/2006/relationships/image" Target="../media/image11.png"/><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image" Target="../media/image9.png"/><Relationship Id="rId13" Type="http://schemas.openxmlformats.org/officeDocument/2006/relationships/slideLayout" Target="../slideLayouts/slideLayout5.xml"/><Relationship Id="rId12" Type="http://schemas.openxmlformats.org/officeDocument/2006/relationships/image" Target="../media/image13.png"/><Relationship Id="rId11" Type="http://schemas.openxmlformats.org/officeDocument/2006/relationships/tags" Target="../tags/tag22.xml"/><Relationship Id="rId10" Type="http://schemas.openxmlformats.org/officeDocument/2006/relationships/tags" Target="../tags/tag21.xml"/><Relationship Id="rId1" Type="http://schemas.openxmlformats.org/officeDocument/2006/relationships/tags" Target="../tags/tag17.xml"/></Relationships>
</file>

<file path=ppt/slides/_rels/slide6.xml.rels><?xml version="1.0" encoding="UTF-8" standalone="yes"?>
<Relationships xmlns="http://schemas.openxmlformats.org/package/2006/relationships"><Relationship Id="rId9" Type="http://schemas.openxmlformats.org/officeDocument/2006/relationships/image" Target="../media/image6.svg"/><Relationship Id="rId8" Type="http://schemas.openxmlformats.org/officeDocument/2006/relationships/image" Target="../media/image5.png"/><Relationship Id="rId7" Type="http://schemas.openxmlformats.org/officeDocument/2006/relationships/image" Target="../media/image15.png"/><Relationship Id="rId6" Type="http://schemas.openxmlformats.org/officeDocument/2006/relationships/tags" Target="../tags/tag26.xml"/><Relationship Id="rId5" Type="http://schemas.openxmlformats.org/officeDocument/2006/relationships/image" Target="../media/image7.png"/><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image" Target="../media/image14.png"/><Relationship Id="rId13" Type="http://schemas.openxmlformats.org/officeDocument/2006/relationships/slideLayout" Target="../slideLayouts/slideLayout5.xml"/><Relationship Id="rId12" Type="http://schemas.openxmlformats.org/officeDocument/2006/relationships/image" Target="../media/image16.png"/><Relationship Id="rId11" Type="http://schemas.openxmlformats.org/officeDocument/2006/relationships/tags" Target="../tags/tag28.xml"/><Relationship Id="rId10" Type="http://schemas.openxmlformats.org/officeDocument/2006/relationships/tags" Target="../tags/tag27.xml"/><Relationship Id="rId1" Type="http://schemas.openxmlformats.org/officeDocument/2006/relationships/tags" Target="../tags/tag23.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5.xml"/><Relationship Id="rId7" Type="http://schemas.openxmlformats.org/officeDocument/2006/relationships/image" Target="../media/image6.svg"/><Relationship Id="rId6" Type="http://schemas.openxmlformats.org/officeDocument/2006/relationships/image" Target="../media/image5.png"/><Relationship Id="rId5" Type="http://schemas.openxmlformats.org/officeDocument/2006/relationships/image" Target="../media/image18.png"/><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image" Target="../media/image17.png"/><Relationship Id="rId1" Type="http://schemas.openxmlformats.org/officeDocument/2006/relationships/tags" Target="../tags/tag29.xml"/></Relationships>
</file>

<file path=ppt/slides/_rels/slide8.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image" Target="../media/image6.svg"/><Relationship Id="rId6" Type="http://schemas.openxmlformats.org/officeDocument/2006/relationships/image" Target="../media/image5.png"/><Relationship Id="rId5" Type="http://schemas.openxmlformats.org/officeDocument/2006/relationships/image" Target="../media/image20.png"/><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image" Target="../media/image19.png"/><Relationship Id="rId11" Type="http://schemas.openxmlformats.org/officeDocument/2006/relationships/slideLayout" Target="../slideLayouts/slideLayout5.xml"/><Relationship Id="rId10" Type="http://schemas.openxmlformats.org/officeDocument/2006/relationships/tags" Target="../tags/tag37.xml"/><Relationship Id="rId1" Type="http://schemas.openxmlformats.org/officeDocument/2006/relationships/tags" Target="../tags/tag3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ltLang="en-US" b="1">
                <a:solidFill>
                  <a:schemeClr val="accent2"/>
                </a:solidFill>
              </a:rPr>
              <a:t>家园共育</a:t>
            </a:r>
            <a:r>
              <a:rPr lang="zh-CN" altLang="en-US" b="1">
                <a:solidFill>
                  <a:schemeClr val="accent2"/>
                </a:solidFill>
              </a:rPr>
              <a:t>小程序说明</a:t>
            </a:r>
            <a:endParaRPr lang="zh-CN" altLang="en-US" b="1">
              <a:solidFill>
                <a:schemeClr val="accent2"/>
              </a:solidFill>
            </a:endParaRPr>
          </a:p>
        </p:txBody>
      </p:sp>
      <p:sp>
        <p:nvSpPr>
          <p:cNvPr id="3" name="副标题 2"/>
          <p:cNvSpPr>
            <a:spLocks noGrp="1"/>
          </p:cNvSpPr>
          <p:nvPr>
            <p:ph type="subTitle" idx="1"/>
          </p:nvPr>
        </p:nvSpPr>
        <p:spPr>
          <a:xfrm>
            <a:off x="1524000" y="3602355"/>
            <a:ext cx="9144000" cy="486410"/>
          </a:xfrm>
        </p:spPr>
        <p:txBody>
          <a:bodyPr/>
          <a:p>
            <a:r>
              <a:rPr lang="zh-CN" altLang="en-US">
                <a:solidFill>
                  <a:schemeClr val="accent2"/>
                </a:solidFill>
                <a:sym typeface="+mn-ea"/>
              </a:rPr>
              <a:t>提供更专业的体育教学信息化产品</a:t>
            </a:r>
            <a:endParaRPr lang="en-US" altLang="zh-CN">
              <a:solidFill>
                <a:schemeClr val="accent2"/>
              </a:solidFill>
            </a:endParaRPr>
          </a:p>
        </p:txBody>
      </p:sp>
      <p:sp>
        <p:nvSpPr>
          <p:cNvPr id="4" name="副标题 2"/>
          <p:cNvSpPr>
            <a:spLocks noGrp="1"/>
          </p:cNvSpPr>
          <p:nvPr>
            <p:custDataLst>
              <p:tags r:id="rId1"/>
            </p:custDataLst>
          </p:nvPr>
        </p:nvSpPr>
        <p:spPr>
          <a:xfrm>
            <a:off x="1372870" y="6058535"/>
            <a:ext cx="9144000" cy="4864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400">
                <a:solidFill>
                  <a:schemeClr val="bg1">
                    <a:lumMod val="75000"/>
                  </a:schemeClr>
                </a:solidFill>
                <a:sym typeface="+mn-ea"/>
              </a:rPr>
              <a:t>2023.06.26</a:t>
            </a:r>
            <a:endParaRPr lang="en-US" sz="1400">
              <a:solidFill>
                <a:schemeClr val="bg1">
                  <a:lumMod val="75000"/>
                </a:schemeClr>
              </a:solidFill>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40105" y="694690"/>
            <a:ext cx="5917565" cy="836930"/>
          </a:xfrm>
        </p:spPr>
        <p:txBody>
          <a:bodyPr/>
          <a:p>
            <a:r>
              <a:rPr lang="zh-CN" altLang="en-US" sz="2800" b="1">
                <a:solidFill>
                  <a:schemeClr val="accent2"/>
                </a:solidFill>
              </a:rPr>
              <a:t>家园共誉小程序软件介绍</a:t>
            </a:r>
            <a:endParaRPr lang="zh-CN" altLang="en-US" sz="2800" b="1">
              <a:solidFill>
                <a:schemeClr val="accent2"/>
              </a:solidFill>
            </a:endParaRPr>
          </a:p>
        </p:txBody>
      </p:sp>
      <p:sp>
        <p:nvSpPr>
          <p:cNvPr id="3" name="文本占位符 2"/>
          <p:cNvSpPr>
            <a:spLocks noGrp="1"/>
          </p:cNvSpPr>
          <p:nvPr>
            <p:ph type="body" idx="1"/>
          </p:nvPr>
        </p:nvSpPr>
        <p:spPr>
          <a:xfrm>
            <a:off x="840105" y="1017270"/>
            <a:ext cx="5256530" cy="3895725"/>
          </a:xfrm>
        </p:spPr>
        <p:txBody>
          <a:bodyPr>
            <a:normAutofit/>
          </a:bodyPr>
          <a:p>
            <a:pPr algn="l" fontAlgn="auto">
              <a:lnSpc>
                <a:spcPct val="200000"/>
              </a:lnSpc>
              <a:spcBef>
                <a:spcPts val="0"/>
              </a:spcBef>
            </a:pPr>
            <a:r>
              <a:rPr lang="en-US" altLang="zh-CN" sz="2000" b="0"/>
              <a:t>         </a:t>
            </a:r>
            <a:r>
              <a:rPr lang="zh-CN" altLang="en-US" sz="2000" b="0"/>
              <a:t>智能体能教室家长端是一款基于智能体能教室平台衍生的小程序软件，主要用于完成学校体育教师发布的体育课后作业以及提高学生日常的体育运动时间，促进学生动商</a:t>
            </a:r>
            <a:r>
              <a:rPr lang="zh-CN" altLang="en-US" sz="2000" b="0"/>
              <a:t>提升，从而提高学生的体育素养</a:t>
            </a:r>
            <a:r>
              <a:rPr lang="zh-CN" altLang="en-US" sz="2000" b="0"/>
              <a:t>与身体素质。</a:t>
            </a:r>
            <a:endParaRPr lang="zh-CN" altLang="en-US" sz="2000" b="0"/>
          </a:p>
        </p:txBody>
      </p:sp>
      <p:pic>
        <p:nvPicPr>
          <p:cNvPr id="10" name="内容占位符 9" descr="1"/>
          <p:cNvPicPr>
            <a:picLocks noChangeAspect="1"/>
          </p:cNvPicPr>
          <p:nvPr>
            <p:ph sz="half" idx="2"/>
          </p:nvPr>
        </p:nvPicPr>
        <p:blipFill>
          <a:blip r:embed="rId1"/>
          <a:stretch>
            <a:fillRect/>
          </a:stretch>
        </p:blipFill>
        <p:spPr>
          <a:xfrm>
            <a:off x="6322060" y="441960"/>
            <a:ext cx="2759075" cy="5974080"/>
          </a:xfrm>
          <a:prstGeom prst="rect">
            <a:avLst/>
          </a:prstGeom>
        </p:spPr>
      </p:pic>
      <p:pic>
        <p:nvPicPr>
          <p:cNvPr id="12" name="内容占位符 9" descr="D:\工作文件\C4智能体能教师3.0\家长端\图片\download\13.png13"/>
          <p:cNvPicPr>
            <a:picLocks noChangeAspect="1"/>
          </p:cNvPicPr>
          <p:nvPr>
            <p:custDataLst>
              <p:tags r:id="rId2"/>
            </p:custDataLst>
          </p:nvPr>
        </p:nvPicPr>
        <p:blipFill>
          <a:blip r:embed="rId3"/>
          <a:srcRect t="12" b="12"/>
          <a:stretch>
            <a:fillRect/>
          </a:stretch>
        </p:blipFill>
        <p:spPr>
          <a:xfrm>
            <a:off x="9239885" y="441960"/>
            <a:ext cx="2759075" cy="597408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内容占位符 9" descr="D:\工作文件\C4智能体能教师3.0\家长端\图片\download\13.png13"/>
          <p:cNvPicPr>
            <a:picLocks noChangeAspect="1"/>
          </p:cNvPicPr>
          <p:nvPr>
            <p:custDataLst>
              <p:tags r:id="rId1"/>
            </p:custDataLst>
          </p:nvPr>
        </p:nvPicPr>
        <p:blipFill>
          <a:blip r:embed="rId2"/>
          <a:srcRect t="12" b="12"/>
          <a:stretch>
            <a:fillRect/>
          </a:stretch>
        </p:blipFill>
        <p:spPr>
          <a:xfrm>
            <a:off x="840105" y="1897380"/>
            <a:ext cx="2016125" cy="4365625"/>
          </a:xfrm>
          <a:prstGeom prst="rect">
            <a:avLst/>
          </a:prstGeom>
        </p:spPr>
      </p:pic>
      <p:sp>
        <p:nvSpPr>
          <p:cNvPr id="13" name="标题 12"/>
          <p:cNvSpPr>
            <a:spLocks noGrp="1"/>
          </p:cNvSpPr>
          <p:nvPr>
            <p:ph type="title"/>
            <p:custDataLst>
              <p:tags r:id="rId3"/>
            </p:custDataLst>
          </p:nvPr>
        </p:nvSpPr>
        <p:spPr>
          <a:xfrm>
            <a:off x="840105" y="278765"/>
            <a:ext cx="5917565" cy="836930"/>
          </a:xfrm>
        </p:spPr>
        <p:txBody>
          <a:bodyPr/>
          <a:p>
            <a:r>
              <a:rPr lang="zh-CN" altLang="en-US" sz="2800" b="1">
                <a:solidFill>
                  <a:schemeClr val="accent2"/>
                </a:solidFill>
              </a:rPr>
              <a:t>作业</a:t>
            </a:r>
            <a:endParaRPr lang="zh-CN" altLang="en-US" sz="2800" b="1">
              <a:solidFill>
                <a:schemeClr val="accent2"/>
              </a:solidFill>
            </a:endParaRPr>
          </a:p>
        </p:txBody>
      </p:sp>
      <p:sp>
        <p:nvSpPr>
          <p:cNvPr id="17" name="文本框 16"/>
          <p:cNvSpPr txBox="1"/>
          <p:nvPr/>
        </p:nvSpPr>
        <p:spPr>
          <a:xfrm>
            <a:off x="840105" y="1018540"/>
            <a:ext cx="10770235" cy="878840"/>
          </a:xfrm>
          <a:prstGeom prst="rect">
            <a:avLst/>
          </a:prstGeom>
        </p:spPr>
        <p:txBody>
          <a:bodyPr>
            <a:noAutofit/>
            <a:extLst>
              <a:ext uri="{4A0BC546-FE56-4ADE-93B0-CB8AF2F6F144}">
                <wpsdc:textFrameExt xmlns:wpsdc="http://www.wps.cn/officeDocument/2022/drawingmlCustomData" type="text"/>
              </a:ext>
            </a:extLst>
          </a:bodyPr>
          <a:p>
            <a:pPr algn="l"/>
            <a:r>
              <a:rPr lang="zh-CN" altLang="en-US" sz="1800">
                <a:latin typeface="Arial" panose="020B0604020202020204" pitchFamily="34" charset="0"/>
                <a:ea typeface="微软雅黑" panose="020B0503020204020204" charset="-122"/>
              </a:rPr>
              <a:t>家长点击底部标签栏</a:t>
            </a:r>
            <a:r>
              <a:rPr lang="en-US" altLang="zh-CN" sz="1800">
                <a:latin typeface="Arial" panose="020B0604020202020204" pitchFamily="34" charset="0"/>
                <a:ea typeface="微软雅黑" panose="020B0503020204020204" charset="-122"/>
              </a:rPr>
              <a:t> “</a:t>
            </a:r>
            <a:r>
              <a:rPr lang="zh-CN" altLang="en-US" sz="1800">
                <a:latin typeface="Arial" panose="020B0604020202020204" pitchFamily="34" charset="0"/>
                <a:ea typeface="微软雅黑" panose="020B0503020204020204" charset="-122"/>
              </a:rPr>
              <a:t>作业</a:t>
            </a:r>
            <a:r>
              <a:rPr lang="en-US" altLang="zh-CN" sz="1800">
                <a:latin typeface="Arial" panose="020B0604020202020204" pitchFamily="34" charset="0"/>
                <a:ea typeface="微软雅黑" panose="020B0503020204020204" charset="-122"/>
              </a:rPr>
              <a:t>” </a:t>
            </a:r>
            <a:r>
              <a:rPr lang="zh-CN" altLang="en-US" sz="1800">
                <a:latin typeface="Arial" panose="020B0604020202020204" pitchFamily="34" charset="0"/>
                <a:ea typeface="微软雅黑" panose="020B0503020204020204" charset="-122"/>
              </a:rPr>
              <a:t>按钮，可查看当天老师布置的作业内容，点击即可查看作业详情页，详情页包括作业使用设备、计量单位、目标量和课程内容简介；点击</a:t>
            </a:r>
            <a:r>
              <a:rPr lang="en-US" altLang="zh-CN" sz="1800">
                <a:latin typeface="Arial" panose="020B0604020202020204" pitchFamily="34" charset="0"/>
                <a:ea typeface="微软雅黑" panose="020B0503020204020204" charset="-122"/>
              </a:rPr>
              <a:t>“</a:t>
            </a:r>
            <a:r>
              <a:rPr lang="zh-CN" altLang="en-US" sz="1800">
                <a:latin typeface="Arial" panose="020B0604020202020204" pitchFamily="34" charset="0"/>
                <a:ea typeface="微软雅黑" panose="020B0503020204020204" charset="-122"/>
              </a:rPr>
              <a:t>开始训练</a:t>
            </a:r>
            <a:r>
              <a:rPr lang="en-US" altLang="zh-CN" sz="1800">
                <a:latin typeface="Arial" panose="020B0604020202020204" pitchFamily="34" charset="0"/>
                <a:ea typeface="微软雅黑" panose="020B0503020204020204" charset="-122"/>
              </a:rPr>
              <a:t>”</a:t>
            </a:r>
            <a:r>
              <a:rPr lang="zh-CN" altLang="en-US" sz="1800">
                <a:latin typeface="Arial" panose="020B0604020202020204" pitchFamily="34" charset="0"/>
                <a:ea typeface="微软雅黑" panose="020B0503020204020204" charset="-122"/>
              </a:rPr>
              <a:t>后跳转训练</a:t>
            </a:r>
            <a:r>
              <a:rPr lang="zh-CN" altLang="en-US" sz="1800">
                <a:latin typeface="Arial" panose="020B0604020202020204" pitchFamily="34" charset="0"/>
                <a:ea typeface="微软雅黑" panose="020B0503020204020204" charset="-122"/>
              </a:rPr>
              <a:t>界面；</a:t>
            </a:r>
            <a:endParaRPr lang="zh-CN" altLang="en-US" sz="1800">
              <a:latin typeface="Arial" panose="020B0604020202020204" pitchFamily="34" charset="0"/>
              <a:ea typeface="微软雅黑" panose="020B0503020204020204" charset="-122"/>
            </a:endParaRPr>
          </a:p>
        </p:txBody>
      </p:sp>
      <p:pic>
        <p:nvPicPr>
          <p:cNvPr id="18" name="内容占位符 9" descr="D:\工作文件\C4智能体能教师3.0\家长端\图片\download\14.png14"/>
          <p:cNvPicPr>
            <a:picLocks noChangeAspect="1"/>
          </p:cNvPicPr>
          <p:nvPr>
            <p:custDataLst>
              <p:tags r:id="rId4"/>
            </p:custDataLst>
          </p:nvPr>
        </p:nvPicPr>
        <p:blipFill>
          <a:blip r:embed="rId5"/>
          <a:srcRect l="7" r="7"/>
          <a:stretch>
            <a:fillRect/>
          </a:stretch>
        </p:blipFill>
        <p:spPr>
          <a:xfrm>
            <a:off x="4034790" y="1897380"/>
            <a:ext cx="2016125" cy="4365625"/>
          </a:xfrm>
          <a:prstGeom prst="rect">
            <a:avLst/>
          </a:prstGeom>
        </p:spPr>
      </p:pic>
      <p:pic>
        <p:nvPicPr>
          <p:cNvPr id="19" name="内容占位符 9" descr="D:\工作文件\C4智能体能教师3.0\家长端\图片\download\15.png15"/>
          <p:cNvPicPr>
            <a:picLocks noChangeAspect="1"/>
          </p:cNvPicPr>
          <p:nvPr>
            <p:custDataLst>
              <p:tags r:id="rId6"/>
            </p:custDataLst>
          </p:nvPr>
        </p:nvPicPr>
        <p:blipFill>
          <a:blip r:embed="rId7"/>
          <a:srcRect l="7" r="7"/>
          <a:stretch>
            <a:fillRect/>
          </a:stretch>
        </p:blipFill>
        <p:spPr>
          <a:xfrm>
            <a:off x="7131685" y="1897380"/>
            <a:ext cx="2016125" cy="4365625"/>
          </a:xfrm>
          <a:prstGeom prst="rect">
            <a:avLst/>
          </a:prstGeom>
        </p:spPr>
      </p:pic>
      <p:pic>
        <p:nvPicPr>
          <p:cNvPr id="20" name="图片 19" descr="3b32303039333134353bbcfdcdb7"/>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069590" y="3512185"/>
            <a:ext cx="751840" cy="751840"/>
          </a:xfrm>
          <a:prstGeom prst="rect">
            <a:avLst/>
          </a:prstGeom>
        </p:spPr>
      </p:pic>
      <p:pic>
        <p:nvPicPr>
          <p:cNvPr id="21" name="图片 20" descr="3b32303039333134353bbcfdcdb7"/>
          <p:cNvPicPr>
            <a:picLocks noChangeAspect="1"/>
          </p:cNvPicPr>
          <p:nvPr>
            <p:custDataLst>
              <p:tags r:id="rId10"/>
            </p:custDataLst>
          </p:nvPr>
        </p:nvPicPr>
        <p:blipFill>
          <a:blip r:embed="rId8">
            <a:extLst>
              <a:ext uri="{96DAC541-7B7A-43D3-8B79-37D633B846F1}">
                <asvg:svgBlip xmlns:asvg="http://schemas.microsoft.com/office/drawing/2016/SVG/main" r:embed="rId9"/>
              </a:ext>
            </a:extLst>
          </a:blip>
          <a:stretch>
            <a:fillRect/>
          </a:stretch>
        </p:blipFill>
        <p:spPr>
          <a:xfrm>
            <a:off x="6264275" y="3512185"/>
            <a:ext cx="751840" cy="7518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内容占位符 9" descr="D:\工作文件\C4智能体能教师3.0\家长端\图片\download\12.png12"/>
          <p:cNvPicPr>
            <a:picLocks noChangeAspect="1"/>
          </p:cNvPicPr>
          <p:nvPr>
            <p:custDataLst>
              <p:tags r:id="rId1"/>
            </p:custDataLst>
          </p:nvPr>
        </p:nvPicPr>
        <p:blipFill>
          <a:blip r:embed="rId2"/>
          <a:srcRect l="7" r="7"/>
          <a:stretch>
            <a:fillRect/>
          </a:stretch>
        </p:blipFill>
        <p:spPr>
          <a:xfrm>
            <a:off x="365125" y="2159000"/>
            <a:ext cx="2016125" cy="4365625"/>
          </a:xfrm>
          <a:prstGeom prst="rect">
            <a:avLst/>
          </a:prstGeom>
        </p:spPr>
      </p:pic>
      <p:sp>
        <p:nvSpPr>
          <p:cNvPr id="13" name="标题 12"/>
          <p:cNvSpPr>
            <a:spLocks noGrp="1"/>
          </p:cNvSpPr>
          <p:nvPr>
            <p:ph type="title"/>
            <p:custDataLst>
              <p:tags r:id="rId3"/>
            </p:custDataLst>
          </p:nvPr>
        </p:nvSpPr>
        <p:spPr>
          <a:xfrm>
            <a:off x="840105" y="278765"/>
            <a:ext cx="5917565" cy="836930"/>
          </a:xfrm>
        </p:spPr>
        <p:txBody>
          <a:bodyPr/>
          <a:p>
            <a:r>
              <a:rPr lang="zh-CN" altLang="en-US" sz="2800" b="1">
                <a:solidFill>
                  <a:schemeClr val="accent2"/>
                </a:solidFill>
              </a:rPr>
              <a:t>训练</a:t>
            </a:r>
            <a:endParaRPr lang="zh-CN" altLang="en-US" sz="2800" b="1">
              <a:solidFill>
                <a:schemeClr val="accent2"/>
              </a:solidFill>
            </a:endParaRPr>
          </a:p>
        </p:txBody>
      </p:sp>
      <p:sp>
        <p:nvSpPr>
          <p:cNvPr id="17" name="文本框 16"/>
          <p:cNvSpPr txBox="1"/>
          <p:nvPr/>
        </p:nvSpPr>
        <p:spPr>
          <a:xfrm>
            <a:off x="840105" y="1018540"/>
            <a:ext cx="10770235" cy="878840"/>
          </a:xfrm>
          <a:prstGeom prst="rect">
            <a:avLst/>
          </a:prstGeom>
        </p:spPr>
        <p:txBody>
          <a:bodyPr>
            <a:noAutofit/>
            <a:extLst>
              <a:ext uri="{4A0BC546-FE56-4ADE-93B0-CB8AF2F6F144}">
                <wpsdc:textFrameExt xmlns:wpsdc="http://www.wps.cn/officeDocument/2022/drawingmlCustomData" type="text"/>
              </a:ext>
            </a:extLst>
          </a:bodyPr>
          <a:p>
            <a:pPr algn="l"/>
            <a:r>
              <a:rPr lang="zh-CN" altLang="en-US" sz="1800">
                <a:latin typeface="Arial" panose="020B0604020202020204" pitchFamily="34" charset="0"/>
                <a:ea typeface="微软雅黑" panose="020B0503020204020204" charset="-122"/>
              </a:rPr>
              <a:t>进入当天作业训练界面后，</a:t>
            </a:r>
            <a:r>
              <a:rPr lang="zh-CN" altLang="en-US" sz="1800" b="1">
                <a:solidFill>
                  <a:srgbClr val="FF0000"/>
                </a:solidFill>
                <a:latin typeface="Arial" panose="020B0604020202020204" pitchFamily="34" charset="0"/>
                <a:ea typeface="微软雅黑" panose="020B0503020204020204" charset="-122"/>
              </a:rPr>
              <a:t>连接使用设备后</a:t>
            </a:r>
            <a:r>
              <a:rPr lang="zh-CN" altLang="en-US" sz="1800">
                <a:latin typeface="Arial" panose="020B0604020202020204" pitchFamily="34" charset="0"/>
                <a:ea typeface="微软雅黑" panose="020B0503020204020204" charset="-122"/>
              </a:rPr>
              <a:t>，点击中心图案即可开始训练，设备记录将会自动反馈在小程序界面，实时记录，保证训练的完成度和时效性；当训练结束后，点击上传作业，系统自动批改后即可</a:t>
            </a:r>
            <a:r>
              <a:rPr lang="zh-CN" altLang="en-US" sz="1800">
                <a:latin typeface="Arial" panose="020B0604020202020204" pitchFamily="34" charset="0"/>
                <a:ea typeface="微软雅黑" panose="020B0503020204020204" charset="-122"/>
              </a:rPr>
              <a:t>查看训练记录报告；</a:t>
            </a:r>
            <a:endParaRPr lang="zh-CN" altLang="en-US" sz="1800">
              <a:latin typeface="Arial" panose="020B0604020202020204" pitchFamily="34" charset="0"/>
              <a:ea typeface="微软雅黑" panose="020B0503020204020204" charset="-122"/>
            </a:endParaRPr>
          </a:p>
        </p:txBody>
      </p:sp>
      <p:pic>
        <p:nvPicPr>
          <p:cNvPr id="18" name="内容占位符 9" descr="D:\工作文件\C4智能体能教师3.0\家长端\图片\download\21.png21"/>
          <p:cNvPicPr>
            <a:picLocks noChangeAspect="1"/>
          </p:cNvPicPr>
          <p:nvPr>
            <p:custDataLst>
              <p:tags r:id="rId4"/>
            </p:custDataLst>
          </p:nvPr>
        </p:nvPicPr>
        <p:blipFill>
          <a:blip r:embed="rId5"/>
          <a:srcRect l="7" r="7"/>
          <a:stretch>
            <a:fillRect/>
          </a:stretch>
        </p:blipFill>
        <p:spPr>
          <a:xfrm>
            <a:off x="3559810" y="2159000"/>
            <a:ext cx="2016125" cy="4365625"/>
          </a:xfrm>
          <a:prstGeom prst="rect">
            <a:avLst/>
          </a:prstGeom>
        </p:spPr>
      </p:pic>
      <p:pic>
        <p:nvPicPr>
          <p:cNvPr id="19" name="内容占位符 9" descr="D:\工作文件\C4智能体能教师3.0\家长端\图片\download\16.png16"/>
          <p:cNvPicPr>
            <a:picLocks noChangeAspect="1"/>
          </p:cNvPicPr>
          <p:nvPr>
            <p:custDataLst>
              <p:tags r:id="rId6"/>
            </p:custDataLst>
          </p:nvPr>
        </p:nvPicPr>
        <p:blipFill>
          <a:blip r:embed="rId7"/>
          <a:srcRect l="7" r="7"/>
          <a:stretch>
            <a:fillRect/>
          </a:stretch>
        </p:blipFill>
        <p:spPr>
          <a:xfrm>
            <a:off x="6656705" y="2159000"/>
            <a:ext cx="2016125" cy="4365625"/>
          </a:xfrm>
          <a:prstGeom prst="rect">
            <a:avLst/>
          </a:prstGeom>
        </p:spPr>
      </p:pic>
      <p:pic>
        <p:nvPicPr>
          <p:cNvPr id="20" name="图片 19" descr="3b32303039333134353bbcfdcdb7"/>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594610" y="3773805"/>
            <a:ext cx="751840" cy="751840"/>
          </a:xfrm>
          <a:prstGeom prst="rect">
            <a:avLst/>
          </a:prstGeom>
        </p:spPr>
      </p:pic>
      <p:pic>
        <p:nvPicPr>
          <p:cNvPr id="21" name="图片 20" descr="3b32303039333134353bbcfdcdb7"/>
          <p:cNvPicPr>
            <a:picLocks noChangeAspect="1"/>
          </p:cNvPicPr>
          <p:nvPr>
            <p:custDataLst>
              <p:tags r:id="rId10"/>
            </p:custDataLst>
          </p:nvPr>
        </p:nvPicPr>
        <p:blipFill>
          <a:blip r:embed="rId8">
            <a:extLst>
              <a:ext uri="{96DAC541-7B7A-43D3-8B79-37D633B846F1}">
                <asvg:svgBlip xmlns:asvg="http://schemas.microsoft.com/office/drawing/2016/SVG/main" r:embed="rId9"/>
              </a:ext>
            </a:extLst>
          </a:blip>
          <a:stretch>
            <a:fillRect/>
          </a:stretch>
        </p:blipFill>
        <p:spPr>
          <a:xfrm>
            <a:off x="5789295" y="3773805"/>
            <a:ext cx="751840" cy="751840"/>
          </a:xfrm>
          <a:prstGeom prst="rect">
            <a:avLst/>
          </a:prstGeom>
        </p:spPr>
      </p:pic>
      <p:pic>
        <p:nvPicPr>
          <p:cNvPr id="2" name="内容占位符 9" descr="D:\工作文件\C4智能体能教师3.0\家长端\图片\download\17.png17"/>
          <p:cNvPicPr>
            <a:picLocks noChangeAspect="1"/>
          </p:cNvPicPr>
          <p:nvPr>
            <p:custDataLst>
              <p:tags r:id="rId11"/>
            </p:custDataLst>
          </p:nvPr>
        </p:nvPicPr>
        <p:blipFill>
          <a:blip r:embed="rId12"/>
          <a:srcRect l="7" r="7"/>
          <a:stretch>
            <a:fillRect/>
          </a:stretch>
        </p:blipFill>
        <p:spPr>
          <a:xfrm>
            <a:off x="9833610" y="2159000"/>
            <a:ext cx="2016125" cy="4365625"/>
          </a:xfrm>
          <a:prstGeom prst="rect">
            <a:avLst/>
          </a:prstGeom>
        </p:spPr>
      </p:pic>
      <p:pic>
        <p:nvPicPr>
          <p:cNvPr id="3" name="图片 2" descr="3b32303039333134353bbcfdcdb7"/>
          <p:cNvPicPr>
            <a:picLocks noChangeAspect="1"/>
          </p:cNvPicPr>
          <p:nvPr>
            <p:custDataLst>
              <p:tags r:id="rId13"/>
            </p:custDataLst>
          </p:nvPr>
        </p:nvPicPr>
        <p:blipFill>
          <a:blip r:embed="rId8">
            <a:extLst>
              <a:ext uri="{96DAC541-7B7A-43D3-8B79-37D633B846F1}">
                <asvg:svgBlip xmlns:asvg="http://schemas.microsoft.com/office/drawing/2016/SVG/main" r:embed="rId9"/>
              </a:ext>
            </a:extLst>
          </a:blip>
          <a:stretch>
            <a:fillRect/>
          </a:stretch>
        </p:blipFill>
        <p:spPr>
          <a:xfrm>
            <a:off x="8966200" y="3773805"/>
            <a:ext cx="751840" cy="751840"/>
          </a:xfrm>
          <a:prstGeom prst="rect">
            <a:avLst/>
          </a:prstGeom>
        </p:spPr>
      </p:pic>
      <p:sp>
        <p:nvSpPr>
          <p:cNvPr id="4" name="矩形 3"/>
          <p:cNvSpPr/>
          <p:nvPr>
            <p:custDataLst>
              <p:tags r:id="rId14"/>
            </p:custDataLst>
          </p:nvPr>
        </p:nvSpPr>
        <p:spPr>
          <a:xfrm>
            <a:off x="7684135" y="5972810"/>
            <a:ext cx="930910" cy="407035"/>
          </a:xfrm>
          <a:prstGeom prst="rect">
            <a:avLst/>
          </a:prstGeom>
          <a:noFill/>
          <a:ln w="31750">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矩形 4"/>
          <p:cNvSpPr/>
          <p:nvPr>
            <p:custDataLst>
              <p:tags r:id="rId15"/>
            </p:custDataLst>
          </p:nvPr>
        </p:nvSpPr>
        <p:spPr>
          <a:xfrm>
            <a:off x="365125" y="2494915"/>
            <a:ext cx="892175" cy="311150"/>
          </a:xfrm>
          <a:prstGeom prst="rect">
            <a:avLst/>
          </a:prstGeom>
          <a:noFill/>
          <a:ln w="31750">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内容占位符 9" descr="D:\工作文件\C4智能体能教师3.0\家长端\图片\download\16.png16"/>
          <p:cNvPicPr>
            <a:picLocks noChangeAspect="1"/>
          </p:cNvPicPr>
          <p:nvPr>
            <p:custDataLst>
              <p:tags r:id="rId1"/>
            </p:custDataLst>
          </p:nvPr>
        </p:nvPicPr>
        <p:blipFill>
          <a:blip r:embed="rId2"/>
          <a:srcRect l="7" r="7"/>
          <a:stretch>
            <a:fillRect/>
          </a:stretch>
        </p:blipFill>
        <p:spPr>
          <a:xfrm>
            <a:off x="840105" y="1897380"/>
            <a:ext cx="2016125" cy="4365625"/>
          </a:xfrm>
          <a:prstGeom prst="rect">
            <a:avLst/>
          </a:prstGeom>
        </p:spPr>
      </p:pic>
      <p:sp>
        <p:nvSpPr>
          <p:cNvPr id="13" name="标题 12"/>
          <p:cNvSpPr>
            <a:spLocks noGrp="1"/>
          </p:cNvSpPr>
          <p:nvPr>
            <p:ph type="title"/>
            <p:custDataLst>
              <p:tags r:id="rId3"/>
            </p:custDataLst>
          </p:nvPr>
        </p:nvSpPr>
        <p:spPr>
          <a:xfrm>
            <a:off x="840105" y="278765"/>
            <a:ext cx="5917565" cy="836930"/>
          </a:xfrm>
        </p:spPr>
        <p:txBody>
          <a:bodyPr/>
          <a:p>
            <a:r>
              <a:rPr lang="zh-CN" altLang="en-US" sz="2800" b="1">
                <a:solidFill>
                  <a:schemeClr val="accent2"/>
                </a:solidFill>
                <a:sym typeface="+mn-ea"/>
              </a:rPr>
              <a:t>查看</a:t>
            </a:r>
            <a:r>
              <a:rPr lang="zh-CN" altLang="en-US" sz="2800" b="1">
                <a:solidFill>
                  <a:schemeClr val="accent2"/>
                </a:solidFill>
                <a:sym typeface="+mn-ea"/>
              </a:rPr>
              <a:t>报告</a:t>
            </a:r>
            <a:endParaRPr lang="zh-CN" altLang="en-US" sz="2800" b="1">
              <a:solidFill>
                <a:schemeClr val="accent2"/>
              </a:solidFill>
              <a:sym typeface="+mn-ea"/>
            </a:endParaRPr>
          </a:p>
        </p:txBody>
      </p:sp>
      <p:sp>
        <p:nvSpPr>
          <p:cNvPr id="17" name="文本框 16"/>
          <p:cNvSpPr txBox="1"/>
          <p:nvPr/>
        </p:nvSpPr>
        <p:spPr>
          <a:xfrm>
            <a:off x="840105" y="1018540"/>
            <a:ext cx="10770235" cy="878840"/>
          </a:xfrm>
          <a:prstGeom prst="rect">
            <a:avLst/>
          </a:prstGeom>
        </p:spPr>
        <p:txBody>
          <a:bodyPr>
            <a:noAutofit/>
            <a:extLst>
              <a:ext uri="{4A0BC546-FE56-4ADE-93B0-CB8AF2F6F144}">
                <wpsdc:textFrameExt xmlns:wpsdc="http://www.wps.cn/officeDocument/2022/drawingmlCustomData" type="text"/>
              </a:ext>
            </a:extLst>
          </a:bodyPr>
          <a:p>
            <a:pPr algn="l"/>
            <a:r>
              <a:rPr lang="zh-CN" altLang="en-US" sz="1800">
                <a:latin typeface="Arial" panose="020B0604020202020204" pitchFamily="34" charset="0"/>
                <a:ea typeface="微软雅黑" panose="020B0503020204020204" charset="-122"/>
              </a:rPr>
              <a:t>进入当天作业训练界面后，连接使用设备后，点击中心图案即可开始训练，设备记录将会自动反馈在小程序界面，实时记录，保证训练的完成度和时效性；当训练结束后，可查看训练记录报告或者再次</a:t>
            </a:r>
            <a:r>
              <a:rPr lang="zh-CN" altLang="en-US" sz="1800">
                <a:latin typeface="Arial" panose="020B0604020202020204" pitchFamily="34" charset="0"/>
                <a:ea typeface="微软雅黑" panose="020B0503020204020204" charset="-122"/>
              </a:rPr>
              <a:t>开始；</a:t>
            </a:r>
            <a:endParaRPr lang="zh-CN" altLang="en-US" sz="1800">
              <a:latin typeface="Arial" panose="020B0604020202020204" pitchFamily="34" charset="0"/>
              <a:ea typeface="微软雅黑" panose="020B0503020204020204" charset="-122"/>
            </a:endParaRPr>
          </a:p>
        </p:txBody>
      </p:sp>
      <p:pic>
        <p:nvPicPr>
          <p:cNvPr id="18" name="内容占位符 9" descr="D:\工作文件\C4智能体能教师3.0\家长端\图片\download\23.png23"/>
          <p:cNvPicPr>
            <a:picLocks noChangeAspect="1"/>
          </p:cNvPicPr>
          <p:nvPr>
            <p:custDataLst>
              <p:tags r:id="rId4"/>
            </p:custDataLst>
          </p:nvPr>
        </p:nvPicPr>
        <p:blipFill>
          <a:blip r:embed="rId5"/>
          <a:srcRect l="7" r="7"/>
          <a:stretch>
            <a:fillRect/>
          </a:stretch>
        </p:blipFill>
        <p:spPr>
          <a:xfrm>
            <a:off x="4034790" y="1897380"/>
            <a:ext cx="2016125" cy="4365625"/>
          </a:xfrm>
          <a:prstGeom prst="rect">
            <a:avLst/>
          </a:prstGeom>
        </p:spPr>
      </p:pic>
      <p:pic>
        <p:nvPicPr>
          <p:cNvPr id="19" name="内容占位符 9" descr="D:\工作文件\C4智能体能教师3.0\家长端\图片\download\24.png24"/>
          <p:cNvPicPr>
            <a:picLocks noChangeAspect="1"/>
          </p:cNvPicPr>
          <p:nvPr>
            <p:custDataLst>
              <p:tags r:id="rId6"/>
            </p:custDataLst>
          </p:nvPr>
        </p:nvPicPr>
        <p:blipFill>
          <a:blip r:embed="rId7"/>
          <a:srcRect l="7" r="7"/>
          <a:stretch>
            <a:fillRect/>
          </a:stretch>
        </p:blipFill>
        <p:spPr>
          <a:xfrm>
            <a:off x="6264275" y="1897380"/>
            <a:ext cx="2016125" cy="4365625"/>
          </a:xfrm>
          <a:prstGeom prst="rect">
            <a:avLst/>
          </a:prstGeom>
        </p:spPr>
      </p:pic>
      <p:pic>
        <p:nvPicPr>
          <p:cNvPr id="20" name="图片 19" descr="3b32303039333134353bbcfdcdb7"/>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069590" y="3512185"/>
            <a:ext cx="751840" cy="751840"/>
          </a:xfrm>
          <a:prstGeom prst="rect">
            <a:avLst/>
          </a:prstGeom>
        </p:spPr>
      </p:pic>
      <p:pic>
        <p:nvPicPr>
          <p:cNvPr id="21" name="图片 20" descr="3b32303039333134353bbcfdcdb7"/>
          <p:cNvPicPr>
            <a:picLocks noChangeAspect="1"/>
          </p:cNvPicPr>
          <p:nvPr>
            <p:custDataLst>
              <p:tags r:id="rId10"/>
            </p:custDataLst>
          </p:nvPr>
        </p:nvPicPr>
        <p:blipFill>
          <a:blip r:embed="rId8">
            <a:extLst>
              <a:ext uri="{96DAC541-7B7A-43D3-8B79-37D633B846F1}">
                <asvg:svgBlip xmlns:asvg="http://schemas.microsoft.com/office/drawing/2016/SVG/main" r:embed="rId9"/>
              </a:ext>
            </a:extLst>
          </a:blip>
          <a:stretch>
            <a:fillRect/>
          </a:stretch>
        </p:blipFill>
        <p:spPr>
          <a:xfrm>
            <a:off x="8602345" y="3512185"/>
            <a:ext cx="751840" cy="751840"/>
          </a:xfrm>
          <a:prstGeom prst="rect">
            <a:avLst/>
          </a:prstGeom>
        </p:spPr>
      </p:pic>
      <p:pic>
        <p:nvPicPr>
          <p:cNvPr id="2" name="内容占位符 9" descr="D:\工作文件\C4智能体能教师3.0\家长端\图片\download\39.png39"/>
          <p:cNvPicPr>
            <a:picLocks noChangeAspect="1"/>
          </p:cNvPicPr>
          <p:nvPr>
            <p:custDataLst>
              <p:tags r:id="rId11"/>
            </p:custDataLst>
          </p:nvPr>
        </p:nvPicPr>
        <p:blipFill>
          <a:blip r:embed="rId12"/>
          <a:srcRect l="7" r="7"/>
          <a:stretch>
            <a:fillRect/>
          </a:stretch>
        </p:blipFill>
        <p:spPr>
          <a:xfrm>
            <a:off x="9676130" y="2024380"/>
            <a:ext cx="2016125" cy="4365625"/>
          </a:xfrm>
          <a:prstGeom prst="rect">
            <a:avLst/>
          </a:prstGeom>
        </p:spPr>
      </p:pic>
      <p:sp>
        <p:nvSpPr>
          <p:cNvPr id="3" name="矩形 2"/>
          <p:cNvSpPr/>
          <p:nvPr/>
        </p:nvSpPr>
        <p:spPr>
          <a:xfrm>
            <a:off x="900430" y="5720715"/>
            <a:ext cx="930910" cy="407035"/>
          </a:xfrm>
          <a:prstGeom prst="rect">
            <a:avLst/>
          </a:prstGeom>
          <a:noFill/>
          <a:ln w="31750">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内容占位符 9" descr="D:\工作文件\C4智能体能教师3.0\家长端\图片\download\11.png11"/>
          <p:cNvPicPr>
            <a:picLocks noChangeAspect="1"/>
          </p:cNvPicPr>
          <p:nvPr>
            <p:custDataLst>
              <p:tags r:id="rId1"/>
            </p:custDataLst>
          </p:nvPr>
        </p:nvPicPr>
        <p:blipFill>
          <a:blip r:embed="rId2"/>
          <a:srcRect l="7" r="7"/>
          <a:stretch>
            <a:fillRect/>
          </a:stretch>
        </p:blipFill>
        <p:spPr>
          <a:xfrm>
            <a:off x="840105" y="1897380"/>
            <a:ext cx="2016125" cy="4365625"/>
          </a:xfrm>
          <a:prstGeom prst="rect">
            <a:avLst/>
          </a:prstGeom>
        </p:spPr>
      </p:pic>
      <p:sp>
        <p:nvSpPr>
          <p:cNvPr id="13" name="标题 12"/>
          <p:cNvSpPr>
            <a:spLocks noGrp="1"/>
          </p:cNvSpPr>
          <p:nvPr>
            <p:ph type="title"/>
            <p:custDataLst>
              <p:tags r:id="rId3"/>
            </p:custDataLst>
          </p:nvPr>
        </p:nvSpPr>
        <p:spPr>
          <a:xfrm>
            <a:off x="840105" y="278765"/>
            <a:ext cx="5917565" cy="836930"/>
          </a:xfrm>
        </p:spPr>
        <p:txBody>
          <a:bodyPr/>
          <a:p>
            <a:r>
              <a:rPr lang="zh-CN" altLang="en-US" sz="2800" b="1">
                <a:solidFill>
                  <a:schemeClr val="accent2"/>
                </a:solidFill>
                <a:sym typeface="+mn-ea"/>
              </a:rPr>
              <a:t>日常</a:t>
            </a:r>
            <a:r>
              <a:rPr lang="zh-CN" altLang="en-US" sz="2800" b="1">
                <a:solidFill>
                  <a:schemeClr val="accent2"/>
                </a:solidFill>
                <a:sym typeface="+mn-ea"/>
              </a:rPr>
              <a:t>训练</a:t>
            </a:r>
            <a:endParaRPr lang="zh-CN" altLang="en-US" sz="2800" b="1">
              <a:solidFill>
                <a:schemeClr val="accent2"/>
              </a:solidFill>
              <a:sym typeface="+mn-ea"/>
            </a:endParaRPr>
          </a:p>
        </p:txBody>
      </p:sp>
      <p:sp>
        <p:nvSpPr>
          <p:cNvPr id="17" name="文本框 16"/>
          <p:cNvSpPr txBox="1"/>
          <p:nvPr/>
        </p:nvSpPr>
        <p:spPr>
          <a:xfrm>
            <a:off x="840105" y="1018540"/>
            <a:ext cx="10770235" cy="878840"/>
          </a:xfrm>
          <a:prstGeom prst="rect">
            <a:avLst/>
          </a:prstGeom>
        </p:spPr>
        <p:txBody>
          <a:bodyPr>
            <a:noAutofit/>
            <a:extLst>
              <a:ext uri="{4A0BC546-FE56-4ADE-93B0-CB8AF2F6F144}">
                <wpsdc:textFrameExt xmlns:wpsdc="http://www.wps.cn/officeDocument/2022/drawingmlCustomData" type="text"/>
              </a:ext>
            </a:extLst>
          </a:bodyPr>
          <a:p>
            <a:pPr algn="l"/>
            <a:r>
              <a:rPr lang="zh-CN" altLang="en-US">
                <a:latin typeface="Arial" panose="020B0604020202020204" pitchFamily="34" charset="0"/>
                <a:ea typeface="微软雅黑" panose="020B0503020204020204" charset="-122"/>
                <a:sym typeface="+mn-ea"/>
              </a:rPr>
              <a:t>家长端</a:t>
            </a:r>
            <a:r>
              <a:rPr lang="zh-CN" altLang="en-US" sz="1800">
                <a:latin typeface="Arial" panose="020B0604020202020204" pitchFamily="34" charset="0"/>
                <a:ea typeface="微软雅黑" panose="020B0503020204020204" charset="-122"/>
              </a:rPr>
              <a:t>小程序除了用于完成每日作业，也可以用于自由训练（计时、计数、自由），满足家庭日常运动需求；多种训练模式，灵活搭配，服务于更广大的学生</a:t>
            </a:r>
            <a:r>
              <a:rPr lang="zh-CN" altLang="en-US" sz="1800">
                <a:latin typeface="Arial" panose="020B0604020202020204" pitchFamily="34" charset="0"/>
                <a:ea typeface="微软雅黑" panose="020B0503020204020204" charset="-122"/>
              </a:rPr>
              <a:t>家长群体；</a:t>
            </a:r>
            <a:endParaRPr lang="zh-CN" altLang="en-US" sz="1800">
              <a:latin typeface="Arial" panose="020B0604020202020204" pitchFamily="34" charset="0"/>
              <a:ea typeface="微软雅黑" panose="020B0503020204020204" charset="-122"/>
            </a:endParaRPr>
          </a:p>
        </p:txBody>
      </p:sp>
      <p:pic>
        <p:nvPicPr>
          <p:cNvPr id="18" name="内容占位符 9" descr="D:\工作文件\C4智能体能教师3.0\家长端\图片\download\12.png12"/>
          <p:cNvPicPr>
            <a:picLocks noChangeAspect="1"/>
          </p:cNvPicPr>
          <p:nvPr>
            <p:custDataLst>
              <p:tags r:id="rId4"/>
            </p:custDataLst>
          </p:nvPr>
        </p:nvPicPr>
        <p:blipFill>
          <a:blip r:embed="rId5"/>
          <a:srcRect l="7" r="7"/>
          <a:stretch>
            <a:fillRect/>
          </a:stretch>
        </p:blipFill>
        <p:spPr>
          <a:xfrm>
            <a:off x="3926205" y="1897380"/>
            <a:ext cx="2016125" cy="4365625"/>
          </a:xfrm>
          <a:prstGeom prst="rect">
            <a:avLst/>
          </a:prstGeom>
        </p:spPr>
      </p:pic>
      <p:pic>
        <p:nvPicPr>
          <p:cNvPr id="19" name="内容占位符 9" descr="D:\工作文件\C4智能体能教师3.0\家长端\图片\download\10.png10"/>
          <p:cNvPicPr>
            <a:picLocks noChangeAspect="1"/>
          </p:cNvPicPr>
          <p:nvPr>
            <p:custDataLst>
              <p:tags r:id="rId6"/>
            </p:custDataLst>
          </p:nvPr>
        </p:nvPicPr>
        <p:blipFill>
          <a:blip r:embed="rId7"/>
          <a:srcRect l="7" r="7"/>
          <a:stretch>
            <a:fillRect/>
          </a:stretch>
        </p:blipFill>
        <p:spPr>
          <a:xfrm>
            <a:off x="6264275" y="1897380"/>
            <a:ext cx="2016125" cy="4365625"/>
          </a:xfrm>
          <a:prstGeom prst="rect">
            <a:avLst/>
          </a:prstGeom>
        </p:spPr>
      </p:pic>
      <p:pic>
        <p:nvPicPr>
          <p:cNvPr id="20" name="图片 19" descr="3b32303039333134353bbcfdcdb7"/>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069590" y="3512185"/>
            <a:ext cx="751840" cy="751840"/>
          </a:xfrm>
          <a:prstGeom prst="rect">
            <a:avLst/>
          </a:prstGeom>
        </p:spPr>
      </p:pic>
      <p:pic>
        <p:nvPicPr>
          <p:cNvPr id="21" name="图片 20" descr="3b32303039333134353bbcfdcdb7"/>
          <p:cNvPicPr>
            <a:picLocks noChangeAspect="1"/>
          </p:cNvPicPr>
          <p:nvPr>
            <p:custDataLst>
              <p:tags r:id="rId10"/>
            </p:custDataLst>
          </p:nvPr>
        </p:nvPicPr>
        <p:blipFill>
          <a:blip r:embed="rId8">
            <a:extLst>
              <a:ext uri="{96DAC541-7B7A-43D3-8B79-37D633B846F1}">
                <asvg:svgBlip xmlns:asvg="http://schemas.microsoft.com/office/drawing/2016/SVG/main" r:embed="rId9"/>
              </a:ext>
            </a:extLst>
          </a:blip>
          <a:stretch>
            <a:fillRect/>
          </a:stretch>
        </p:blipFill>
        <p:spPr>
          <a:xfrm>
            <a:off x="8602345" y="3512185"/>
            <a:ext cx="751840" cy="751840"/>
          </a:xfrm>
          <a:prstGeom prst="rect">
            <a:avLst/>
          </a:prstGeom>
        </p:spPr>
      </p:pic>
      <p:pic>
        <p:nvPicPr>
          <p:cNvPr id="2" name="内容占位符 9" descr="D:\工作文件\C4智能体能教师3.0\家长端\图片\download\5.png5"/>
          <p:cNvPicPr>
            <a:picLocks noChangeAspect="1"/>
          </p:cNvPicPr>
          <p:nvPr>
            <p:custDataLst>
              <p:tags r:id="rId11"/>
            </p:custDataLst>
          </p:nvPr>
        </p:nvPicPr>
        <p:blipFill>
          <a:blip r:embed="rId12"/>
          <a:srcRect l="7" r="7"/>
          <a:stretch>
            <a:fillRect/>
          </a:stretch>
        </p:blipFill>
        <p:spPr>
          <a:xfrm>
            <a:off x="9594215" y="2024380"/>
            <a:ext cx="2016125" cy="43656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内容占位符 9" descr="D:\工作文件\C4智能体能教师3.0\家长端\图片\download\18.png18"/>
          <p:cNvPicPr>
            <a:picLocks noChangeAspect="1"/>
          </p:cNvPicPr>
          <p:nvPr>
            <p:custDataLst>
              <p:tags r:id="rId1"/>
            </p:custDataLst>
          </p:nvPr>
        </p:nvPicPr>
        <p:blipFill>
          <a:blip r:embed="rId2"/>
          <a:srcRect l="7" r="7"/>
          <a:stretch>
            <a:fillRect/>
          </a:stretch>
        </p:blipFill>
        <p:spPr>
          <a:xfrm>
            <a:off x="840105" y="1897380"/>
            <a:ext cx="2016125" cy="4365625"/>
          </a:xfrm>
          <a:prstGeom prst="rect">
            <a:avLst/>
          </a:prstGeom>
        </p:spPr>
      </p:pic>
      <p:sp>
        <p:nvSpPr>
          <p:cNvPr id="13" name="标题 12"/>
          <p:cNvSpPr>
            <a:spLocks noGrp="1"/>
          </p:cNvSpPr>
          <p:nvPr>
            <p:ph type="title"/>
            <p:custDataLst>
              <p:tags r:id="rId3"/>
            </p:custDataLst>
          </p:nvPr>
        </p:nvSpPr>
        <p:spPr>
          <a:xfrm>
            <a:off x="840105" y="278765"/>
            <a:ext cx="5917565" cy="836930"/>
          </a:xfrm>
        </p:spPr>
        <p:txBody>
          <a:bodyPr/>
          <a:p>
            <a:r>
              <a:rPr lang="zh-CN" altLang="en-US" sz="2800" b="1">
                <a:solidFill>
                  <a:schemeClr val="accent2"/>
                </a:solidFill>
                <a:sym typeface="+mn-ea"/>
              </a:rPr>
              <a:t>课程</a:t>
            </a:r>
            <a:endParaRPr lang="zh-CN" altLang="en-US" sz="2800" b="1">
              <a:solidFill>
                <a:schemeClr val="accent2"/>
              </a:solidFill>
              <a:sym typeface="+mn-ea"/>
            </a:endParaRPr>
          </a:p>
        </p:txBody>
      </p:sp>
      <p:sp>
        <p:nvSpPr>
          <p:cNvPr id="17" name="文本框 16"/>
          <p:cNvSpPr txBox="1"/>
          <p:nvPr/>
        </p:nvSpPr>
        <p:spPr>
          <a:xfrm>
            <a:off x="840105" y="1018540"/>
            <a:ext cx="10770235" cy="878840"/>
          </a:xfrm>
          <a:prstGeom prst="rect">
            <a:avLst/>
          </a:prstGeom>
        </p:spPr>
        <p:txBody>
          <a:bodyPr>
            <a:noAutofit/>
            <a:extLst>
              <a:ext uri="{4A0BC546-FE56-4ADE-93B0-CB8AF2F6F144}">
                <wpsdc:textFrameExt xmlns:wpsdc="http://www.wps.cn/officeDocument/2022/drawingmlCustomData" type="text"/>
              </a:ext>
            </a:extLst>
          </a:bodyPr>
          <a:p>
            <a:pPr algn="l"/>
            <a:r>
              <a:rPr lang="zh-CN" altLang="en-US">
                <a:latin typeface="Arial" panose="020B0604020202020204" pitchFamily="34" charset="0"/>
                <a:ea typeface="微软雅黑" panose="020B0503020204020204" charset="-122"/>
                <a:sym typeface="+mn-ea"/>
              </a:rPr>
              <a:t>家长端</a:t>
            </a:r>
            <a:r>
              <a:rPr lang="zh-CN" altLang="en-US" sz="1800">
                <a:latin typeface="Arial" panose="020B0604020202020204" pitchFamily="34" charset="0"/>
                <a:ea typeface="微软雅黑" panose="020B0503020204020204" charset="-122"/>
              </a:rPr>
              <a:t>小程序还可以用于学生专项内容提升</a:t>
            </a:r>
            <a:r>
              <a:rPr lang="en-US" altLang="zh-CN" sz="1800">
                <a:latin typeface="Arial" panose="020B0604020202020204" pitchFamily="34" charset="0"/>
                <a:ea typeface="微软雅黑" panose="020B0503020204020204" charset="-122"/>
              </a:rPr>
              <a:t>,</a:t>
            </a:r>
            <a:r>
              <a:rPr lang="zh-CN" altLang="en-US" sz="1800">
                <a:latin typeface="Arial" panose="020B0604020202020204" pitchFamily="34" charset="0"/>
                <a:ea typeface="微软雅黑" panose="020B0503020204020204" charset="-122"/>
              </a:rPr>
              <a:t>当学生的作业情况不理想时，可通过专项课程提升数值，从而提高及格率和</a:t>
            </a:r>
            <a:r>
              <a:rPr lang="zh-CN" altLang="en-US" sz="1800">
                <a:latin typeface="Arial" panose="020B0604020202020204" pitchFamily="34" charset="0"/>
                <a:ea typeface="微软雅黑" panose="020B0503020204020204" charset="-122"/>
              </a:rPr>
              <a:t>优秀率。</a:t>
            </a:r>
            <a:endParaRPr lang="zh-CN" altLang="en-US" sz="1800">
              <a:latin typeface="Arial" panose="020B0604020202020204" pitchFamily="34" charset="0"/>
              <a:ea typeface="微软雅黑" panose="020B0503020204020204" charset="-122"/>
            </a:endParaRPr>
          </a:p>
        </p:txBody>
      </p:sp>
      <p:pic>
        <p:nvPicPr>
          <p:cNvPr id="18" name="内容占位符 9" descr="D:\工作文件\C4智能体能教师3.0\家长端\图片\download\19.png19"/>
          <p:cNvPicPr>
            <a:picLocks noChangeAspect="1"/>
          </p:cNvPicPr>
          <p:nvPr>
            <p:custDataLst>
              <p:tags r:id="rId4"/>
            </p:custDataLst>
          </p:nvPr>
        </p:nvPicPr>
        <p:blipFill>
          <a:blip r:embed="rId5"/>
          <a:srcRect l="7" r="7"/>
          <a:stretch>
            <a:fillRect/>
          </a:stretch>
        </p:blipFill>
        <p:spPr>
          <a:xfrm>
            <a:off x="3926205" y="1897380"/>
            <a:ext cx="2016125" cy="4365625"/>
          </a:xfrm>
          <a:prstGeom prst="rect">
            <a:avLst/>
          </a:prstGeom>
        </p:spPr>
      </p:pic>
      <p:pic>
        <p:nvPicPr>
          <p:cNvPr id="20" name="图片 19" descr="3b32303039333134353bbcfdcdb7"/>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69590" y="3512185"/>
            <a:ext cx="751840" cy="7518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内容占位符 9" descr="D:\工作文件\C4智能体能教师3.0\家长端\图片\download\32.png32"/>
          <p:cNvPicPr>
            <a:picLocks noChangeAspect="1"/>
          </p:cNvPicPr>
          <p:nvPr>
            <p:custDataLst>
              <p:tags r:id="rId1"/>
            </p:custDataLst>
          </p:nvPr>
        </p:nvPicPr>
        <p:blipFill>
          <a:blip r:embed="rId2"/>
          <a:srcRect l="7" r="7"/>
          <a:stretch>
            <a:fillRect/>
          </a:stretch>
        </p:blipFill>
        <p:spPr>
          <a:xfrm>
            <a:off x="840105" y="1897380"/>
            <a:ext cx="2016125" cy="4365625"/>
          </a:xfrm>
          <a:prstGeom prst="rect">
            <a:avLst/>
          </a:prstGeom>
        </p:spPr>
      </p:pic>
      <p:sp>
        <p:nvSpPr>
          <p:cNvPr id="13" name="标题 12"/>
          <p:cNvSpPr>
            <a:spLocks noGrp="1"/>
          </p:cNvSpPr>
          <p:nvPr>
            <p:ph type="title"/>
            <p:custDataLst>
              <p:tags r:id="rId3"/>
            </p:custDataLst>
          </p:nvPr>
        </p:nvSpPr>
        <p:spPr>
          <a:xfrm>
            <a:off x="840105" y="278765"/>
            <a:ext cx="5917565" cy="836930"/>
          </a:xfrm>
        </p:spPr>
        <p:txBody>
          <a:bodyPr/>
          <a:p>
            <a:r>
              <a:rPr lang="zh-CN" altLang="en-US" sz="2800" b="1">
                <a:solidFill>
                  <a:schemeClr val="accent2"/>
                </a:solidFill>
                <a:sym typeface="+mn-ea"/>
              </a:rPr>
              <a:t>个人中心</a:t>
            </a:r>
            <a:endParaRPr lang="zh-CN" altLang="en-US" sz="2800" b="1">
              <a:solidFill>
                <a:schemeClr val="accent2"/>
              </a:solidFill>
              <a:sym typeface="+mn-ea"/>
            </a:endParaRPr>
          </a:p>
        </p:txBody>
      </p:sp>
      <p:sp>
        <p:nvSpPr>
          <p:cNvPr id="17" name="文本框 16"/>
          <p:cNvSpPr txBox="1"/>
          <p:nvPr/>
        </p:nvSpPr>
        <p:spPr>
          <a:xfrm>
            <a:off x="840105" y="1018540"/>
            <a:ext cx="10770235" cy="878840"/>
          </a:xfrm>
          <a:prstGeom prst="rect">
            <a:avLst/>
          </a:prstGeom>
        </p:spPr>
        <p:txBody>
          <a:bodyPr>
            <a:noAutofit/>
            <a:extLst>
              <a:ext uri="{4A0BC546-FE56-4ADE-93B0-CB8AF2F6F144}">
                <wpsdc:textFrameExt xmlns:wpsdc="http://www.wps.cn/officeDocument/2022/drawingmlCustomData" type="text"/>
              </a:ext>
            </a:extLst>
          </a:bodyPr>
          <a:p>
            <a:pPr algn="l"/>
            <a:r>
              <a:rPr lang="zh-CN" altLang="en-US">
                <a:latin typeface="Arial" panose="020B0604020202020204" pitchFamily="34" charset="0"/>
                <a:ea typeface="微软雅黑" panose="020B0503020204020204" charset="-122"/>
                <a:sym typeface="+mn-ea"/>
              </a:rPr>
              <a:t>家长还可以通过点击</a:t>
            </a:r>
            <a:r>
              <a:rPr lang="en-US" altLang="zh-CN">
                <a:latin typeface="Arial" panose="020B0604020202020204" pitchFamily="34" charset="0"/>
                <a:ea typeface="微软雅黑" panose="020B0503020204020204" charset="-122"/>
                <a:sym typeface="+mn-ea"/>
              </a:rPr>
              <a:t>“</a:t>
            </a:r>
            <a:r>
              <a:rPr lang="zh-CN" altLang="en-US">
                <a:latin typeface="Arial" panose="020B0604020202020204" pitchFamily="34" charset="0"/>
                <a:ea typeface="微软雅黑" panose="020B0503020204020204" charset="-122"/>
                <a:sym typeface="+mn-ea"/>
              </a:rPr>
              <a:t>我的</a:t>
            </a:r>
            <a:r>
              <a:rPr lang="en-US" altLang="zh-CN">
                <a:latin typeface="Arial" panose="020B0604020202020204" pitchFamily="34" charset="0"/>
                <a:ea typeface="微软雅黑" panose="020B0503020204020204" charset="-122"/>
                <a:sym typeface="+mn-ea"/>
              </a:rPr>
              <a:t>”</a:t>
            </a:r>
            <a:r>
              <a:rPr lang="zh-CN" altLang="en-US">
                <a:latin typeface="Arial" panose="020B0604020202020204" pitchFamily="34" charset="0"/>
                <a:ea typeface="微软雅黑" panose="020B0503020204020204" charset="-122"/>
                <a:sym typeface="+mn-ea"/>
              </a:rPr>
              <a:t>，在姓名位置切换不同孩子的账号状态，从而满足多孩子家庭</a:t>
            </a:r>
            <a:r>
              <a:rPr lang="zh-CN" altLang="en-US">
                <a:latin typeface="Arial" panose="020B0604020202020204" pitchFamily="34" charset="0"/>
                <a:ea typeface="微软雅黑" panose="020B0503020204020204" charset="-122"/>
                <a:sym typeface="+mn-ea"/>
              </a:rPr>
              <a:t>需求。</a:t>
            </a:r>
            <a:endParaRPr lang="zh-CN" altLang="en-US">
              <a:latin typeface="Arial" panose="020B0604020202020204" pitchFamily="34" charset="0"/>
              <a:ea typeface="微软雅黑" panose="020B0503020204020204" charset="-122"/>
              <a:sym typeface="+mn-ea"/>
            </a:endParaRPr>
          </a:p>
        </p:txBody>
      </p:sp>
      <p:pic>
        <p:nvPicPr>
          <p:cNvPr id="18" name="内容占位符 9" descr="D:\工作文件\C4智能体能教师3.0\家长端\图片\download\41.png41"/>
          <p:cNvPicPr>
            <a:picLocks noChangeAspect="1"/>
          </p:cNvPicPr>
          <p:nvPr>
            <p:custDataLst>
              <p:tags r:id="rId4"/>
            </p:custDataLst>
          </p:nvPr>
        </p:nvPicPr>
        <p:blipFill>
          <a:blip r:embed="rId5"/>
          <a:srcRect l="7" r="7"/>
          <a:stretch>
            <a:fillRect/>
          </a:stretch>
        </p:blipFill>
        <p:spPr>
          <a:xfrm>
            <a:off x="3926205" y="1897380"/>
            <a:ext cx="2016125" cy="4365625"/>
          </a:xfrm>
          <a:prstGeom prst="rect">
            <a:avLst/>
          </a:prstGeom>
        </p:spPr>
      </p:pic>
      <p:pic>
        <p:nvPicPr>
          <p:cNvPr id="20" name="图片 19" descr="3b32303039333134353bbcfdcdb7"/>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69590" y="3512185"/>
            <a:ext cx="751840" cy="751840"/>
          </a:xfrm>
          <a:prstGeom prst="rect">
            <a:avLst/>
          </a:prstGeom>
        </p:spPr>
      </p:pic>
      <p:sp>
        <p:nvSpPr>
          <p:cNvPr id="4" name="矩形 3"/>
          <p:cNvSpPr/>
          <p:nvPr>
            <p:custDataLst>
              <p:tags r:id="rId8"/>
            </p:custDataLst>
          </p:nvPr>
        </p:nvSpPr>
        <p:spPr>
          <a:xfrm>
            <a:off x="2382520" y="5701665"/>
            <a:ext cx="473075" cy="407035"/>
          </a:xfrm>
          <a:prstGeom prst="rect">
            <a:avLst/>
          </a:prstGeom>
          <a:noFill/>
          <a:ln w="31750">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 name="矩形 1"/>
          <p:cNvSpPr/>
          <p:nvPr>
            <p:custDataLst>
              <p:tags r:id="rId9"/>
            </p:custDataLst>
          </p:nvPr>
        </p:nvSpPr>
        <p:spPr>
          <a:xfrm>
            <a:off x="1376045" y="2339340"/>
            <a:ext cx="473075" cy="407035"/>
          </a:xfrm>
          <a:prstGeom prst="rect">
            <a:avLst/>
          </a:prstGeom>
          <a:noFill/>
          <a:ln w="31750">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矩形 2"/>
          <p:cNvSpPr/>
          <p:nvPr>
            <p:custDataLst>
              <p:tags r:id="rId10"/>
            </p:custDataLst>
          </p:nvPr>
        </p:nvSpPr>
        <p:spPr>
          <a:xfrm>
            <a:off x="4088130" y="3100070"/>
            <a:ext cx="1692910" cy="1874520"/>
          </a:xfrm>
          <a:prstGeom prst="rect">
            <a:avLst/>
          </a:prstGeom>
          <a:noFill/>
          <a:ln w="44450">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b="1">
                <a:solidFill>
                  <a:schemeClr val="accent2"/>
                </a:solidFill>
              </a:rPr>
              <a:t>感谢观看</a:t>
            </a:r>
            <a:endParaRPr lang="zh-CN" b="1">
              <a:solidFill>
                <a:schemeClr val="accent2"/>
              </a:solidFill>
            </a:endParaRPr>
          </a:p>
        </p:txBody>
      </p:sp>
      <p:sp>
        <p:nvSpPr>
          <p:cNvPr id="3" name="副标题 2"/>
          <p:cNvSpPr>
            <a:spLocks noGrp="1"/>
          </p:cNvSpPr>
          <p:nvPr>
            <p:ph type="subTitle" idx="1"/>
          </p:nvPr>
        </p:nvSpPr>
        <p:spPr>
          <a:xfrm>
            <a:off x="1533525" y="5739130"/>
            <a:ext cx="9144000" cy="677545"/>
          </a:xfrm>
        </p:spPr>
        <p:txBody>
          <a:bodyPr>
            <a:normAutofit/>
          </a:bodyPr>
          <a:p>
            <a:r>
              <a:rPr lang="zh-CN" altLang="en-US" sz="1400">
                <a:solidFill>
                  <a:schemeClr val="tx1">
                    <a:lumMod val="75000"/>
                    <a:lumOff val="25000"/>
                  </a:schemeClr>
                </a:solidFill>
              </a:rPr>
              <a:t>广州惊奇为您提供</a:t>
            </a:r>
            <a:endParaRPr lang="zh-CN" altLang="en-US" sz="1400">
              <a:solidFill>
                <a:schemeClr val="tx1">
                  <a:lumMod val="75000"/>
                  <a:lumOff val="25000"/>
                </a:schemeClr>
              </a:solidFill>
            </a:endParaRPr>
          </a:p>
          <a:p>
            <a:r>
              <a:rPr lang="zh-CN" altLang="en-US" sz="1400">
                <a:solidFill>
                  <a:schemeClr val="tx1">
                    <a:lumMod val="75000"/>
                    <a:lumOff val="25000"/>
                  </a:schemeClr>
                </a:solidFill>
              </a:rPr>
              <a:t>更专业的体育教学信息化产品</a:t>
            </a:r>
            <a:endParaRPr lang="zh-CN" altLang="en-US" sz="1400">
              <a:solidFill>
                <a:schemeClr val="tx1">
                  <a:lumMod val="75000"/>
                  <a:lumOff val="25000"/>
                </a:schemeClr>
              </a:solidFill>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COMMONDATA" val="eyJoZGlkIjoiMjMwYmQzNTM0NWY2N2YzYWNjMzE4YjA2ZDk1NjY3NWIifQ=="/>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645</Words>
  <Application>WPS 演示</Application>
  <PresentationFormat>宽屏</PresentationFormat>
  <Paragraphs>39</Paragraphs>
  <Slides>9</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9</vt:i4>
      </vt:variant>
    </vt:vector>
  </HeadingPairs>
  <TitlesOfParts>
    <vt:vector size="16" baseType="lpstr">
      <vt:lpstr>Arial</vt:lpstr>
      <vt:lpstr>宋体</vt:lpstr>
      <vt:lpstr>Wingdings</vt:lpstr>
      <vt:lpstr>微软雅黑</vt:lpstr>
      <vt:lpstr>Calibri</vt:lpstr>
      <vt:lpstr>Arial Unicode MS</vt:lpstr>
      <vt:lpstr>Office 主题</vt:lpstr>
      <vt:lpstr>家园共育流程说明</vt:lpstr>
      <vt:lpstr>家园共誉小程序软件介绍</vt:lpstr>
      <vt:lpstr>作业</vt:lpstr>
      <vt:lpstr>训练</vt:lpstr>
      <vt:lpstr>查看报告</vt:lpstr>
      <vt:lpstr>日常训练</vt:lpstr>
      <vt:lpstr>课程</vt:lpstr>
      <vt:lpstr>个人中心</vt:lpstr>
      <vt:lpstr>感谢观看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NINGMEI</dc:creator>
  <cp:lastModifiedBy>刘琦</cp:lastModifiedBy>
  <cp:revision>22</cp:revision>
  <dcterms:created xsi:type="dcterms:W3CDTF">2023-06-26T00:44:00Z</dcterms:created>
  <dcterms:modified xsi:type="dcterms:W3CDTF">2023-09-11T06:37:51Z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EB75F57264CC4C489B41D23030D1304B_12</vt:lpwstr>
  </property>
  <property fmtid="{D5CDD505-2E9C-101B-9397-08002B2CF9AE}" pid="3" name="KSOProductBuildVer">
    <vt:lpwstr>2052-12.1.0.15120</vt:lpwstr>
  </property>
</Properties>
</file>